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57" r:id="rId2"/>
    <p:sldId id="266" r:id="rId3"/>
    <p:sldId id="267" r:id="rId4"/>
    <p:sldId id="268" r:id="rId5"/>
    <p:sldId id="274" r:id="rId6"/>
    <p:sldId id="269" r:id="rId7"/>
    <p:sldId id="270" r:id="rId8"/>
    <p:sldId id="272" r:id="rId9"/>
    <p:sldId id="27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0"/>
    <p:restoredTop sz="72194"/>
  </p:normalViewPr>
  <p:slideViewPr>
    <p:cSldViewPr snapToGrid="0" snapToObjects="1">
      <p:cViewPr varScale="1">
        <p:scale>
          <a:sx n="96" d="100"/>
          <a:sy n="96" d="100"/>
        </p:scale>
        <p:origin x="688"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anasis Hadzilacos" userId="48ab19a4-0864-4ee5-a33a-dbd0515251ec" providerId="ADAL" clId="{623ABC8C-4B9C-3941-8F5B-23FBAD0CF826}"/>
    <pc:docChg chg="undo custSel addSld delSld modSld">
      <pc:chgData name="Thanasis Hadzilacos" userId="48ab19a4-0864-4ee5-a33a-dbd0515251ec" providerId="ADAL" clId="{623ABC8C-4B9C-3941-8F5B-23FBAD0CF826}" dt="2020-08-31T07:26:47.768" v="566" actId="2696"/>
      <pc:docMkLst>
        <pc:docMk/>
      </pc:docMkLst>
      <pc:sldChg chg="modNotesTx">
        <pc:chgData name="Thanasis Hadzilacos" userId="48ab19a4-0864-4ee5-a33a-dbd0515251ec" providerId="ADAL" clId="{623ABC8C-4B9C-3941-8F5B-23FBAD0CF826}" dt="2020-08-31T06:03:15.003" v="552" actId="6549"/>
        <pc:sldMkLst>
          <pc:docMk/>
          <pc:sldMk cId="40855271" sldId="268"/>
        </pc:sldMkLst>
      </pc:sldChg>
      <pc:sldChg chg="modSp">
        <pc:chgData name="Thanasis Hadzilacos" userId="48ab19a4-0864-4ee5-a33a-dbd0515251ec" providerId="ADAL" clId="{623ABC8C-4B9C-3941-8F5B-23FBAD0CF826}" dt="2020-08-31T05:49:03.478" v="138" actId="20577"/>
        <pc:sldMkLst>
          <pc:docMk/>
          <pc:sldMk cId="2562161237" sldId="271"/>
        </pc:sldMkLst>
        <pc:spChg chg="mod">
          <ac:chgData name="Thanasis Hadzilacos" userId="48ab19a4-0864-4ee5-a33a-dbd0515251ec" providerId="ADAL" clId="{623ABC8C-4B9C-3941-8F5B-23FBAD0CF826}" dt="2020-08-31T05:45:37.430" v="26" actId="121"/>
          <ac:spMkLst>
            <pc:docMk/>
            <pc:sldMk cId="2562161237" sldId="271"/>
            <ac:spMk id="2" creationId="{9C43767C-16B1-8944-8F3E-827ACABB614A}"/>
          </ac:spMkLst>
        </pc:spChg>
        <pc:spChg chg="mod">
          <ac:chgData name="Thanasis Hadzilacos" userId="48ab19a4-0864-4ee5-a33a-dbd0515251ec" providerId="ADAL" clId="{623ABC8C-4B9C-3941-8F5B-23FBAD0CF826}" dt="2020-08-31T05:49:03.478" v="138" actId="20577"/>
          <ac:spMkLst>
            <pc:docMk/>
            <pc:sldMk cId="2562161237" sldId="271"/>
            <ac:spMk id="3" creationId="{91BA91D2-CC26-3749-B93E-77CA1820A209}"/>
          </ac:spMkLst>
        </pc:spChg>
      </pc:sldChg>
      <pc:sldChg chg="modSp">
        <pc:chgData name="Thanasis Hadzilacos" userId="48ab19a4-0864-4ee5-a33a-dbd0515251ec" providerId="ADAL" clId="{623ABC8C-4B9C-3941-8F5B-23FBAD0CF826}" dt="2020-08-31T05:45:13.806" v="23" actId="403"/>
        <pc:sldMkLst>
          <pc:docMk/>
          <pc:sldMk cId="182963856" sldId="272"/>
        </pc:sldMkLst>
        <pc:spChg chg="mod">
          <ac:chgData name="Thanasis Hadzilacos" userId="48ab19a4-0864-4ee5-a33a-dbd0515251ec" providerId="ADAL" clId="{623ABC8C-4B9C-3941-8F5B-23FBAD0CF826}" dt="2020-08-31T05:45:13.806" v="23" actId="403"/>
          <ac:spMkLst>
            <pc:docMk/>
            <pc:sldMk cId="182963856" sldId="272"/>
            <ac:spMk id="3" creationId="{4FD5ABA4-1E5A-DB4B-A065-45071B6F73FC}"/>
          </ac:spMkLst>
        </pc:spChg>
      </pc:sldChg>
      <pc:sldChg chg="addSp delSp modSp add del setBg">
        <pc:chgData name="Thanasis Hadzilacos" userId="48ab19a4-0864-4ee5-a33a-dbd0515251ec" providerId="ADAL" clId="{623ABC8C-4B9C-3941-8F5B-23FBAD0CF826}" dt="2020-08-31T07:26:47.768" v="566" actId="2696"/>
        <pc:sldMkLst>
          <pc:docMk/>
          <pc:sldMk cId="4212981939" sldId="273"/>
        </pc:sldMkLst>
        <pc:spChg chg="add del">
          <ac:chgData name="Thanasis Hadzilacos" userId="48ab19a4-0864-4ee5-a33a-dbd0515251ec" providerId="ADAL" clId="{623ABC8C-4B9C-3941-8F5B-23FBAD0CF826}" dt="2020-08-31T05:30:32.112" v="2"/>
          <ac:spMkLst>
            <pc:docMk/>
            <pc:sldMk cId="4212981939" sldId="273"/>
            <ac:spMk id="3" creationId="{941350EC-F52A-1945-A6DD-43B4CC23AC51}"/>
          </ac:spMkLst>
        </pc:spChg>
        <pc:graphicFrameChg chg="add del mod">
          <ac:chgData name="Thanasis Hadzilacos" userId="48ab19a4-0864-4ee5-a33a-dbd0515251ec" providerId="ADAL" clId="{623ABC8C-4B9C-3941-8F5B-23FBAD0CF826}" dt="2020-08-31T05:30:32.112" v="2"/>
          <ac:graphicFrameMkLst>
            <pc:docMk/>
            <pc:sldMk cId="4212981939" sldId="273"/>
            <ac:graphicFrameMk id="4" creationId="{E5FF6395-79E3-284D-9CD4-B3A0DFE2E7E5}"/>
          </ac:graphicFrameMkLst>
        </pc:graphicFrameChg>
        <pc:picChg chg="add mod">
          <ac:chgData name="Thanasis Hadzilacos" userId="48ab19a4-0864-4ee5-a33a-dbd0515251ec" providerId="ADAL" clId="{623ABC8C-4B9C-3941-8F5B-23FBAD0CF826}" dt="2020-08-31T05:31:00.618" v="8" actId="1076"/>
          <ac:picMkLst>
            <pc:docMk/>
            <pc:sldMk cId="4212981939" sldId="273"/>
            <ac:picMk id="5" creationId="{27DE4DF7-5222-FA43-A7CA-6A26ADAB7E4B}"/>
          </ac:picMkLst>
        </pc:picChg>
      </pc:sldChg>
      <pc:sldChg chg="add setBg modNotesTx">
        <pc:chgData name="Thanasis Hadzilacos" userId="48ab19a4-0864-4ee5-a33a-dbd0515251ec" providerId="ADAL" clId="{623ABC8C-4B9C-3941-8F5B-23FBAD0CF826}" dt="2020-08-31T07:26:45.406" v="565" actId="20577"/>
        <pc:sldMkLst>
          <pc:docMk/>
          <pc:sldMk cId="3487813848" sldId="27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EE03DD0-6F8D-E947-8150-8E6C92421D5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31306D5-EE7B-E342-86FC-B2DC80D3C2D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74565FB-5E0E-6049-B459-295DCA105912}" type="datetimeFigureOut">
              <a:rPr lang="en-US" smtClean="0"/>
              <a:t>8/31/20</a:t>
            </a:fld>
            <a:endParaRPr lang="en-US"/>
          </a:p>
        </p:txBody>
      </p:sp>
      <p:sp>
        <p:nvSpPr>
          <p:cNvPr id="4" name="Footer Placeholder 3">
            <a:extLst>
              <a:ext uri="{FF2B5EF4-FFF2-40B4-BE49-F238E27FC236}">
                <a16:creationId xmlns:a16="http://schemas.microsoft.com/office/drawing/2014/main" id="{E0DEDABE-0227-554A-A9E0-E316366719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32D8CC9-381D-DD44-B277-87217E89625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80163A-4065-DB46-B355-9F882FC0C534}" type="slidenum">
              <a:rPr lang="en-US" smtClean="0"/>
              <a:t>‹#›</a:t>
            </a:fld>
            <a:endParaRPr lang="en-US"/>
          </a:p>
        </p:txBody>
      </p:sp>
    </p:spTree>
    <p:extLst>
      <p:ext uri="{BB962C8B-B14F-4D97-AF65-F5344CB8AC3E}">
        <p14:creationId xmlns:p14="http://schemas.microsoft.com/office/powerpoint/2010/main" val="35069359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DB2E26-DDF4-0B4B-9222-B5DB2B26367A}" type="datetimeFigureOut">
              <a:rPr lang="en-US" smtClean="0"/>
              <a:t>8/31/20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86CCB6-A17A-8146-9CC3-00CC67BBC495}" type="slidenum">
              <a:rPr lang="en-US" smtClean="0"/>
              <a:t>‹#›</a:t>
            </a:fld>
            <a:endParaRPr lang="en-US"/>
          </a:p>
        </p:txBody>
      </p:sp>
    </p:spTree>
    <p:extLst>
      <p:ext uri="{BB962C8B-B14F-4D97-AF65-F5344CB8AC3E}">
        <p14:creationId xmlns:p14="http://schemas.microsoft.com/office/powerpoint/2010/main" val="3484725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«εποικοδομητική εξαποστάσεως σχολική εκπαίδευση»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Συνεχίζουμε το 3ωρο πρόγραμμα </a:t>
            </a:r>
            <a:r>
              <a:rPr lang="el-GR" sz="1200" kern="1200" dirty="0" err="1">
                <a:solidFill>
                  <a:schemeClr val="tx1"/>
                </a:solidFill>
                <a:effectLst/>
                <a:latin typeface="+mn-lt"/>
                <a:ea typeface="+mn-ea"/>
                <a:cs typeface="+mn-cs"/>
              </a:rPr>
              <a:t>ενδοσχολικής</a:t>
            </a:r>
            <a:r>
              <a:rPr lang="el-GR" sz="1200" kern="1200" dirty="0">
                <a:solidFill>
                  <a:schemeClr val="tx1"/>
                </a:solidFill>
                <a:effectLst/>
                <a:latin typeface="+mn-lt"/>
                <a:ea typeface="+mn-ea"/>
                <a:cs typeface="+mn-cs"/>
              </a:rPr>
              <a:t> αυτομόρφωσης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για τη Μέρα του Εκπαιδευτικού 2020 στα Δημοτικά Σχολεία στην Κύπρο.</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Αν ξεκινήσατε ακριβώς στις 8, τώρα πρέπει να είναι 10:20</a:t>
            </a:r>
            <a:endParaRPr lang="en-CY"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C709FB3-E608-5C40-8EAA-4999EC32FB74}" type="slidenum">
              <a:rPr lang="en-US" smtClean="0"/>
              <a:t>1</a:t>
            </a:fld>
            <a:endParaRPr lang="en-US"/>
          </a:p>
        </p:txBody>
      </p:sp>
    </p:spTree>
    <p:extLst>
      <p:ext uri="{BB962C8B-B14F-4D97-AF65-F5344CB8AC3E}">
        <p14:creationId xmlns:p14="http://schemas.microsoft.com/office/powerpoint/2010/main" val="221740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Μπαίνουμε στο έβδομο από τα 9 τμήματα του προγράμματος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Εδώ θα παρουσιάσουμε ένα αναλυτικό παράδειγμα ωρολογίου προγράμματος για δύο εβδομάδες με τον Κύκλο Μάθησης σε Αντεστραμμένη Τάξη.</a:t>
            </a:r>
            <a:endParaRPr lang="en-CY"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562F41CE-F0A2-B844-9029-F130EE55FBB3}" type="slidenum">
              <a:rPr lang="en-US" smtClean="0"/>
              <a:t>2</a:t>
            </a:fld>
            <a:endParaRPr lang="en-US"/>
          </a:p>
        </p:txBody>
      </p:sp>
    </p:spTree>
    <p:extLst>
      <p:ext uri="{BB962C8B-B14F-4D97-AF65-F5344CB8AC3E}">
        <p14:creationId xmlns:p14="http://schemas.microsoft.com/office/powerpoint/2010/main" val="3845765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Ας δούμε τώρα αναλυτικότερα το πρόγραμμα αυτό από την πλευρά της μαθήτριας και της δασκάλας.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Ξεκινάμε περιγράφοντας τον τρίωρο κύκλο μάθησης μιας μαθήτριας, τρεις ώρες σε διάφορες μέρες στη διάρκεια μιας εβδομάδας. Είναι τρεις ώρες που περιλαμβάνουν σύγχρονη και ασύγχρονη εκπαίδευση, καθώς και ατομικές και ομαδικές δραστηριότητες.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Με αυτές τις 3 ώρες θέλουμε να υπηρετήσουμε τους μαθησιακούς  στόχους ενός γνωστικού αντικειμένου μιας βδομάδας. Το πόσα τέτοια τρίωρα ‘χωρούν’ στη βδομάδα ενός μαθητή είναι ξεχωριστό ζήτημα -σίγουρα περισσότερα από ένα και λιγότερα από τις ώρες κλασικής διδασκαλίας. Σχηματικά πάλι, ας θεωρήσουμε ότι έχουμε 5 τέτοια τρίωρα τη βδομάδα. (Κάθε μέρα η μαθήτριά μας δεν ασχολείται με ένα μόνο μάθημα, αλλά ασχολείται συνολικά με τα μαθήματά της περί τις τρεις ώρες. Θα δούμε στη συνέχεια συγκεκριμένα ενδεικτικό ‘ωρολόγιο πρόγραμμα’)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Ας ονομάσουμε ‘Διδασκαλία’ το περίπου 45λεπτο σύγχρονο μάθημα στην τάξη Διαδικτύου, αυτό που είναι γνωστό και ως ‘τηλεσυνάντηση’. Θα ονομάζουμε ‘μελέτη’ το χρόνο (στο σπίτι, στον υπολογιστή ή στο χαρτί, στο διαδίκτυο ή στο τραπέζι, μόνη η μαθήτρια ή σε συνεργασία με άλλους μαθητές) πριν και μετά τη Διδασκαλία που περιλαμβάνει και ασκήσεις και αυτοαξιολόγηση. Συνολικά 3 ώρες δουλειάς της μαθήτριας μέσα σε μια βδομάδα για αυτή τη Διδασκαλία. Σχηματικά η μελέτη πριν τη Διδασκαλία γίνεται Δευτέρα και Τρίτη, η Διδασκαλία Τετάρτη, και η μελέτη μετά την Πέμπτη και Παρασκευή. (Προφανώς αυτό μπορεί να μετακινηθεί ώστε το ‘κέντρο’, η 45λεπτη σύγχρονη Διδασκαλία, να είναι οποιαδήποτε μέρα. Ιδανικά θα έχουμε μια τέτοια Διδασκαλία κάθε μέρα, όσο γίνεται νωρίς το πρωί ώστε να δομείται και ο ημερήσιος χρόνος της μαθήτριας, πέντε διδασκαλίες τη βδομάδα και δεκαπέντε συνολικά εβδομαδιαίες ώρες εκπαίδευσης της μαθήτριας.)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E86CCB6-A17A-8146-9CC3-00CC67BBC495}" type="slidenum">
              <a:rPr lang="en-US" smtClean="0"/>
              <a:t>3</a:t>
            </a:fld>
            <a:endParaRPr lang="en-US"/>
          </a:p>
        </p:txBody>
      </p:sp>
    </p:spTree>
    <p:extLst>
      <p:ext uri="{BB962C8B-B14F-4D97-AF65-F5344CB8AC3E}">
        <p14:creationId xmlns:p14="http://schemas.microsoft.com/office/powerpoint/2010/main" val="2782480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Εδώ βλέπουμε το εβδομαδιαίο πρόγραμμα. Κάθε μέρα, ιδανικά πρωί-πρωί, ξεκινά με μια σύγχρονη διδασκαλία 45’. Για τον συγκεκριμένο Κύκλο μαθήματος με μπλε φόντο η σύγχρονη διδασκαλία γίνεται  την Τετάρτη, Έχουν προηγηθεί τη Δευτέρα και την Τρίτη ατομικές και ομαδικές δραστηριότητες (μελέτη, ασκήσεις, αξιολόγηση) και θα ακολουθήσουν την Πέμπτη και την Παρασκευή άλλες ανάλογες.</a:t>
            </a:r>
            <a:endParaRPr lang="en-US" dirty="0"/>
          </a:p>
        </p:txBody>
      </p:sp>
      <p:sp>
        <p:nvSpPr>
          <p:cNvPr id="4" name="Slide Number Placeholder 3"/>
          <p:cNvSpPr>
            <a:spLocks noGrp="1"/>
          </p:cNvSpPr>
          <p:nvPr>
            <p:ph type="sldNum" sz="quarter" idx="5"/>
          </p:nvPr>
        </p:nvSpPr>
        <p:spPr/>
        <p:txBody>
          <a:bodyPr/>
          <a:lstStyle/>
          <a:p>
            <a:fld id="{3E86CCB6-A17A-8146-9CC3-00CC67BBC495}" type="slidenum">
              <a:rPr lang="en-US" smtClean="0"/>
              <a:t>4</a:t>
            </a:fld>
            <a:endParaRPr lang="en-US"/>
          </a:p>
        </p:txBody>
      </p:sp>
    </p:spTree>
    <p:extLst>
      <p:ext uri="{BB962C8B-B14F-4D97-AF65-F5344CB8AC3E}">
        <p14:creationId xmlns:p14="http://schemas.microsoft.com/office/powerpoint/2010/main" val="7549179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Εδώ βλέπουμε δέκα κύκλους μαθημάτων σε δύο εβδομάδες. 4 από αυτούς είναι για τη Γλώσσα, 4 για Φυσικές Επιστήμες, Τεχνολογία και Μαθηματικά, και δύο για άλλα μαθήματα όπως Ιστορία και Γεωγραφία. Κάθε κύκλος μαθήματος μοιράζεται σε 5 μέρες με τη μεσαία να είναι η σύγχρονη διδασκαλία.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r>
              <a:rPr lang="el-GR" dirty="0"/>
              <a:t>μαθήματος συν την καθημερινή δεκαπεντάλεπτη ημερήσια ανασκόπηση που παρουσιάζουμε για πρώτη φορ</a:t>
            </a:r>
            <a:r>
              <a:rPr lang="en-US" sz="1200" kern="1200" dirty="0" err="1">
                <a:solidFill>
                  <a:schemeClr val="tx1"/>
                </a:solidFill>
                <a:effectLst/>
                <a:latin typeface="+mn-lt"/>
                <a:ea typeface="+mn-ea"/>
                <a:cs typeface="+mn-cs"/>
              </a:rPr>
              <a:t>ά</a:t>
            </a:r>
            <a:endParaRPr lang="el-GR" sz="1200" kern="1200" dirty="0">
              <a:solidFill>
                <a:schemeClr val="tx1"/>
              </a:solidFill>
              <a:effectLst/>
              <a:latin typeface="+mn-lt"/>
              <a:ea typeface="+mn-ea"/>
              <a:cs typeface="+mn-cs"/>
            </a:endParaRPr>
          </a:p>
          <a:p>
            <a:r>
              <a:rPr lang="el-GR" sz="1200" kern="1200" dirty="0">
                <a:solidFill>
                  <a:schemeClr val="tx1"/>
                </a:solidFill>
                <a:effectLst/>
                <a:latin typeface="+mn-lt"/>
                <a:ea typeface="+mn-ea"/>
                <a:cs typeface="+mn-cs"/>
              </a:rPr>
              <a:t>Αυτός ο πίνακας χρειάζεται λίγο χρόνο, μελετήστε τον στο χαρτί, στη διαφάνεια που έχετε στον υπολογιστή σας ή σταματήστε για λίγο το βίντεο.</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r>
              <a:rPr lang="el-GR" dirty="0"/>
              <a:t>Κάθε μέρα ξεκινά και τελειώνει με σύγχρονη </a:t>
            </a:r>
            <a:r>
              <a:rPr lang="el-GR" dirty="0" err="1"/>
              <a:t>διδασκαλαί</a:t>
            </a:r>
            <a:r>
              <a:rPr lang="el-GR" dirty="0"/>
              <a:t>, ενώ ενδιάμεσα υπάρχουν 4 μαθησιακές ενότητες που αφορούν διάφορα μαθήματα</a:t>
            </a:r>
          </a:p>
          <a:p>
            <a:r>
              <a:rPr lang="el-GR" dirty="0"/>
              <a:t>Προφανώς μπορούν να σχεδιαστούν πολλές παραλλαγές αυτού του σχήματος.</a:t>
            </a:r>
            <a:endParaRPr lang="en-US" dirty="0"/>
          </a:p>
        </p:txBody>
      </p:sp>
      <p:sp>
        <p:nvSpPr>
          <p:cNvPr id="4" name="Slide Number Placeholder 3"/>
          <p:cNvSpPr>
            <a:spLocks noGrp="1"/>
          </p:cNvSpPr>
          <p:nvPr>
            <p:ph type="sldNum" sz="quarter" idx="5"/>
          </p:nvPr>
        </p:nvSpPr>
        <p:spPr/>
        <p:txBody>
          <a:bodyPr/>
          <a:lstStyle/>
          <a:p>
            <a:fld id="{0129CE14-4037-6045-8965-45C94A506D7D}" type="slidenum">
              <a:rPr lang="en-US" smtClean="0"/>
              <a:t>5</a:t>
            </a:fld>
            <a:endParaRPr lang="en-US"/>
          </a:p>
        </p:txBody>
      </p:sp>
    </p:spTree>
    <p:extLst>
      <p:ext uri="{BB962C8B-B14F-4D97-AF65-F5344CB8AC3E}">
        <p14:creationId xmlns:p14="http://schemas.microsoft.com/office/powerpoint/2010/main" val="791710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Η εκπαιδευτική δουλειά της δασκάλας περιλαμβάνει τα εξής: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Να επιλέξει και να στείλει στις μαθήτριες το υλικό μελέτης, άσκησης και αξιολόγησης ενδεχομένως διαφοροποιώντας το υλικό ανάλογα με τις ανάγκες και τις δυνατότητες κάθε μαθητή.</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Η διαφοροποίηση δεν είναι βέβαια απλό πράγμα και απαιτεί χρόνο. Όμως μπορεί εύκολα να σταθμίσει τη δυσκολία των ασκήσεων και να ζητήσει κάτι απλούστερο από ορισμένους μαθητές.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Εδώ θα χρειαζόταν ένα άλλο, εξειδικευμένο σεμινάριο για την προσαρμοστική διδασκαλία.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Είναι βέβαια απαραίτητο η δασκάλα Να παρεμβαίνει με διάφορους τρόπους: Να σχολιάζει, να ενθαρρύνει να διορθώνει και εξασφαλίζει ότι όλες έχουν κάνει ότι τους έχει αναθέσει. Έχει και κοινωνικό ρόλο: το φόρουμ είναι συγχρόνως και η αίθουσα και η αυλή. Δεν αποκλείεται να γίνονται σε αυτό και </a:t>
            </a:r>
            <a:r>
              <a:rPr lang="el-GR" sz="1200" kern="1200" dirty="0" err="1">
                <a:solidFill>
                  <a:schemeClr val="tx1"/>
                </a:solidFill>
                <a:effectLst/>
                <a:latin typeface="+mn-lt"/>
                <a:ea typeface="+mn-ea"/>
                <a:cs typeface="+mn-cs"/>
              </a:rPr>
              <a:t>εξω</a:t>
            </a:r>
            <a:r>
              <a:rPr lang="el-GR" sz="1200" kern="1200" dirty="0">
                <a:solidFill>
                  <a:schemeClr val="tx1"/>
                </a:solidFill>
                <a:effectLst/>
                <a:latin typeface="+mn-lt"/>
                <a:ea typeface="+mn-ea"/>
                <a:cs typeface="+mn-cs"/>
              </a:rPr>
              <a:t>-μαθησιακές συζητήσεις, εγώ θα τις ενθάρρυνα (διότι έτσι κι αλλιώς θα γίνονται, καλύτερα εδώ παρά στο </a:t>
            </a:r>
            <a:r>
              <a:rPr lang="el-GR" sz="1200" kern="1200" dirty="0" err="1">
                <a:solidFill>
                  <a:schemeClr val="tx1"/>
                </a:solidFill>
                <a:effectLst/>
                <a:latin typeface="+mn-lt"/>
                <a:ea typeface="+mn-ea"/>
                <a:cs typeface="+mn-cs"/>
              </a:rPr>
              <a:t>φατσοτετράδιο</a:t>
            </a:r>
            <a:r>
              <a:rPr lang="el-GR" sz="1200" kern="1200" dirty="0">
                <a:solidFill>
                  <a:schemeClr val="tx1"/>
                </a:solidFill>
                <a:effectLst/>
                <a:latin typeface="+mn-lt"/>
                <a:ea typeface="+mn-ea"/>
                <a:cs typeface="+mn-cs"/>
              </a:rPr>
              <a:t>)</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Τέλος η δασκάλα έχει Να προετοιμάσει και να διευθύνει τη Σύγχρονη Διδασκαλία (‘τηλεσυνάντηση’). Η κύρια διαφορά που προκύπτει από την αντεστραμμένη τάξη είναι το γεγονός ότι έχει στη διάθεσή της πληροφορία από το φόρουμ: τί κάναν καλά, τί εύκολα και τί λάθος οι μαθητές. Επομένως μπορεί να εστιάσει τη διδασκαλία ανάλογα.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E86CCB6-A17A-8146-9CC3-00CC67BBC495}" type="slidenum">
              <a:rPr lang="en-US" smtClean="0"/>
              <a:t>6</a:t>
            </a:fld>
            <a:endParaRPr lang="en-US"/>
          </a:p>
        </p:txBody>
      </p:sp>
    </p:spTree>
    <p:extLst>
      <p:ext uri="{BB962C8B-B14F-4D97-AF65-F5344CB8AC3E}">
        <p14:creationId xmlns:p14="http://schemas.microsoft.com/office/powerpoint/2010/main" val="1147930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Ας το δούμε αναλυτικότερα. Οι χρονικοί προσδιορισμοί που χρησιμοποιούνται είναι σκόπιμα ασαφείς.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Η δασκάλα και το σχολείο μπορούν να τους προσδιορίσουν όσο συγκεκριμένα κρίνουν. Ενδεικτικά:</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Πρωί – αντιστοιχεί στις ώρες λειτουργίας του σχολείου: Μέχρι τις 13.30</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Μεσημέρι: 12.00 – 15.00</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Απόγευμα – αντιστοιχεί στις ώρες που συνήθως οι μαθητές μελετούν: 15.00 – 19.00</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Βράδυ: μετά τις 19.00</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Στον πίνακα που είδαμε προηγουμένως έχουμε προσδιορίσει συγκεκριμένες ώρες.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Αυτό έχει πλεονεκτήματα και μειονεκτήματα και θα πρέπει να το ζυγίσουμε στην πράξη, πιθανότατα καταλήγοντας σε κάτι διαφορετικό ο καθένας μας.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b="1" kern="1200" dirty="0">
                <a:solidFill>
                  <a:schemeClr val="tx1"/>
                </a:solidFill>
                <a:effectLst/>
                <a:latin typeface="+mn-lt"/>
                <a:ea typeface="+mn-ea"/>
                <a:cs typeface="+mn-cs"/>
              </a:rPr>
              <a:t>Παρασκευή μεσημέρι</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Ο δάσκαλος στέλνει/δημοσιεύει υλικό και οδηγίες μελέτης και ατομική άσκηση στους μαθητές. Ενδεχομένως διαφοροποιεί ασκήσεις ανάλογα με τις ανάγκες/δυνατότητες κάθε μαθητή.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b="1" kern="1200" dirty="0">
                <a:solidFill>
                  <a:schemeClr val="tx1"/>
                </a:solidFill>
                <a:effectLst/>
                <a:latin typeface="+mn-lt"/>
                <a:ea typeface="+mn-ea"/>
                <a:cs typeface="+mn-cs"/>
              </a:rPr>
              <a:t>Παρασκευή απόγευμα, Δευτέρα πρωί</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Κάθε μαθητής μελετά ατομικά, ξεκινώντας με το τεστ αυτοαξιολόγησης (βλέπε ξεχωριστό κείμενο)</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Κάθε μαθητής ανεβάζει στο φόρουμ το αποτέλεσμα της μελέτης του.</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(Για το δημόσιο ή όχι χαρακτήρα των απαντήσεων στο φόρουμ, δες ξεχωριστό κείμενο)</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Ο δάσκαλος παρεμβαίνει/σχολιάζει/ενθαρρύνει/διορθώνει και αναθέτει άλλη ατομική άσκηση.</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b="1" kern="1200" dirty="0">
                <a:solidFill>
                  <a:schemeClr val="tx1"/>
                </a:solidFill>
                <a:effectLst/>
                <a:latin typeface="+mn-lt"/>
                <a:ea typeface="+mn-ea"/>
                <a:cs typeface="+mn-cs"/>
              </a:rPr>
              <a:t>Τρίτη πρωί</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Η δασκάλα στέλνει/δημοσιεύει ομαδικές ασκήσεις στους μαθητές. Ενδεχομένως διαφοροποιεί τις ασκήσεις ανάλογα με τις ανάγκες και τις δυνατότητες των ομάδων.</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Οι μαθητές συνεργάζονται σε μικρές ομάδες των τριών περίπου.</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Κάθε ομάδα στέλνει το αποτέλεσμα της δραστηριότητάς της.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Ο δάσκαλος παρεμβαίνει/σχολιάζει/ενθαρρύνει/διορθώνει και εξασφαλίζει ότι όλοι έχουν κάνει τη δουλειά που τους έχει αναθέσει.</a:t>
            </a:r>
            <a:endParaRPr lang="en-CY" sz="1200" kern="120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E86CCB6-A17A-8146-9CC3-00CC67BBC495}" type="slidenum">
              <a:rPr lang="en-US" smtClean="0"/>
              <a:t>7</a:t>
            </a:fld>
            <a:endParaRPr lang="en-US"/>
          </a:p>
        </p:txBody>
      </p:sp>
    </p:spTree>
    <p:extLst>
      <p:ext uri="{BB962C8B-B14F-4D97-AF65-F5344CB8AC3E}">
        <p14:creationId xmlns:p14="http://schemas.microsoft.com/office/powerpoint/2010/main" val="5651953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b="1" kern="1200" dirty="0">
                <a:solidFill>
                  <a:schemeClr val="tx1"/>
                </a:solidFill>
                <a:effectLst/>
                <a:latin typeface="+mn-lt"/>
                <a:ea typeface="+mn-ea"/>
                <a:cs typeface="+mn-cs"/>
              </a:rPr>
              <a:t>Τετάρτη πρωί</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45’ Τάξη διαδικτύου: ο δάσκαλος αξιοποιεί τα ενδιαφέροντα και τις αδυναμίες των μαθητών που φάνηκαν από τα τεστ αυτοαξιολόγησης και τα αποτελέσματα της μελέτης τους ως αφορμή για διδασκαλία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b="1" kern="1200" dirty="0">
                <a:solidFill>
                  <a:schemeClr val="tx1"/>
                </a:solidFill>
                <a:effectLst/>
                <a:latin typeface="+mn-lt"/>
                <a:ea typeface="+mn-ea"/>
                <a:cs typeface="+mn-cs"/>
              </a:rPr>
              <a:t>Πέμπτη πρωί</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Οι μαθητές εργάζονται σε μικρές ομάδες των τριών περίπου.</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Κάθε ομάδα στέλνει το αποτέλεσμα της δραστηριότητάς της </a:t>
            </a:r>
            <a:endParaRPr lang="en-CY" sz="1200" kern="120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Στο δάσκαλο</a:t>
            </a:r>
            <a:endParaRPr lang="en-CY" sz="1200" kern="120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σε άλλη ομάδα (κυκλικά)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Η δασκάλα παρεμβαίνει/σχολιάζει/ενθαρρύνει/διορθώνει και εξασφαλίζει ότι όλοι έχουν κάνει τη δουλειά που τους έχει αναθέσει</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Κάθε ομάδα σχολιάζει τη δουλειά άλλης ομάδας απαντώντας σε ερωτήσεις (</a:t>
            </a:r>
            <a:r>
              <a:rPr lang="en-US" sz="1200" kern="1200" dirty="0">
                <a:solidFill>
                  <a:schemeClr val="tx1"/>
                </a:solidFill>
                <a:effectLst/>
                <a:latin typeface="+mn-lt"/>
                <a:ea typeface="+mn-ea"/>
                <a:cs typeface="+mn-cs"/>
              </a:rPr>
              <a:t>rubric</a:t>
            </a:r>
            <a:r>
              <a:rPr lang="el-GR" sz="1200" kern="1200" dirty="0">
                <a:solidFill>
                  <a:schemeClr val="tx1"/>
                </a:solidFill>
                <a:effectLst/>
                <a:latin typeface="+mn-lt"/>
                <a:ea typeface="+mn-ea"/>
                <a:cs typeface="+mn-cs"/>
              </a:rPr>
              <a:t>) του δασκάλου, και του στέλνει το σχολιασμό της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b="1" kern="1200" dirty="0">
                <a:solidFill>
                  <a:schemeClr val="tx1"/>
                </a:solidFill>
                <a:effectLst/>
                <a:latin typeface="+mn-lt"/>
                <a:ea typeface="+mn-ea"/>
                <a:cs typeface="+mn-cs"/>
              </a:rPr>
              <a:t>Πέμπτη απόγευμα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Ο δάσκαλος στέλνει σε κάθε ομάδα </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σχόλια για την πρωτογενή δουλειά της </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σχόλια για την κριτική που έκανε στην άλλη ομάδα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Ο δάσκαλος στέλνει σε κάθε μαθητή υλικό για μελέτη και εργασία ατομική</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b="1" kern="1200" dirty="0">
                <a:solidFill>
                  <a:schemeClr val="tx1"/>
                </a:solidFill>
                <a:effectLst/>
                <a:latin typeface="+mn-lt"/>
                <a:ea typeface="+mn-ea"/>
                <a:cs typeface="+mn-cs"/>
              </a:rPr>
              <a:t>Παρασκευή πρωί</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Ατομική επανάληψη και άσκηση αυτοαξιολόγησης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Τεστ ατομικό</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Διορθώσεις/σχόλια δασκάλας</a:t>
            </a:r>
            <a:endParaRPr lang="en-CY" sz="1200" kern="120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E86CCB6-A17A-8146-9CC3-00CC67BBC495}" type="slidenum">
              <a:rPr lang="en-US" smtClean="0"/>
              <a:t>8</a:t>
            </a:fld>
            <a:endParaRPr lang="en-US"/>
          </a:p>
        </p:txBody>
      </p:sp>
    </p:spTree>
    <p:extLst>
      <p:ext uri="{BB962C8B-B14F-4D97-AF65-F5344CB8AC3E}">
        <p14:creationId xmlns:p14="http://schemas.microsoft.com/office/powerpoint/2010/main" val="38281984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sz="1200" kern="1200" dirty="0">
                <a:solidFill>
                  <a:schemeClr val="tx1"/>
                </a:solidFill>
                <a:effectLst/>
                <a:latin typeface="+mn-lt"/>
                <a:ea typeface="+mn-ea"/>
                <a:cs typeface="+mn-cs"/>
              </a:rPr>
              <a:t>Τα ερχόμενα 15’ συζητείστε για το ωρολόγιο πρόγραμμα που παρουσιάστηκε</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Διατυπώστε τις αντιρρήσεις, επιφυλάξεις, ερωτήσεις, προσθήκες σας:</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err="1">
                <a:solidFill>
                  <a:schemeClr val="tx1"/>
                </a:solidFill>
                <a:effectLst/>
                <a:latin typeface="+mn-lt"/>
                <a:ea typeface="+mn-ea"/>
                <a:cs typeface="+mn-cs"/>
              </a:rPr>
              <a:t>Σκεφτήτε</a:t>
            </a:r>
            <a:r>
              <a:rPr lang="el-GR" sz="1200" kern="1200" dirty="0">
                <a:solidFill>
                  <a:schemeClr val="tx1"/>
                </a:solidFill>
                <a:effectLst/>
                <a:latin typeface="+mn-lt"/>
                <a:ea typeface="+mn-ea"/>
                <a:cs typeface="+mn-cs"/>
              </a:rPr>
              <a:t> και τα εξής: Το ωρολόγιο αυτό πρόγραμμα</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Αξιοποιεί την ελευθερία της εξαποστάσεως;</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Είναι ρεαλιστικό; Τί προϋποθέτει η εφαρμογή του;</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Θα προτείνατε παραλλαγές;</a:t>
            </a:r>
            <a:endParaRPr lang="en-CY" sz="1200" kern="1200">
              <a:solidFill>
                <a:schemeClr val="tx1"/>
              </a:solidFill>
              <a:effectLst/>
              <a:latin typeface="+mn-lt"/>
              <a:ea typeface="+mn-ea"/>
              <a:cs typeface="+mn-cs"/>
            </a:endParaRPr>
          </a:p>
          <a:p>
            <a:pPr lvl="0"/>
            <a:r>
              <a:rPr lang="el-GR" sz="1200" kern="1200" dirty="0">
                <a:solidFill>
                  <a:schemeClr val="tx1"/>
                </a:solidFill>
                <a:effectLst/>
                <a:latin typeface="+mn-lt"/>
                <a:ea typeface="+mn-ea"/>
                <a:cs typeface="+mn-cs"/>
              </a:rPr>
              <a:t>πρώτα γράφοντας προσωπικά, στη συνέχεια στην ομάδα, μετά στο φόρουμ και τέλος στην ολομέλεια.</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 </a:t>
            </a:r>
            <a:endParaRPr lang="en-CY" sz="1200" kern="1200">
              <a:solidFill>
                <a:schemeClr val="tx1"/>
              </a:solidFill>
              <a:effectLst/>
              <a:latin typeface="+mn-lt"/>
              <a:ea typeface="+mn-ea"/>
              <a:cs typeface="+mn-cs"/>
            </a:endParaRPr>
          </a:p>
          <a:p>
            <a:r>
              <a:rPr lang="el-GR" sz="1200" kern="1200" dirty="0">
                <a:solidFill>
                  <a:schemeClr val="tx1"/>
                </a:solidFill>
                <a:effectLst/>
                <a:latin typeface="+mn-lt"/>
                <a:ea typeface="+mn-ea"/>
                <a:cs typeface="+mn-cs"/>
              </a:rPr>
              <a:t>Για τον προβληματισμό μας μπορεί να σας βοηθήσει η ίδια μεθοδολογία: </a:t>
            </a:r>
            <a:endParaRPr lang="en-CY" sz="1200" kern="120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Ξεκινήστε θετικά (συμφωνώντας με την παρουσίαση και προσθέτοντας). Μη γράψετε «ναι, αλλά…», αρχίστε τη φράση σας λέγοντας «ναι, και…» </a:t>
            </a:r>
            <a:endParaRPr lang="en-CY" sz="1200" kern="120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συνεχίστε κριτικά (με αντίρρηση ή επιφύλαξη -εδώ είμαστε στο «ναι, αλλά…) και </a:t>
            </a:r>
            <a:endParaRPr lang="en-CY" sz="1200" kern="1200">
              <a:solidFill>
                <a:schemeClr val="tx1"/>
              </a:solidFill>
              <a:effectLst/>
              <a:latin typeface="+mn-lt"/>
              <a:ea typeface="+mn-ea"/>
              <a:cs typeface="+mn-cs"/>
            </a:endParaRPr>
          </a:p>
          <a:p>
            <a:pPr lvl="1"/>
            <a:r>
              <a:rPr lang="el-GR" sz="1200" kern="1200" dirty="0">
                <a:solidFill>
                  <a:schemeClr val="tx1"/>
                </a:solidFill>
                <a:effectLst/>
                <a:latin typeface="+mn-lt"/>
                <a:ea typeface="+mn-ea"/>
                <a:cs typeface="+mn-cs"/>
              </a:rPr>
              <a:t>καταλήξτε εποικοδομητικά (επισημαίνοντας δυσκολίες στην αρχή και μετά κατηγοριοποιώντας τες σε αυτές που μπορούν να ξεπεραστούν και σε εμπόδια που είναι ‘αντικειμενικά’)</a:t>
            </a:r>
            <a:endParaRPr lang="en-CY" sz="1200" kern="1200">
              <a:solidFill>
                <a:schemeClr val="tx1"/>
              </a:solidFill>
              <a:effectLst/>
              <a:latin typeface="+mn-lt"/>
              <a:ea typeface="+mn-ea"/>
              <a:cs typeface="+mn-cs"/>
            </a:endParaRPr>
          </a:p>
          <a:p>
            <a:endParaRPr lang="en-US"/>
          </a:p>
        </p:txBody>
      </p:sp>
      <p:sp>
        <p:nvSpPr>
          <p:cNvPr id="4" name="Slide Number Placeholder 3"/>
          <p:cNvSpPr>
            <a:spLocks noGrp="1"/>
          </p:cNvSpPr>
          <p:nvPr>
            <p:ph type="sldNum" sz="quarter" idx="5"/>
          </p:nvPr>
        </p:nvSpPr>
        <p:spPr/>
        <p:txBody>
          <a:bodyPr/>
          <a:lstStyle/>
          <a:p>
            <a:fld id="{3E86CCB6-A17A-8146-9CC3-00CC67BBC495}" type="slidenum">
              <a:rPr lang="en-US" smtClean="0"/>
              <a:t>9</a:t>
            </a:fld>
            <a:endParaRPr lang="en-US"/>
          </a:p>
        </p:txBody>
      </p:sp>
    </p:spTree>
    <p:extLst>
      <p:ext uri="{BB962C8B-B14F-4D97-AF65-F5344CB8AC3E}">
        <p14:creationId xmlns:p14="http://schemas.microsoft.com/office/powerpoint/2010/main" val="4113357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41488-0A56-1445-AEE3-020E6547743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811029-BBF5-7646-95F1-BF0D8F3664A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3F7A87-B4E4-D74A-B477-C0086A31B0D5}"/>
              </a:ext>
            </a:extLst>
          </p:cNvPr>
          <p:cNvSpPr>
            <a:spLocks noGrp="1"/>
          </p:cNvSpPr>
          <p:nvPr>
            <p:ph type="dt" sz="half" idx="10"/>
          </p:nvPr>
        </p:nvSpPr>
        <p:spPr/>
        <p:txBody>
          <a:bodyPr/>
          <a:lstStyle/>
          <a:p>
            <a:fld id="{A9BE1B84-97E7-7042-A17E-84D2D7664B25}" type="datetimeFigureOut">
              <a:rPr lang="en-US" smtClean="0"/>
              <a:t>8/31/20</a:t>
            </a:fld>
            <a:endParaRPr lang="en-US"/>
          </a:p>
        </p:txBody>
      </p:sp>
      <p:sp>
        <p:nvSpPr>
          <p:cNvPr id="5" name="Footer Placeholder 4">
            <a:extLst>
              <a:ext uri="{FF2B5EF4-FFF2-40B4-BE49-F238E27FC236}">
                <a16:creationId xmlns:a16="http://schemas.microsoft.com/office/drawing/2014/main" id="{541ABBA6-2E7E-7648-B38A-61DD4EE59F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DA0679-7EC6-4041-95B5-295CA92837AD}"/>
              </a:ext>
            </a:extLst>
          </p:cNvPr>
          <p:cNvSpPr>
            <a:spLocks noGrp="1"/>
          </p:cNvSpPr>
          <p:nvPr>
            <p:ph type="sldNum" sz="quarter" idx="12"/>
          </p:nvPr>
        </p:nvSpPr>
        <p:spPr/>
        <p:txBody>
          <a:bodyPr/>
          <a:lstStyle/>
          <a:p>
            <a:fld id="{90C62E93-B5DF-224D-9818-9C24133D61F3}" type="slidenum">
              <a:rPr lang="en-US" smtClean="0"/>
              <a:t>‹#›</a:t>
            </a:fld>
            <a:endParaRPr lang="en-US"/>
          </a:p>
        </p:txBody>
      </p:sp>
    </p:spTree>
    <p:extLst>
      <p:ext uri="{BB962C8B-B14F-4D97-AF65-F5344CB8AC3E}">
        <p14:creationId xmlns:p14="http://schemas.microsoft.com/office/powerpoint/2010/main" val="3300357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2E3A2-46B2-614A-9E7B-CA14A12ED4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FB0412D-40D5-8947-BF0A-2E83E38D685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22F9BB-7740-4B4F-B159-013793C0349A}"/>
              </a:ext>
            </a:extLst>
          </p:cNvPr>
          <p:cNvSpPr>
            <a:spLocks noGrp="1"/>
          </p:cNvSpPr>
          <p:nvPr>
            <p:ph type="dt" sz="half" idx="10"/>
          </p:nvPr>
        </p:nvSpPr>
        <p:spPr/>
        <p:txBody>
          <a:bodyPr/>
          <a:lstStyle/>
          <a:p>
            <a:fld id="{A9BE1B84-97E7-7042-A17E-84D2D7664B25}" type="datetimeFigureOut">
              <a:rPr lang="en-US" smtClean="0"/>
              <a:t>8/31/20</a:t>
            </a:fld>
            <a:endParaRPr lang="en-US"/>
          </a:p>
        </p:txBody>
      </p:sp>
      <p:sp>
        <p:nvSpPr>
          <p:cNvPr id="5" name="Footer Placeholder 4">
            <a:extLst>
              <a:ext uri="{FF2B5EF4-FFF2-40B4-BE49-F238E27FC236}">
                <a16:creationId xmlns:a16="http://schemas.microsoft.com/office/drawing/2014/main" id="{FA3E7DB1-39B1-0045-B2D1-87016D74882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99B4EF-2E13-B845-BDE0-FFA8BB8D6B93}"/>
              </a:ext>
            </a:extLst>
          </p:cNvPr>
          <p:cNvSpPr>
            <a:spLocks noGrp="1"/>
          </p:cNvSpPr>
          <p:nvPr>
            <p:ph type="sldNum" sz="quarter" idx="12"/>
          </p:nvPr>
        </p:nvSpPr>
        <p:spPr/>
        <p:txBody>
          <a:bodyPr/>
          <a:lstStyle/>
          <a:p>
            <a:fld id="{90C62E93-B5DF-224D-9818-9C24133D61F3}" type="slidenum">
              <a:rPr lang="en-US" smtClean="0"/>
              <a:t>‹#›</a:t>
            </a:fld>
            <a:endParaRPr lang="en-US"/>
          </a:p>
        </p:txBody>
      </p:sp>
    </p:spTree>
    <p:extLst>
      <p:ext uri="{BB962C8B-B14F-4D97-AF65-F5344CB8AC3E}">
        <p14:creationId xmlns:p14="http://schemas.microsoft.com/office/powerpoint/2010/main" val="4261078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C55C1A6-6F99-544F-A3B1-3D90EF76F1F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BB26166-41B5-6B48-AE15-5BDF1F62889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59A93F-D24E-2E4A-91B7-ACF877B1F0D4}"/>
              </a:ext>
            </a:extLst>
          </p:cNvPr>
          <p:cNvSpPr>
            <a:spLocks noGrp="1"/>
          </p:cNvSpPr>
          <p:nvPr>
            <p:ph type="dt" sz="half" idx="10"/>
          </p:nvPr>
        </p:nvSpPr>
        <p:spPr/>
        <p:txBody>
          <a:bodyPr/>
          <a:lstStyle/>
          <a:p>
            <a:fld id="{A9BE1B84-97E7-7042-A17E-84D2D7664B25}" type="datetimeFigureOut">
              <a:rPr lang="en-US" smtClean="0"/>
              <a:t>8/31/20</a:t>
            </a:fld>
            <a:endParaRPr lang="en-US"/>
          </a:p>
        </p:txBody>
      </p:sp>
      <p:sp>
        <p:nvSpPr>
          <p:cNvPr id="5" name="Footer Placeholder 4">
            <a:extLst>
              <a:ext uri="{FF2B5EF4-FFF2-40B4-BE49-F238E27FC236}">
                <a16:creationId xmlns:a16="http://schemas.microsoft.com/office/drawing/2014/main" id="{7AE5F9E3-5362-3F41-8377-E53C5A7C2F0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61D38F-9CB7-7448-9CE8-BCAA79656910}"/>
              </a:ext>
            </a:extLst>
          </p:cNvPr>
          <p:cNvSpPr>
            <a:spLocks noGrp="1"/>
          </p:cNvSpPr>
          <p:nvPr>
            <p:ph type="sldNum" sz="quarter" idx="12"/>
          </p:nvPr>
        </p:nvSpPr>
        <p:spPr/>
        <p:txBody>
          <a:bodyPr/>
          <a:lstStyle/>
          <a:p>
            <a:fld id="{90C62E93-B5DF-224D-9818-9C24133D61F3}" type="slidenum">
              <a:rPr lang="en-US" smtClean="0"/>
              <a:t>‹#›</a:t>
            </a:fld>
            <a:endParaRPr lang="en-US"/>
          </a:p>
        </p:txBody>
      </p:sp>
    </p:spTree>
    <p:extLst>
      <p:ext uri="{BB962C8B-B14F-4D97-AF65-F5344CB8AC3E}">
        <p14:creationId xmlns:p14="http://schemas.microsoft.com/office/powerpoint/2010/main" val="3395293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F8A88-8C9A-4849-AD40-9A9DFDA14BC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CCDA925-5EBE-EE46-BD90-DCEC826F5C5F}"/>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6DA695-6D59-D742-A465-A715FF91DCAB}"/>
              </a:ext>
            </a:extLst>
          </p:cNvPr>
          <p:cNvSpPr>
            <a:spLocks noGrp="1"/>
          </p:cNvSpPr>
          <p:nvPr>
            <p:ph type="dt" sz="half" idx="10"/>
          </p:nvPr>
        </p:nvSpPr>
        <p:spPr/>
        <p:txBody>
          <a:bodyPr/>
          <a:lstStyle/>
          <a:p>
            <a:fld id="{A9BE1B84-97E7-7042-A17E-84D2D7664B25}" type="datetimeFigureOut">
              <a:rPr lang="en-US" smtClean="0"/>
              <a:t>8/31/20</a:t>
            </a:fld>
            <a:endParaRPr lang="en-US"/>
          </a:p>
        </p:txBody>
      </p:sp>
      <p:sp>
        <p:nvSpPr>
          <p:cNvPr id="5" name="Footer Placeholder 4">
            <a:extLst>
              <a:ext uri="{FF2B5EF4-FFF2-40B4-BE49-F238E27FC236}">
                <a16:creationId xmlns:a16="http://schemas.microsoft.com/office/drawing/2014/main" id="{FD83DD18-5998-F648-8D3C-B6B20451DA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743DB5-413E-D248-BE9A-2CAB4C90CEF8}"/>
              </a:ext>
            </a:extLst>
          </p:cNvPr>
          <p:cNvSpPr>
            <a:spLocks noGrp="1"/>
          </p:cNvSpPr>
          <p:nvPr>
            <p:ph type="sldNum" sz="quarter" idx="12"/>
          </p:nvPr>
        </p:nvSpPr>
        <p:spPr/>
        <p:txBody>
          <a:bodyPr/>
          <a:lstStyle/>
          <a:p>
            <a:fld id="{90C62E93-B5DF-224D-9818-9C24133D61F3}" type="slidenum">
              <a:rPr lang="en-US" smtClean="0"/>
              <a:t>‹#›</a:t>
            </a:fld>
            <a:endParaRPr lang="en-US"/>
          </a:p>
        </p:txBody>
      </p:sp>
    </p:spTree>
    <p:extLst>
      <p:ext uri="{BB962C8B-B14F-4D97-AF65-F5344CB8AC3E}">
        <p14:creationId xmlns:p14="http://schemas.microsoft.com/office/powerpoint/2010/main" val="41231433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4FA28-E207-9348-ACE3-BAF4E050035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E5C1D99-6ED1-FF4F-924A-CDD92075306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15DBF19-E7C3-E34B-9143-A296C52FC222}"/>
              </a:ext>
            </a:extLst>
          </p:cNvPr>
          <p:cNvSpPr>
            <a:spLocks noGrp="1"/>
          </p:cNvSpPr>
          <p:nvPr>
            <p:ph type="dt" sz="half" idx="10"/>
          </p:nvPr>
        </p:nvSpPr>
        <p:spPr/>
        <p:txBody>
          <a:bodyPr/>
          <a:lstStyle/>
          <a:p>
            <a:fld id="{A9BE1B84-97E7-7042-A17E-84D2D7664B25}" type="datetimeFigureOut">
              <a:rPr lang="en-US" smtClean="0"/>
              <a:t>8/31/20</a:t>
            </a:fld>
            <a:endParaRPr lang="en-US"/>
          </a:p>
        </p:txBody>
      </p:sp>
      <p:sp>
        <p:nvSpPr>
          <p:cNvPr id="5" name="Footer Placeholder 4">
            <a:extLst>
              <a:ext uri="{FF2B5EF4-FFF2-40B4-BE49-F238E27FC236}">
                <a16:creationId xmlns:a16="http://schemas.microsoft.com/office/drawing/2014/main" id="{11E54D66-6671-8942-97AC-8F0C98A5D11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7C71E7-9D33-7747-ABCC-40BEB28DA2A6}"/>
              </a:ext>
            </a:extLst>
          </p:cNvPr>
          <p:cNvSpPr>
            <a:spLocks noGrp="1"/>
          </p:cNvSpPr>
          <p:nvPr>
            <p:ph type="sldNum" sz="quarter" idx="12"/>
          </p:nvPr>
        </p:nvSpPr>
        <p:spPr/>
        <p:txBody>
          <a:bodyPr/>
          <a:lstStyle/>
          <a:p>
            <a:fld id="{90C62E93-B5DF-224D-9818-9C24133D61F3}" type="slidenum">
              <a:rPr lang="en-US" smtClean="0"/>
              <a:t>‹#›</a:t>
            </a:fld>
            <a:endParaRPr lang="en-US"/>
          </a:p>
        </p:txBody>
      </p:sp>
    </p:spTree>
    <p:extLst>
      <p:ext uri="{BB962C8B-B14F-4D97-AF65-F5344CB8AC3E}">
        <p14:creationId xmlns:p14="http://schemas.microsoft.com/office/powerpoint/2010/main" val="977866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6FBF8-A17D-C946-AF2C-89CEECD85E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F94CA2E-2336-3E48-99B6-2F64BD88506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9132037-F5AD-734C-8750-91D07EBA863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F5D1A71-F969-6342-8FFA-5E7A0D691E8B}"/>
              </a:ext>
            </a:extLst>
          </p:cNvPr>
          <p:cNvSpPr>
            <a:spLocks noGrp="1"/>
          </p:cNvSpPr>
          <p:nvPr>
            <p:ph type="dt" sz="half" idx="10"/>
          </p:nvPr>
        </p:nvSpPr>
        <p:spPr/>
        <p:txBody>
          <a:bodyPr/>
          <a:lstStyle/>
          <a:p>
            <a:fld id="{A9BE1B84-97E7-7042-A17E-84D2D7664B25}" type="datetimeFigureOut">
              <a:rPr lang="en-US" smtClean="0"/>
              <a:t>8/31/20</a:t>
            </a:fld>
            <a:endParaRPr lang="en-US"/>
          </a:p>
        </p:txBody>
      </p:sp>
      <p:sp>
        <p:nvSpPr>
          <p:cNvPr id="6" name="Footer Placeholder 5">
            <a:extLst>
              <a:ext uri="{FF2B5EF4-FFF2-40B4-BE49-F238E27FC236}">
                <a16:creationId xmlns:a16="http://schemas.microsoft.com/office/drawing/2014/main" id="{F548E0F5-9FA4-A144-ACE8-90A686B658B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0EE050-0C7C-1048-AF70-D718DF80A7C1}"/>
              </a:ext>
            </a:extLst>
          </p:cNvPr>
          <p:cNvSpPr>
            <a:spLocks noGrp="1"/>
          </p:cNvSpPr>
          <p:nvPr>
            <p:ph type="sldNum" sz="quarter" idx="12"/>
          </p:nvPr>
        </p:nvSpPr>
        <p:spPr/>
        <p:txBody>
          <a:bodyPr/>
          <a:lstStyle/>
          <a:p>
            <a:fld id="{90C62E93-B5DF-224D-9818-9C24133D61F3}" type="slidenum">
              <a:rPr lang="en-US" smtClean="0"/>
              <a:t>‹#›</a:t>
            </a:fld>
            <a:endParaRPr lang="en-US"/>
          </a:p>
        </p:txBody>
      </p:sp>
    </p:spTree>
    <p:extLst>
      <p:ext uri="{BB962C8B-B14F-4D97-AF65-F5344CB8AC3E}">
        <p14:creationId xmlns:p14="http://schemas.microsoft.com/office/powerpoint/2010/main" val="3870790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2176C-9F37-9644-BD3E-7BC0594C1BC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55D8D7D-8970-8041-9690-F885A2E64E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1EF9E55-692A-0548-B275-76B74ABD680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747C1B0-D528-674B-B3BF-725387C10DF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362C347-F266-4C46-8169-7C476524F3C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57B04C2-B074-1649-A818-66B01AB88964}"/>
              </a:ext>
            </a:extLst>
          </p:cNvPr>
          <p:cNvSpPr>
            <a:spLocks noGrp="1"/>
          </p:cNvSpPr>
          <p:nvPr>
            <p:ph type="dt" sz="half" idx="10"/>
          </p:nvPr>
        </p:nvSpPr>
        <p:spPr/>
        <p:txBody>
          <a:bodyPr/>
          <a:lstStyle/>
          <a:p>
            <a:fld id="{A9BE1B84-97E7-7042-A17E-84D2D7664B25}" type="datetimeFigureOut">
              <a:rPr lang="en-US" smtClean="0"/>
              <a:t>8/31/20</a:t>
            </a:fld>
            <a:endParaRPr lang="en-US"/>
          </a:p>
        </p:txBody>
      </p:sp>
      <p:sp>
        <p:nvSpPr>
          <p:cNvPr id="8" name="Footer Placeholder 7">
            <a:extLst>
              <a:ext uri="{FF2B5EF4-FFF2-40B4-BE49-F238E27FC236}">
                <a16:creationId xmlns:a16="http://schemas.microsoft.com/office/drawing/2014/main" id="{1DAF5E33-CDAF-E046-AE92-3D56904D19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B7568B8-33D2-BC48-9D7A-DDA7325F5095}"/>
              </a:ext>
            </a:extLst>
          </p:cNvPr>
          <p:cNvSpPr>
            <a:spLocks noGrp="1"/>
          </p:cNvSpPr>
          <p:nvPr>
            <p:ph type="sldNum" sz="quarter" idx="12"/>
          </p:nvPr>
        </p:nvSpPr>
        <p:spPr/>
        <p:txBody>
          <a:bodyPr/>
          <a:lstStyle/>
          <a:p>
            <a:fld id="{90C62E93-B5DF-224D-9818-9C24133D61F3}" type="slidenum">
              <a:rPr lang="en-US" smtClean="0"/>
              <a:t>‹#›</a:t>
            </a:fld>
            <a:endParaRPr lang="en-US"/>
          </a:p>
        </p:txBody>
      </p:sp>
    </p:spTree>
    <p:extLst>
      <p:ext uri="{BB962C8B-B14F-4D97-AF65-F5344CB8AC3E}">
        <p14:creationId xmlns:p14="http://schemas.microsoft.com/office/powerpoint/2010/main" val="1539379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049DE-0AA2-624A-991F-142F5DB54A1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660EFC3-5315-4C4B-A9CF-61FC0854172C}"/>
              </a:ext>
            </a:extLst>
          </p:cNvPr>
          <p:cNvSpPr>
            <a:spLocks noGrp="1"/>
          </p:cNvSpPr>
          <p:nvPr>
            <p:ph type="dt" sz="half" idx="10"/>
          </p:nvPr>
        </p:nvSpPr>
        <p:spPr/>
        <p:txBody>
          <a:bodyPr/>
          <a:lstStyle/>
          <a:p>
            <a:fld id="{A9BE1B84-97E7-7042-A17E-84D2D7664B25}" type="datetimeFigureOut">
              <a:rPr lang="en-US" smtClean="0"/>
              <a:t>8/31/20</a:t>
            </a:fld>
            <a:endParaRPr lang="en-US"/>
          </a:p>
        </p:txBody>
      </p:sp>
      <p:sp>
        <p:nvSpPr>
          <p:cNvPr id="4" name="Footer Placeholder 3">
            <a:extLst>
              <a:ext uri="{FF2B5EF4-FFF2-40B4-BE49-F238E27FC236}">
                <a16:creationId xmlns:a16="http://schemas.microsoft.com/office/drawing/2014/main" id="{FBADB319-444E-274F-8EF0-83D136A59DD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5EC44D7-F3BF-DA43-99FF-42F84BB8C7B7}"/>
              </a:ext>
            </a:extLst>
          </p:cNvPr>
          <p:cNvSpPr>
            <a:spLocks noGrp="1"/>
          </p:cNvSpPr>
          <p:nvPr>
            <p:ph type="sldNum" sz="quarter" idx="12"/>
          </p:nvPr>
        </p:nvSpPr>
        <p:spPr/>
        <p:txBody>
          <a:bodyPr/>
          <a:lstStyle/>
          <a:p>
            <a:fld id="{90C62E93-B5DF-224D-9818-9C24133D61F3}" type="slidenum">
              <a:rPr lang="en-US" smtClean="0"/>
              <a:t>‹#›</a:t>
            </a:fld>
            <a:endParaRPr lang="en-US"/>
          </a:p>
        </p:txBody>
      </p:sp>
    </p:spTree>
    <p:extLst>
      <p:ext uri="{BB962C8B-B14F-4D97-AF65-F5344CB8AC3E}">
        <p14:creationId xmlns:p14="http://schemas.microsoft.com/office/powerpoint/2010/main" val="1598725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B81F2D-6152-D04F-A015-73D0C182C52D}"/>
              </a:ext>
            </a:extLst>
          </p:cNvPr>
          <p:cNvSpPr>
            <a:spLocks noGrp="1"/>
          </p:cNvSpPr>
          <p:nvPr>
            <p:ph type="dt" sz="half" idx="10"/>
          </p:nvPr>
        </p:nvSpPr>
        <p:spPr/>
        <p:txBody>
          <a:bodyPr/>
          <a:lstStyle/>
          <a:p>
            <a:fld id="{A9BE1B84-97E7-7042-A17E-84D2D7664B25}" type="datetimeFigureOut">
              <a:rPr lang="en-US" smtClean="0"/>
              <a:t>8/31/20</a:t>
            </a:fld>
            <a:endParaRPr lang="en-US"/>
          </a:p>
        </p:txBody>
      </p:sp>
      <p:sp>
        <p:nvSpPr>
          <p:cNvPr id="3" name="Footer Placeholder 2">
            <a:extLst>
              <a:ext uri="{FF2B5EF4-FFF2-40B4-BE49-F238E27FC236}">
                <a16:creationId xmlns:a16="http://schemas.microsoft.com/office/drawing/2014/main" id="{3EEFF07C-2B8E-5740-980C-AC2F26250FE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48DB5A5-B393-5B4E-8333-1626BE788E1C}"/>
              </a:ext>
            </a:extLst>
          </p:cNvPr>
          <p:cNvSpPr>
            <a:spLocks noGrp="1"/>
          </p:cNvSpPr>
          <p:nvPr>
            <p:ph type="sldNum" sz="quarter" idx="12"/>
          </p:nvPr>
        </p:nvSpPr>
        <p:spPr/>
        <p:txBody>
          <a:bodyPr/>
          <a:lstStyle/>
          <a:p>
            <a:fld id="{90C62E93-B5DF-224D-9818-9C24133D61F3}" type="slidenum">
              <a:rPr lang="en-US" smtClean="0"/>
              <a:t>‹#›</a:t>
            </a:fld>
            <a:endParaRPr lang="en-US"/>
          </a:p>
        </p:txBody>
      </p:sp>
    </p:spTree>
    <p:extLst>
      <p:ext uri="{BB962C8B-B14F-4D97-AF65-F5344CB8AC3E}">
        <p14:creationId xmlns:p14="http://schemas.microsoft.com/office/powerpoint/2010/main" val="190761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BDEC1-00AD-BF44-8EAF-2C134A11E6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A665531-597F-BC43-B1AE-8441076361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728E242-06E1-F548-8E5C-D18C838AEF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EA50809-081F-4549-A5E7-31A658883EA5}"/>
              </a:ext>
            </a:extLst>
          </p:cNvPr>
          <p:cNvSpPr>
            <a:spLocks noGrp="1"/>
          </p:cNvSpPr>
          <p:nvPr>
            <p:ph type="dt" sz="half" idx="10"/>
          </p:nvPr>
        </p:nvSpPr>
        <p:spPr/>
        <p:txBody>
          <a:bodyPr/>
          <a:lstStyle/>
          <a:p>
            <a:fld id="{A9BE1B84-97E7-7042-A17E-84D2D7664B25}" type="datetimeFigureOut">
              <a:rPr lang="en-US" smtClean="0"/>
              <a:t>8/31/20</a:t>
            </a:fld>
            <a:endParaRPr lang="en-US"/>
          </a:p>
        </p:txBody>
      </p:sp>
      <p:sp>
        <p:nvSpPr>
          <p:cNvPr id="6" name="Footer Placeholder 5">
            <a:extLst>
              <a:ext uri="{FF2B5EF4-FFF2-40B4-BE49-F238E27FC236}">
                <a16:creationId xmlns:a16="http://schemas.microsoft.com/office/drawing/2014/main" id="{3B4C29E7-0741-424D-94DB-AFD8C6CB38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CABD30-6EA0-2C4A-94B0-9CBEBE00C3BD}"/>
              </a:ext>
            </a:extLst>
          </p:cNvPr>
          <p:cNvSpPr>
            <a:spLocks noGrp="1"/>
          </p:cNvSpPr>
          <p:nvPr>
            <p:ph type="sldNum" sz="quarter" idx="12"/>
          </p:nvPr>
        </p:nvSpPr>
        <p:spPr/>
        <p:txBody>
          <a:bodyPr/>
          <a:lstStyle/>
          <a:p>
            <a:fld id="{90C62E93-B5DF-224D-9818-9C24133D61F3}" type="slidenum">
              <a:rPr lang="en-US" smtClean="0"/>
              <a:t>‹#›</a:t>
            </a:fld>
            <a:endParaRPr lang="en-US"/>
          </a:p>
        </p:txBody>
      </p:sp>
    </p:spTree>
    <p:extLst>
      <p:ext uri="{BB962C8B-B14F-4D97-AF65-F5344CB8AC3E}">
        <p14:creationId xmlns:p14="http://schemas.microsoft.com/office/powerpoint/2010/main" val="3094279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510289-4731-204B-9C23-60D6C517A8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1E55DB2-D126-4047-A978-C0D7ADD2929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AFCE6E8-91BB-F14D-98BE-22D85C3D46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C37C42F-230A-804C-AA19-7656AE8791FA}"/>
              </a:ext>
            </a:extLst>
          </p:cNvPr>
          <p:cNvSpPr>
            <a:spLocks noGrp="1"/>
          </p:cNvSpPr>
          <p:nvPr>
            <p:ph type="dt" sz="half" idx="10"/>
          </p:nvPr>
        </p:nvSpPr>
        <p:spPr/>
        <p:txBody>
          <a:bodyPr/>
          <a:lstStyle/>
          <a:p>
            <a:fld id="{A9BE1B84-97E7-7042-A17E-84D2D7664B25}" type="datetimeFigureOut">
              <a:rPr lang="en-US" smtClean="0"/>
              <a:t>8/31/20</a:t>
            </a:fld>
            <a:endParaRPr lang="en-US"/>
          </a:p>
        </p:txBody>
      </p:sp>
      <p:sp>
        <p:nvSpPr>
          <p:cNvPr id="6" name="Footer Placeholder 5">
            <a:extLst>
              <a:ext uri="{FF2B5EF4-FFF2-40B4-BE49-F238E27FC236}">
                <a16:creationId xmlns:a16="http://schemas.microsoft.com/office/drawing/2014/main" id="{4F581AD0-BEA6-A146-A12B-396CC5EA9D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2AD7AB-8DDF-1A41-B87D-06D56C2490F6}"/>
              </a:ext>
            </a:extLst>
          </p:cNvPr>
          <p:cNvSpPr>
            <a:spLocks noGrp="1"/>
          </p:cNvSpPr>
          <p:nvPr>
            <p:ph type="sldNum" sz="quarter" idx="12"/>
          </p:nvPr>
        </p:nvSpPr>
        <p:spPr/>
        <p:txBody>
          <a:bodyPr/>
          <a:lstStyle/>
          <a:p>
            <a:fld id="{90C62E93-B5DF-224D-9818-9C24133D61F3}" type="slidenum">
              <a:rPr lang="en-US" smtClean="0"/>
              <a:t>‹#›</a:t>
            </a:fld>
            <a:endParaRPr lang="en-US"/>
          </a:p>
        </p:txBody>
      </p:sp>
    </p:spTree>
    <p:extLst>
      <p:ext uri="{BB962C8B-B14F-4D97-AF65-F5344CB8AC3E}">
        <p14:creationId xmlns:p14="http://schemas.microsoft.com/office/powerpoint/2010/main" val="1970751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4000" b="-4000"/>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FF53DF3-F5B6-A947-9DFA-38A44797F1C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A61EC2E-2EEC-6043-9A56-7B6E4A5C3C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1D3105-3408-A54A-90A4-85DE3DAC17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BE1B84-97E7-7042-A17E-84D2D7664B25}" type="datetimeFigureOut">
              <a:rPr lang="en-US" smtClean="0"/>
              <a:t>8/31/20</a:t>
            </a:fld>
            <a:endParaRPr lang="en-US"/>
          </a:p>
        </p:txBody>
      </p:sp>
      <p:sp>
        <p:nvSpPr>
          <p:cNvPr id="5" name="Footer Placeholder 4">
            <a:extLst>
              <a:ext uri="{FF2B5EF4-FFF2-40B4-BE49-F238E27FC236}">
                <a16:creationId xmlns:a16="http://schemas.microsoft.com/office/drawing/2014/main" id="{BB885905-83F5-2A45-9AF0-5F1CA4E8B64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75822DA-D8BE-5141-BA00-3617C41F1D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C62E93-B5DF-224D-9818-9C24133D61F3}" type="slidenum">
              <a:rPr lang="en-US" smtClean="0"/>
              <a:t>‹#›</a:t>
            </a:fld>
            <a:endParaRPr lang="en-US"/>
          </a:p>
        </p:txBody>
      </p:sp>
    </p:spTree>
    <p:extLst>
      <p:ext uri="{BB962C8B-B14F-4D97-AF65-F5344CB8AC3E}">
        <p14:creationId xmlns:p14="http://schemas.microsoft.com/office/powerpoint/2010/main" val="16505505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223B7-2753-C34C-AF0F-90F1D157FEA8}"/>
              </a:ext>
            </a:extLst>
          </p:cNvPr>
          <p:cNvSpPr>
            <a:spLocks noGrp="1"/>
          </p:cNvSpPr>
          <p:nvPr>
            <p:ph type="ctrTitle"/>
          </p:nvPr>
        </p:nvSpPr>
        <p:spPr/>
        <p:txBody>
          <a:bodyPr>
            <a:normAutofit/>
          </a:bodyPr>
          <a:lstStyle/>
          <a:p>
            <a:r>
              <a:rPr lang="el-GR" sz="2000" dirty="0">
                <a:solidFill>
                  <a:prstClr val="black"/>
                </a:solidFill>
              </a:rPr>
              <a:t>Φόρουμ συζητήσεων και Αντεστραμμένη τάξη</a:t>
            </a:r>
            <a:br>
              <a:rPr lang="en-CY" sz="3200">
                <a:solidFill>
                  <a:prstClr val="black"/>
                </a:solidFill>
              </a:rPr>
            </a:br>
            <a:r>
              <a:rPr lang="el-GR" sz="3200" dirty="0">
                <a:solidFill>
                  <a:prstClr val="black"/>
                </a:solidFill>
              </a:rPr>
              <a:t>Από την ανάγκη στην ευκαιρία: </a:t>
            </a:r>
            <a:br>
              <a:rPr lang="en-CY" sz="3200">
                <a:solidFill>
                  <a:prstClr val="black"/>
                </a:solidFill>
              </a:rPr>
            </a:br>
            <a:r>
              <a:rPr lang="el-GR" sz="3200" dirty="0">
                <a:solidFill>
                  <a:prstClr val="black"/>
                </a:solidFill>
              </a:rPr>
              <a:t>εποικοδομητική εξαποστάσεως σχολική εκπαίδευση</a:t>
            </a:r>
            <a:br>
              <a:rPr lang="en-CY" sz="3200">
                <a:solidFill>
                  <a:prstClr val="black"/>
                </a:solidFill>
              </a:rPr>
            </a:br>
            <a:r>
              <a:rPr lang="el-GR" sz="2000" dirty="0">
                <a:solidFill>
                  <a:prstClr val="black"/>
                </a:solidFill>
              </a:rPr>
              <a:t>Αξιοποιώντας τις ΤΠΕ για σύγχρονη και ασύγχρονη εκπαίδευση στο Δημοτικό</a:t>
            </a:r>
            <a:br>
              <a:rPr lang="el-GR" sz="2000" dirty="0">
                <a:solidFill>
                  <a:prstClr val="black"/>
                </a:solidFill>
              </a:rPr>
            </a:br>
            <a:br>
              <a:rPr lang="el-GR" sz="2000" dirty="0">
                <a:solidFill>
                  <a:prstClr val="black"/>
                </a:solidFill>
              </a:rPr>
            </a:br>
            <a:r>
              <a:rPr lang="el-GR" sz="2000" dirty="0">
                <a:solidFill>
                  <a:schemeClr val="bg1"/>
                </a:solidFill>
              </a:rPr>
              <a:t>Τμήμα 7 – Ωρολόγιο Πρόγραμμα</a:t>
            </a:r>
            <a:endParaRPr lang="en-US" dirty="0"/>
          </a:p>
        </p:txBody>
      </p:sp>
      <p:sp>
        <p:nvSpPr>
          <p:cNvPr id="3" name="Subtitle 2">
            <a:extLst>
              <a:ext uri="{FF2B5EF4-FFF2-40B4-BE49-F238E27FC236}">
                <a16:creationId xmlns:a16="http://schemas.microsoft.com/office/drawing/2014/main" id="{591066CA-F971-A246-B42B-C87594BD2DFE}"/>
              </a:ext>
            </a:extLst>
          </p:cNvPr>
          <p:cNvSpPr>
            <a:spLocks noGrp="1"/>
          </p:cNvSpPr>
          <p:nvPr>
            <p:ph type="subTitle" idx="1"/>
          </p:nvPr>
        </p:nvSpPr>
        <p:spPr/>
        <p:txBody>
          <a:bodyPr>
            <a:normAutofit fontScale="62500" lnSpcReduction="20000"/>
          </a:bodyPr>
          <a:lstStyle/>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Θανάσης Χατζηλάκος</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Φωτεινή </a:t>
            </a:r>
            <a:r>
              <a:rPr lang="el-GR" dirty="0" err="1">
                <a:latin typeface="Calibri" panose="020F0502020204030204" pitchFamily="34" charset="0"/>
                <a:ea typeface="Calibri" panose="020F0502020204030204" pitchFamily="34" charset="0"/>
                <a:cs typeface="Times New Roman" panose="02020603050405020304" pitchFamily="18" charset="0"/>
              </a:rPr>
              <a:t>Αγγελακοπούλου</a:t>
            </a: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Αλέξανδρος Κοφτερός</a:t>
            </a:r>
            <a:endParaRPr lang="en-CY">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endParaRPr lang="el-GR"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Ανοικτό Πανεπιστήμιο Κύπρου</a:t>
            </a:r>
            <a:endParaRPr lang="en-US" dirty="0">
              <a:latin typeface="Calibri" panose="020F0502020204030204" pitchFamily="34" charset="0"/>
              <a:ea typeface="Calibri" panose="020F0502020204030204" pitchFamily="34" charset="0"/>
              <a:cs typeface="Times New Roman" panose="02020603050405020304" pitchFamily="18" charset="0"/>
            </a:endParaRP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Παιδαγωγικό Ινστιτούτο Κύπρου</a:t>
            </a:r>
          </a:p>
          <a:p>
            <a:pPr algn="r">
              <a:lnSpc>
                <a:spcPct val="100000"/>
              </a:lnSpc>
              <a:spcBef>
                <a:spcPts val="0"/>
              </a:spcBef>
            </a:pPr>
            <a:r>
              <a:rPr lang="el-GR" dirty="0">
                <a:latin typeface="Calibri" panose="020F0502020204030204" pitchFamily="34" charset="0"/>
                <a:ea typeface="Calibri" panose="020F0502020204030204" pitchFamily="34" charset="0"/>
                <a:cs typeface="Times New Roman" panose="02020603050405020304" pitchFamily="18" charset="0"/>
              </a:rPr>
              <a:t>Σεπτέμβρης 2020</a:t>
            </a:r>
            <a:endParaRPr lang="en-US" dirty="0"/>
          </a:p>
        </p:txBody>
      </p:sp>
    </p:spTree>
    <p:extLst>
      <p:ext uri="{BB962C8B-B14F-4D97-AF65-F5344CB8AC3E}">
        <p14:creationId xmlns:p14="http://schemas.microsoft.com/office/powerpoint/2010/main" val="182951232"/>
      </p:ext>
    </p:extLst>
  </p:cSld>
  <p:clrMapOvr>
    <a:masterClrMapping/>
  </p:clrMapOvr>
  <mc:AlternateContent xmlns:mc="http://schemas.openxmlformats.org/markup-compatibility/2006" xmlns:p14="http://schemas.microsoft.com/office/powerpoint/2010/main">
    <mc:Choice Requires="p14">
      <p:transition spd="slow" p14:dur="2000" advTm="5700"/>
    </mc:Choice>
    <mc:Fallback xmlns="">
      <p:transition spd="slow" advTm="57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6D6872-9810-6643-8CB2-6889E057BBD4}"/>
              </a:ext>
            </a:extLst>
          </p:cNvPr>
          <p:cNvSpPr>
            <a:spLocks noGrp="1"/>
          </p:cNvSpPr>
          <p:nvPr>
            <p:ph type="title"/>
          </p:nvPr>
        </p:nvSpPr>
        <p:spPr/>
        <p:txBody>
          <a:bodyPr/>
          <a:lstStyle/>
          <a:p>
            <a:r>
              <a:rPr lang="el-GR" dirty="0"/>
              <a:t>10.20’ Τ7 – Ωρολόγιο Πρόγραμμα</a:t>
            </a:r>
            <a:endParaRPr lang="en-US" dirty="0"/>
          </a:p>
        </p:txBody>
      </p:sp>
      <p:sp>
        <p:nvSpPr>
          <p:cNvPr id="3" name="Content Placeholder 2">
            <a:extLst>
              <a:ext uri="{FF2B5EF4-FFF2-40B4-BE49-F238E27FC236}">
                <a16:creationId xmlns:a16="http://schemas.microsoft.com/office/drawing/2014/main" id="{D414B477-7964-6F4A-9E07-DF47C19BDB53}"/>
              </a:ext>
            </a:extLst>
          </p:cNvPr>
          <p:cNvSpPr>
            <a:spLocks noGrp="1"/>
          </p:cNvSpPr>
          <p:nvPr>
            <p:ph idx="1"/>
          </p:nvPr>
        </p:nvSpPr>
        <p:spPr/>
        <p:txBody>
          <a:bodyPr>
            <a:normAutofit lnSpcReduction="10000"/>
          </a:bodyPr>
          <a:lstStyle/>
          <a:p>
            <a:pPr fontAlgn="t"/>
            <a:r>
              <a:rPr lang="el-GR" dirty="0">
                <a:solidFill>
                  <a:schemeClr val="bg1">
                    <a:lumMod val="50000"/>
                  </a:schemeClr>
                </a:solidFill>
              </a:rPr>
              <a:t>Τ1 – Πρόλογος </a:t>
            </a:r>
            <a:endParaRPr lang="en-US" dirty="0">
              <a:solidFill>
                <a:schemeClr val="bg1">
                  <a:lumMod val="50000"/>
                </a:schemeClr>
              </a:solidFill>
            </a:endParaRPr>
          </a:p>
          <a:p>
            <a:pPr fontAlgn="t">
              <a:lnSpc>
                <a:spcPct val="100000"/>
              </a:lnSpc>
            </a:pPr>
            <a:r>
              <a:rPr lang="el-GR" dirty="0">
                <a:solidFill>
                  <a:schemeClr val="bg1">
                    <a:lumMod val="50000"/>
                  </a:schemeClr>
                </a:solidFill>
              </a:rPr>
              <a:t>Τ2 – Οδηγίες Χρήσης - Προετοιμασία</a:t>
            </a:r>
            <a:endParaRPr lang="en-US" dirty="0">
              <a:solidFill>
                <a:schemeClr val="bg1">
                  <a:lumMod val="50000"/>
                </a:schemeClr>
              </a:solidFill>
            </a:endParaRPr>
          </a:p>
          <a:p>
            <a:pPr fontAlgn="t"/>
            <a:r>
              <a:rPr lang="el-GR" dirty="0">
                <a:solidFill>
                  <a:schemeClr val="bg1">
                    <a:lumMod val="50000"/>
                  </a:schemeClr>
                </a:solidFill>
              </a:rPr>
              <a:t>Τ3 – Εισαγωγή στο πρόβλημα</a:t>
            </a:r>
            <a:endParaRPr lang="en-US" dirty="0">
              <a:solidFill>
                <a:schemeClr val="bg1">
                  <a:lumMod val="50000"/>
                </a:schemeClr>
              </a:solidFill>
            </a:endParaRPr>
          </a:p>
          <a:p>
            <a:pPr fontAlgn="t"/>
            <a:r>
              <a:rPr lang="el-GR" dirty="0">
                <a:solidFill>
                  <a:schemeClr val="bg1">
                    <a:lumMod val="50000"/>
                  </a:schemeClr>
                </a:solidFill>
              </a:rPr>
              <a:t>Τ4 – Κύκλος  μαθήματος με Αντεστραμμένη τάξη</a:t>
            </a:r>
            <a:endParaRPr lang="en-US" dirty="0">
              <a:solidFill>
                <a:schemeClr val="bg1">
                  <a:lumMod val="50000"/>
                </a:schemeClr>
              </a:solidFill>
            </a:endParaRPr>
          </a:p>
          <a:p>
            <a:pPr fontAlgn="t">
              <a:lnSpc>
                <a:spcPct val="100000"/>
              </a:lnSpc>
            </a:pPr>
            <a:r>
              <a:rPr lang="el-GR" dirty="0">
                <a:solidFill>
                  <a:schemeClr val="bg1">
                    <a:lumMod val="50000"/>
                  </a:schemeClr>
                </a:solidFill>
              </a:rPr>
              <a:t>Τ5 – Παράδειγμα κύκλου - Φόρουμ</a:t>
            </a:r>
            <a:endParaRPr lang="en-US" dirty="0">
              <a:solidFill>
                <a:schemeClr val="bg1">
                  <a:lumMod val="50000"/>
                </a:schemeClr>
              </a:solidFill>
            </a:endParaRPr>
          </a:p>
          <a:p>
            <a:pPr fontAlgn="t"/>
            <a:r>
              <a:rPr lang="el-GR" dirty="0">
                <a:solidFill>
                  <a:schemeClr val="bg1">
                    <a:lumMod val="50000"/>
                  </a:schemeClr>
                </a:solidFill>
              </a:rPr>
              <a:t>Τ6 – Παιδαγωγικά ζητήματα</a:t>
            </a:r>
            <a:endParaRPr lang="en-US" dirty="0">
              <a:solidFill>
                <a:schemeClr val="bg1">
                  <a:lumMod val="50000"/>
                </a:schemeClr>
              </a:solidFill>
            </a:endParaRPr>
          </a:p>
          <a:p>
            <a:pPr fontAlgn="t"/>
            <a:r>
              <a:rPr lang="el-GR" b="1" dirty="0">
                <a:solidFill>
                  <a:schemeClr val="bg1"/>
                </a:solidFill>
              </a:rPr>
              <a:t>Τ7 – Εβδομαδιαίο ωρολόγιο πρόγραμμα</a:t>
            </a:r>
            <a:endParaRPr lang="en-US" b="1" dirty="0">
              <a:solidFill>
                <a:schemeClr val="bg1"/>
              </a:solidFill>
            </a:endParaRPr>
          </a:p>
          <a:p>
            <a:pPr fontAlgn="t"/>
            <a:r>
              <a:rPr lang="el-GR" dirty="0"/>
              <a:t>Τ8 – Η δουλειά μαθητή και δασκάλου</a:t>
            </a:r>
            <a:endParaRPr lang="en-US" dirty="0"/>
          </a:p>
          <a:p>
            <a:pPr fontAlgn="t"/>
            <a:r>
              <a:rPr lang="el-GR" dirty="0"/>
              <a:t>Τ9 – Αναστοχασμός κ Κλείσιμο</a:t>
            </a:r>
            <a:endParaRPr lang="en-US" dirty="0"/>
          </a:p>
          <a:p>
            <a:endParaRPr lang="en-US" dirty="0"/>
          </a:p>
        </p:txBody>
      </p:sp>
    </p:spTree>
    <p:extLst>
      <p:ext uri="{BB962C8B-B14F-4D97-AF65-F5344CB8AC3E}">
        <p14:creationId xmlns:p14="http://schemas.microsoft.com/office/powerpoint/2010/main" val="1292802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9EF5F-DD70-7F42-9552-A913B1D73806}"/>
              </a:ext>
            </a:extLst>
          </p:cNvPr>
          <p:cNvSpPr>
            <a:spLocks noGrp="1"/>
          </p:cNvSpPr>
          <p:nvPr>
            <p:ph type="title"/>
          </p:nvPr>
        </p:nvSpPr>
        <p:spPr/>
        <p:txBody>
          <a:bodyPr/>
          <a:lstStyle/>
          <a:p>
            <a:r>
              <a:rPr lang="en-CY"/>
              <a:t>Ο 3ωρος Κύκλος Μαθήματος στη βδομάδα μιας μαθήτριας</a:t>
            </a:r>
            <a:r>
              <a:rPr lang="en-CY">
                <a:effectLst/>
              </a:rPr>
              <a:t> </a:t>
            </a:r>
            <a:endParaRPr lang="en-US" dirty="0"/>
          </a:p>
        </p:txBody>
      </p:sp>
      <p:sp>
        <p:nvSpPr>
          <p:cNvPr id="3" name="Content Placeholder 2">
            <a:extLst>
              <a:ext uri="{FF2B5EF4-FFF2-40B4-BE49-F238E27FC236}">
                <a16:creationId xmlns:a16="http://schemas.microsoft.com/office/drawing/2014/main" id="{47030115-4DF2-6740-858D-316CC3A4224F}"/>
              </a:ext>
            </a:extLst>
          </p:cNvPr>
          <p:cNvSpPr>
            <a:spLocks noGrp="1"/>
          </p:cNvSpPr>
          <p:nvPr>
            <p:ph idx="1"/>
          </p:nvPr>
        </p:nvSpPr>
        <p:spPr>
          <a:xfrm>
            <a:off x="838199" y="1825625"/>
            <a:ext cx="10634221" cy="4351338"/>
          </a:xfrm>
        </p:spPr>
        <p:txBody>
          <a:bodyPr/>
          <a:lstStyle/>
          <a:p>
            <a:r>
              <a:rPr lang="el-GR" dirty="0"/>
              <a:t>Κύκλος Μαθήματος: ένα γνωστικό αντικείμενο ή διαθεματικός</a:t>
            </a:r>
          </a:p>
          <a:p>
            <a:r>
              <a:rPr lang="el-GR" dirty="0"/>
              <a:t>3 ώρες μελέτης, ασκήσεων, αυτοαξιολόγησης κ συμμετοχής σε ομαδικές δραστηριότητες κ στην σύγχρονη διδασκαλία όλης της τάξης</a:t>
            </a:r>
          </a:p>
          <a:p>
            <a:r>
              <a:rPr lang="el-GR" dirty="0"/>
              <a:t>5 Κύκλοι Μαθήματος τη βδομάδα</a:t>
            </a:r>
          </a:p>
          <a:p>
            <a:r>
              <a:rPr lang="el-GR" dirty="0"/>
              <a:t>Κάθε μέρα ο μαθητής ασχολείται με 4 διαφορετικούς Κύκλους</a:t>
            </a:r>
          </a:p>
          <a:p>
            <a:r>
              <a:rPr lang="el-GR" dirty="0"/>
              <a:t>‘Διδασκαλία’: η 45λεπτη τηλεσυνάντηση (σύγχρονη)</a:t>
            </a:r>
          </a:p>
          <a:p>
            <a:endParaRPr lang="en-US" dirty="0"/>
          </a:p>
        </p:txBody>
      </p:sp>
    </p:spTree>
    <p:extLst>
      <p:ext uri="{BB962C8B-B14F-4D97-AF65-F5344CB8AC3E}">
        <p14:creationId xmlns:p14="http://schemas.microsoft.com/office/powerpoint/2010/main" val="15317903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3DA28-E45B-F343-967E-C6B3C8D00AF2}"/>
              </a:ext>
            </a:extLst>
          </p:cNvPr>
          <p:cNvSpPr>
            <a:spLocks noGrp="1"/>
          </p:cNvSpPr>
          <p:nvPr>
            <p:ph type="title"/>
          </p:nvPr>
        </p:nvSpPr>
        <p:spPr/>
        <p:txBody>
          <a:bodyPr/>
          <a:lstStyle/>
          <a:p>
            <a:r>
              <a:rPr lang="el-GR" dirty="0"/>
              <a:t>Κύκλος ενός μαθήματος μέσα στη βδομάδα</a:t>
            </a:r>
            <a:r>
              <a:rPr lang="en-CY">
                <a:effectLst/>
              </a:rPr>
              <a:t> </a:t>
            </a:r>
            <a:endParaRPr lang="en-US" dirty="0"/>
          </a:p>
        </p:txBody>
      </p:sp>
      <p:sp>
        <p:nvSpPr>
          <p:cNvPr id="3" name="Content Placeholder 2">
            <a:extLst>
              <a:ext uri="{FF2B5EF4-FFF2-40B4-BE49-F238E27FC236}">
                <a16:creationId xmlns:a16="http://schemas.microsoft.com/office/drawing/2014/main" id="{E62FE905-F3A6-8F4E-A8C0-25AFAE9D8FB6}"/>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CDBF2CEA-5439-8D42-9F89-99532A572015}"/>
              </a:ext>
            </a:extLst>
          </p:cNvPr>
          <p:cNvPicPr>
            <a:picLocks noChangeAspect="1"/>
          </p:cNvPicPr>
          <p:nvPr/>
        </p:nvPicPr>
        <p:blipFill>
          <a:blip r:embed="rId3"/>
          <a:stretch>
            <a:fillRect/>
          </a:stretch>
        </p:blipFill>
        <p:spPr>
          <a:xfrm>
            <a:off x="150149" y="1825625"/>
            <a:ext cx="11891702" cy="4624551"/>
          </a:xfrm>
          <a:prstGeom prst="rect">
            <a:avLst/>
          </a:prstGeom>
        </p:spPr>
      </p:pic>
    </p:spTree>
    <p:extLst>
      <p:ext uri="{BB962C8B-B14F-4D97-AF65-F5344CB8AC3E}">
        <p14:creationId xmlns:p14="http://schemas.microsoft.com/office/powerpoint/2010/main" val="40855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A229714-9CE9-3E49-8720-AD0C834AEB25}"/>
              </a:ext>
            </a:extLst>
          </p:cNvPr>
          <p:cNvPicPr>
            <a:picLocks noChangeAspect="1"/>
          </p:cNvPicPr>
          <p:nvPr/>
        </p:nvPicPr>
        <p:blipFill>
          <a:blip r:embed="rId3"/>
          <a:stretch>
            <a:fillRect/>
          </a:stretch>
        </p:blipFill>
        <p:spPr>
          <a:xfrm>
            <a:off x="1355639" y="0"/>
            <a:ext cx="9480722" cy="6858000"/>
          </a:xfrm>
          <a:prstGeom prst="rect">
            <a:avLst/>
          </a:prstGeom>
        </p:spPr>
      </p:pic>
    </p:spTree>
    <p:extLst>
      <p:ext uri="{BB962C8B-B14F-4D97-AF65-F5344CB8AC3E}">
        <p14:creationId xmlns:p14="http://schemas.microsoft.com/office/powerpoint/2010/main" val="3487813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08AE9-FFEF-7A49-B0C6-D3EC54B44DAE}"/>
              </a:ext>
            </a:extLst>
          </p:cNvPr>
          <p:cNvSpPr>
            <a:spLocks noGrp="1"/>
          </p:cNvSpPr>
          <p:nvPr>
            <p:ph type="title"/>
          </p:nvPr>
        </p:nvSpPr>
        <p:spPr/>
        <p:txBody>
          <a:bodyPr/>
          <a:lstStyle/>
          <a:p>
            <a:r>
              <a:rPr lang="en-CY"/>
              <a:t>Από την πλευρά της δασκάλας</a:t>
            </a:r>
            <a:r>
              <a:rPr lang="en-CY">
                <a:effectLst/>
              </a:rPr>
              <a:t> </a:t>
            </a:r>
            <a:endParaRPr lang="en-US" dirty="0"/>
          </a:p>
        </p:txBody>
      </p:sp>
      <p:sp>
        <p:nvSpPr>
          <p:cNvPr id="3" name="Content Placeholder 2">
            <a:extLst>
              <a:ext uri="{FF2B5EF4-FFF2-40B4-BE49-F238E27FC236}">
                <a16:creationId xmlns:a16="http://schemas.microsoft.com/office/drawing/2014/main" id="{92F8D054-381D-8940-B6E8-1ACB07DCEAD8}"/>
              </a:ext>
            </a:extLst>
          </p:cNvPr>
          <p:cNvSpPr>
            <a:spLocks noGrp="1"/>
          </p:cNvSpPr>
          <p:nvPr>
            <p:ph idx="1"/>
          </p:nvPr>
        </p:nvSpPr>
        <p:spPr/>
        <p:txBody>
          <a:bodyPr/>
          <a:lstStyle/>
          <a:p>
            <a:pPr marL="0" indent="0">
              <a:buNone/>
            </a:pPr>
            <a:r>
              <a:rPr lang="el-GR" dirty="0"/>
              <a:t>Η εκπαιδευτική δουλειά της δασκάλας περιλαμβάνει:</a:t>
            </a:r>
            <a:endParaRPr lang="en-CY"/>
          </a:p>
          <a:p>
            <a:pPr lvl="0"/>
            <a:r>
              <a:rPr lang="el-GR" dirty="0"/>
              <a:t>Να επιλέξει και να στείλει στις μαθήτριες το υλικό μελέτης, άσκησης και αξιολόγησης ενδεχομένως διαφοροποιώντας το υλικό ανάλογα με τις ανάγκες και τις δυνατότητες κάθε μαθητή.</a:t>
            </a:r>
            <a:endParaRPr lang="en-CY"/>
          </a:p>
          <a:p>
            <a:pPr lvl="0"/>
            <a:r>
              <a:rPr lang="el-GR" dirty="0"/>
              <a:t>Να παρεμβαίνει/σχολιάζει/ενθαρρύνει/διορθώνει και εξασφαλίζει ότι όλες έχουν κάνει ότι τους έχει αναθέσει.</a:t>
            </a:r>
            <a:endParaRPr lang="en-CY"/>
          </a:p>
          <a:p>
            <a:pPr lvl="0"/>
            <a:r>
              <a:rPr lang="el-GR" dirty="0"/>
              <a:t>Να προετοιμάσει και να διευθύνει τη Σύγχρονη Διδασκαλία (‘τηλεσυνάντηση’)</a:t>
            </a:r>
            <a:endParaRPr lang="en-CY"/>
          </a:p>
          <a:p>
            <a:endParaRPr lang="en-US" dirty="0"/>
          </a:p>
        </p:txBody>
      </p:sp>
    </p:spTree>
    <p:extLst>
      <p:ext uri="{BB962C8B-B14F-4D97-AF65-F5344CB8AC3E}">
        <p14:creationId xmlns:p14="http://schemas.microsoft.com/office/powerpoint/2010/main" val="395548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B9938-7A27-B84A-974B-A4C94964BBA8}"/>
              </a:ext>
            </a:extLst>
          </p:cNvPr>
          <p:cNvSpPr>
            <a:spLocks noGrp="1"/>
          </p:cNvSpPr>
          <p:nvPr>
            <p:ph type="title"/>
          </p:nvPr>
        </p:nvSpPr>
        <p:spPr/>
        <p:txBody>
          <a:bodyPr/>
          <a:lstStyle/>
          <a:p>
            <a:r>
              <a:rPr lang="el-GR" dirty="0"/>
              <a:t>Αναλυτικά</a:t>
            </a:r>
            <a:endParaRPr lang="en-US" dirty="0"/>
          </a:p>
        </p:txBody>
      </p:sp>
      <p:sp>
        <p:nvSpPr>
          <p:cNvPr id="3" name="Content Placeholder 2">
            <a:extLst>
              <a:ext uri="{FF2B5EF4-FFF2-40B4-BE49-F238E27FC236}">
                <a16:creationId xmlns:a16="http://schemas.microsoft.com/office/drawing/2014/main" id="{611C78D7-3C6D-B445-BCF7-0E1019BD2E63}"/>
              </a:ext>
            </a:extLst>
          </p:cNvPr>
          <p:cNvSpPr>
            <a:spLocks noGrp="1"/>
          </p:cNvSpPr>
          <p:nvPr>
            <p:ph idx="1"/>
          </p:nvPr>
        </p:nvSpPr>
        <p:spPr>
          <a:xfrm>
            <a:off x="838200" y="1441938"/>
            <a:ext cx="10515600" cy="5158154"/>
          </a:xfrm>
        </p:spPr>
        <p:txBody>
          <a:bodyPr>
            <a:normAutofit/>
          </a:bodyPr>
          <a:lstStyle/>
          <a:p>
            <a:pPr marL="0" indent="0">
              <a:buNone/>
            </a:pPr>
            <a:r>
              <a:rPr lang="el-GR" sz="1800" b="1" dirty="0"/>
              <a:t>Παρασκευή μεσημέρι</a:t>
            </a:r>
            <a:endParaRPr lang="en-CY" sz="1800"/>
          </a:p>
          <a:p>
            <a:r>
              <a:rPr lang="el-GR" sz="1800" dirty="0"/>
              <a:t>Ο δάσκαλος στέλνει/δημοσιεύει υλικό και οδηγίες μελέτης και ατομική άσκηση στους μαθητές. Ενδεχομένως διαφοροποιεί ασκήσεις ανάλογα με τις ανάγκες/δυνατότητες κάθε μαθητή.  </a:t>
            </a:r>
            <a:endParaRPr lang="en-CY" sz="1800"/>
          </a:p>
          <a:p>
            <a:pPr marL="0" indent="0">
              <a:buNone/>
            </a:pPr>
            <a:r>
              <a:rPr lang="el-GR" sz="1800" dirty="0"/>
              <a:t> </a:t>
            </a:r>
            <a:r>
              <a:rPr lang="el-GR" sz="1800" b="1" dirty="0"/>
              <a:t>Παρασκευή απόγευμα, Δευτέρα πρωί</a:t>
            </a:r>
            <a:endParaRPr lang="en-CY" sz="1800"/>
          </a:p>
          <a:p>
            <a:r>
              <a:rPr lang="el-GR" sz="1800" dirty="0"/>
              <a:t>Κάθε μαθητής μελετά ατομικά, ξεκινώντας με το τεστ αυτοαξιολόγησης</a:t>
            </a:r>
            <a:endParaRPr lang="en-CY" sz="1800"/>
          </a:p>
          <a:p>
            <a:r>
              <a:rPr lang="el-GR" sz="1800" dirty="0"/>
              <a:t>Κάθε μαθητής ανεβάζει στο φόρουμ το αποτέλεσμα της μελέτης του.</a:t>
            </a:r>
            <a:endParaRPr lang="en-CY" sz="1800"/>
          </a:p>
          <a:p>
            <a:r>
              <a:rPr lang="el-GR" sz="1800" dirty="0"/>
              <a:t>Ο δάσκαλος παρεμβαίνει/σχολιάζει/ενθαρρύνει/διορθώνει και αναθέτει άλλη ατομική άσκηση.</a:t>
            </a:r>
            <a:endParaRPr lang="en-CY" sz="1800"/>
          </a:p>
          <a:p>
            <a:pPr marL="0" indent="0">
              <a:buNone/>
            </a:pPr>
            <a:r>
              <a:rPr lang="el-GR" sz="1800" b="1" dirty="0"/>
              <a:t>Τρίτη πρωί</a:t>
            </a:r>
            <a:endParaRPr lang="en-CY" sz="1800"/>
          </a:p>
          <a:p>
            <a:r>
              <a:rPr lang="el-GR" sz="1800" dirty="0"/>
              <a:t>Η δασκάλα στέλνει/δημοσιεύει ομαδικές ασκήσεις στους μαθητές. Ενδεχομένως διαφοροποιεί τις ασκήσεις ανάλογα με τις ανάγκες και τις δυνατότητες των ομάδων.</a:t>
            </a:r>
            <a:endParaRPr lang="en-CY" sz="1800"/>
          </a:p>
          <a:p>
            <a:r>
              <a:rPr lang="el-GR" sz="1800" dirty="0"/>
              <a:t>Οι μαθητές συνεργάζονται σε μικρές ομάδες των τριών περίπου.</a:t>
            </a:r>
            <a:endParaRPr lang="en-CY" sz="1800"/>
          </a:p>
          <a:p>
            <a:r>
              <a:rPr lang="el-GR" sz="1800" dirty="0"/>
              <a:t>Κάθε ομάδα στέλνει το αποτέλεσμα της δραστηριότητάς της.</a:t>
            </a:r>
            <a:endParaRPr lang="en-CY" sz="1800"/>
          </a:p>
          <a:p>
            <a:r>
              <a:rPr lang="el-GR" sz="1800" dirty="0"/>
              <a:t>Ο δάσκαλος παρεμβαίνει/σχολιάζει/ενθαρρύνει/διορθώνει και εξασφαλίζει ότι όλοι έχουν κάνει τη δουλειά που τους έχει αναθέσει.</a:t>
            </a:r>
            <a:endParaRPr lang="en-CY" sz="1800"/>
          </a:p>
        </p:txBody>
      </p:sp>
    </p:spTree>
    <p:extLst>
      <p:ext uri="{BB962C8B-B14F-4D97-AF65-F5344CB8AC3E}">
        <p14:creationId xmlns:p14="http://schemas.microsoft.com/office/powerpoint/2010/main" val="163552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4EB11-3654-5F43-9A37-A3803AECC38D}"/>
              </a:ext>
            </a:extLst>
          </p:cNvPr>
          <p:cNvSpPr>
            <a:spLocks noGrp="1"/>
          </p:cNvSpPr>
          <p:nvPr>
            <p:ph type="title"/>
          </p:nvPr>
        </p:nvSpPr>
        <p:spPr>
          <a:xfrm>
            <a:off x="838200" y="365125"/>
            <a:ext cx="10515600" cy="525829"/>
          </a:xfrm>
        </p:spPr>
        <p:txBody>
          <a:bodyPr>
            <a:normAutofit fontScale="90000"/>
          </a:bodyPr>
          <a:lstStyle/>
          <a:p>
            <a:endParaRPr lang="en-US" dirty="0"/>
          </a:p>
        </p:txBody>
      </p:sp>
      <p:sp>
        <p:nvSpPr>
          <p:cNvPr id="3" name="Content Placeholder 2">
            <a:extLst>
              <a:ext uri="{FF2B5EF4-FFF2-40B4-BE49-F238E27FC236}">
                <a16:creationId xmlns:a16="http://schemas.microsoft.com/office/drawing/2014/main" id="{4FD5ABA4-1E5A-DB4B-A065-45071B6F73FC}"/>
              </a:ext>
            </a:extLst>
          </p:cNvPr>
          <p:cNvSpPr>
            <a:spLocks noGrp="1"/>
          </p:cNvSpPr>
          <p:nvPr>
            <p:ph idx="1"/>
          </p:nvPr>
        </p:nvSpPr>
        <p:spPr>
          <a:xfrm>
            <a:off x="92765" y="1254370"/>
            <a:ext cx="12099235" cy="5603630"/>
          </a:xfrm>
        </p:spPr>
        <p:txBody>
          <a:bodyPr>
            <a:normAutofit fontScale="92500"/>
          </a:bodyPr>
          <a:lstStyle/>
          <a:p>
            <a:pPr marL="0" indent="0">
              <a:spcBef>
                <a:spcPts val="0"/>
              </a:spcBef>
              <a:buNone/>
            </a:pPr>
            <a:r>
              <a:rPr lang="el-GR" sz="2400" b="1" dirty="0"/>
              <a:t>Τετάρτη πρωί</a:t>
            </a:r>
            <a:endParaRPr lang="en-CY" sz="2400"/>
          </a:p>
          <a:p>
            <a:pPr>
              <a:spcBef>
                <a:spcPts val="0"/>
              </a:spcBef>
            </a:pPr>
            <a:r>
              <a:rPr lang="el-GR" sz="2400" dirty="0"/>
              <a:t>45’ Τάξη διαδικτύου: ο δάσκαλος αξιοποιεί ενδιαφέροντα/αδυναμίες των μαθητών για διδασκαλία</a:t>
            </a:r>
            <a:endParaRPr lang="en-CY" sz="2400"/>
          </a:p>
          <a:p>
            <a:pPr marL="0" indent="0">
              <a:spcBef>
                <a:spcPts val="0"/>
              </a:spcBef>
              <a:buNone/>
            </a:pPr>
            <a:r>
              <a:rPr lang="el-GR" sz="2400" b="1" dirty="0"/>
              <a:t>Πέμπτη πρωί</a:t>
            </a:r>
            <a:endParaRPr lang="en-CY" sz="2400"/>
          </a:p>
          <a:p>
            <a:pPr lvl="0">
              <a:spcBef>
                <a:spcPts val="0"/>
              </a:spcBef>
            </a:pPr>
            <a:r>
              <a:rPr lang="el-GR" sz="2400" dirty="0"/>
              <a:t>Οι μαθητές εργάζονται σε μικρές ομάδες των τριών περίπου.</a:t>
            </a:r>
            <a:endParaRPr lang="en-CY" sz="2400"/>
          </a:p>
          <a:p>
            <a:pPr lvl="0">
              <a:spcBef>
                <a:spcPts val="0"/>
              </a:spcBef>
            </a:pPr>
            <a:r>
              <a:rPr lang="el-GR" sz="2400" dirty="0"/>
              <a:t>Κάθε ομάδα στέλνει το αποτέλεσμα της δραστηριότητάς της </a:t>
            </a:r>
            <a:r>
              <a:rPr lang="el-GR" sz="2000" dirty="0"/>
              <a:t>Στο δάσκαλο κ σε άλλη ομάδα (κυκλικά) </a:t>
            </a:r>
            <a:endParaRPr lang="en-CY" sz="2000"/>
          </a:p>
          <a:p>
            <a:pPr>
              <a:spcBef>
                <a:spcPts val="0"/>
              </a:spcBef>
            </a:pPr>
            <a:r>
              <a:rPr lang="el-GR" sz="2400" dirty="0"/>
              <a:t>Η δασκάλα παρεμβαίνει/σχολιάζει/ενθαρρύνει/διορθώνει και εξασφαλίζει ότι όλοι έχουν κάνει τη δουλειά που τους έχει αναθέσει</a:t>
            </a:r>
            <a:endParaRPr lang="en-CY" sz="2400"/>
          </a:p>
          <a:p>
            <a:pPr lvl="0">
              <a:spcBef>
                <a:spcPts val="0"/>
              </a:spcBef>
            </a:pPr>
            <a:r>
              <a:rPr lang="el-GR" sz="2400" dirty="0"/>
              <a:t>Κάθε ομάδα σχολιάζει τη δουλειά άλλης ομάδας απαντώντας σε ερωτήσεις (</a:t>
            </a:r>
            <a:r>
              <a:rPr lang="en-US" sz="2400" dirty="0"/>
              <a:t>rubric</a:t>
            </a:r>
            <a:r>
              <a:rPr lang="el-GR" sz="2400" dirty="0"/>
              <a:t>) του δασκάλου, και του στέλνει το σχολιασμό της</a:t>
            </a:r>
            <a:endParaRPr lang="en-CY" sz="2400"/>
          </a:p>
          <a:p>
            <a:pPr marL="0" indent="0">
              <a:spcBef>
                <a:spcPts val="0"/>
              </a:spcBef>
              <a:buNone/>
            </a:pPr>
            <a:r>
              <a:rPr lang="el-GR" sz="2400" b="1" dirty="0"/>
              <a:t>Πέμπτη απόγευμα</a:t>
            </a:r>
            <a:endParaRPr lang="en-CY" sz="2400"/>
          </a:p>
          <a:p>
            <a:pPr>
              <a:spcBef>
                <a:spcPts val="0"/>
              </a:spcBef>
            </a:pPr>
            <a:r>
              <a:rPr lang="el-GR" sz="2400" dirty="0"/>
              <a:t>Ο δάσκαλος στέλνει σε κάθε ομάδα σχόλια για την πρωτογενή δουλειά της και σχόλια για την κριτική που έκανε στην άλλη ομάδα</a:t>
            </a:r>
            <a:endParaRPr lang="en-CY" sz="2400"/>
          </a:p>
          <a:p>
            <a:pPr>
              <a:spcBef>
                <a:spcPts val="0"/>
              </a:spcBef>
            </a:pPr>
            <a:r>
              <a:rPr lang="el-GR" sz="2400" dirty="0"/>
              <a:t>Ο δάσκαλος στέλνει σε κάθε μαθητή υλικό για μελέτη και εργασία ατομική</a:t>
            </a:r>
            <a:endParaRPr lang="en-CY" sz="2400"/>
          </a:p>
          <a:p>
            <a:pPr marL="0" indent="0">
              <a:spcBef>
                <a:spcPts val="0"/>
              </a:spcBef>
              <a:buNone/>
            </a:pPr>
            <a:r>
              <a:rPr lang="el-GR" sz="2400" b="1" dirty="0"/>
              <a:t>Παρασκευή πρωί</a:t>
            </a:r>
            <a:endParaRPr lang="en-CY" sz="2400"/>
          </a:p>
          <a:p>
            <a:pPr>
              <a:spcBef>
                <a:spcPts val="0"/>
              </a:spcBef>
            </a:pPr>
            <a:r>
              <a:rPr lang="el-GR" sz="2400" dirty="0"/>
              <a:t>Ατομική επανάληψη και άσκηση αυτοαξιολόγησης</a:t>
            </a:r>
            <a:endParaRPr lang="en-CY" sz="2400"/>
          </a:p>
          <a:p>
            <a:pPr>
              <a:spcBef>
                <a:spcPts val="0"/>
              </a:spcBef>
            </a:pPr>
            <a:r>
              <a:rPr lang="el-GR" sz="2400" dirty="0"/>
              <a:t>Τεστ ατομικό</a:t>
            </a:r>
            <a:endParaRPr lang="en-CY" sz="2400"/>
          </a:p>
          <a:p>
            <a:pPr>
              <a:spcBef>
                <a:spcPts val="0"/>
              </a:spcBef>
            </a:pPr>
            <a:r>
              <a:rPr lang="el-GR" sz="2400" dirty="0"/>
              <a:t>Διορθώσεις/σχόλια δασκάλας</a:t>
            </a:r>
            <a:endParaRPr lang="en-CY" sz="2400"/>
          </a:p>
        </p:txBody>
      </p:sp>
    </p:spTree>
    <p:extLst>
      <p:ext uri="{BB962C8B-B14F-4D97-AF65-F5344CB8AC3E}">
        <p14:creationId xmlns:p14="http://schemas.microsoft.com/office/powerpoint/2010/main" val="182963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3767C-16B1-8944-8F3E-827ACABB614A}"/>
              </a:ext>
            </a:extLst>
          </p:cNvPr>
          <p:cNvSpPr>
            <a:spLocks noGrp="1"/>
          </p:cNvSpPr>
          <p:nvPr>
            <p:ph type="title"/>
          </p:nvPr>
        </p:nvSpPr>
        <p:spPr/>
        <p:txBody>
          <a:bodyPr/>
          <a:lstStyle/>
          <a:p>
            <a:pPr algn="r"/>
            <a:r>
              <a:rPr lang="en-CY"/>
              <a:t>Δραστηριότητα Δ7-1 (15’): </a:t>
            </a:r>
            <a:br>
              <a:rPr lang="el-GR" dirty="0"/>
            </a:br>
            <a:r>
              <a:rPr lang="en-CY"/>
              <a:t>Σχολιάστε το ωρολόγιο πρόγραμμα </a:t>
            </a:r>
            <a:endParaRPr lang="en-US" dirty="0"/>
          </a:p>
        </p:txBody>
      </p:sp>
      <p:sp>
        <p:nvSpPr>
          <p:cNvPr id="3" name="Content Placeholder 2">
            <a:extLst>
              <a:ext uri="{FF2B5EF4-FFF2-40B4-BE49-F238E27FC236}">
                <a16:creationId xmlns:a16="http://schemas.microsoft.com/office/drawing/2014/main" id="{91BA91D2-CC26-3749-B93E-77CA1820A209}"/>
              </a:ext>
            </a:extLst>
          </p:cNvPr>
          <p:cNvSpPr>
            <a:spLocks noGrp="1"/>
          </p:cNvSpPr>
          <p:nvPr>
            <p:ph idx="1"/>
          </p:nvPr>
        </p:nvSpPr>
        <p:spPr/>
        <p:txBody>
          <a:bodyPr>
            <a:normAutofit fontScale="92500"/>
          </a:bodyPr>
          <a:lstStyle/>
          <a:p>
            <a:pPr marL="0" indent="0">
              <a:buNone/>
            </a:pPr>
            <a:r>
              <a:rPr lang="el-GR" dirty="0"/>
              <a:t>Αντιρρήσεις, επιφυλάξεις, ερωτήσεις, προσθήκες </a:t>
            </a:r>
          </a:p>
          <a:p>
            <a:pPr marL="0" indent="0">
              <a:buNone/>
            </a:pPr>
            <a:r>
              <a:rPr lang="el-GR" dirty="0"/>
              <a:t>Το ωρολόγιο αυτό πρόγραμμα:</a:t>
            </a:r>
            <a:endParaRPr lang="en-CY"/>
          </a:p>
          <a:p>
            <a:pPr lvl="0"/>
            <a:r>
              <a:rPr lang="el-GR" dirty="0"/>
              <a:t>Αξιοποιεί την ελευθερία της εξαποστάσεως;</a:t>
            </a:r>
            <a:endParaRPr lang="en-CY"/>
          </a:p>
          <a:p>
            <a:pPr lvl="0"/>
            <a:r>
              <a:rPr lang="el-GR" dirty="0"/>
              <a:t>Είναι ρεαλιστικό; Τί προϋποθέτει η εφαρμογή του;</a:t>
            </a:r>
            <a:endParaRPr lang="en-CY"/>
          </a:p>
          <a:p>
            <a:pPr lvl="0"/>
            <a:r>
              <a:rPr lang="el-GR" dirty="0"/>
              <a:t>Θα προτείνατε παραλλαγές;</a:t>
            </a:r>
            <a:endParaRPr lang="en-CY"/>
          </a:p>
          <a:p>
            <a:pPr marL="0" indent="0">
              <a:buNone/>
            </a:pPr>
            <a:r>
              <a:rPr lang="el-GR" dirty="0"/>
              <a:t>Προσωπικά, στην ομάδα, στο φόρουμ, στην ολομέλεια.</a:t>
            </a:r>
            <a:r>
              <a:rPr lang="en-CY"/>
              <a:t> </a:t>
            </a:r>
            <a:endParaRPr lang="el-GR" dirty="0"/>
          </a:p>
          <a:p>
            <a:r>
              <a:rPr lang="el-GR" dirty="0"/>
              <a:t>Ξεκινήστε θετικά: Αντί «ναι, αλλά…», αρχίστε με «ναι, και…» </a:t>
            </a:r>
            <a:endParaRPr lang="en-CY"/>
          </a:p>
          <a:p>
            <a:r>
              <a:rPr lang="el-GR" dirty="0"/>
              <a:t>Συνεχίστε κριτικά (αντίρρηση/επιφύλαξη -εδώ είμαστε στο «ναι, αλλά…) </a:t>
            </a:r>
            <a:endParaRPr lang="en-CY"/>
          </a:p>
          <a:p>
            <a:r>
              <a:rPr lang="el-GR" dirty="0"/>
              <a:t>Καταλήξτε εποικοδομητικά (κατηγοριοποίηση δυσκολιών/εμποδίων)</a:t>
            </a:r>
            <a:endParaRPr lang="en-US" dirty="0"/>
          </a:p>
        </p:txBody>
      </p:sp>
    </p:spTree>
    <p:extLst>
      <p:ext uri="{BB962C8B-B14F-4D97-AF65-F5344CB8AC3E}">
        <p14:creationId xmlns:p14="http://schemas.microsoft.com/office/powerpoint/2010/main" val="25621612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TotalTime>
  <Words>1951</Words>
  <Application>Microsoft Macintosh PowerPoint</Application>
  <PresentationFormat>Widescreen</PresentationFormat>
  <Paragraphs>162</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Times New Roman</vt:lpstr>
      <vt:lpstr>Office Theme</vt:lpstr>
      <vt:lpstr>Φόρουμ συζητήσεων και Αντεστραμμένη τάξη Από την ανάγκη στην ευκαιρία:  εποικοδομητική εξαποστάσεως σχολική εκπαίδευση Αξιοποιώντας τις ΤΠΕ για σύγχρονη και ασύγχρονη εκπαίδευση στο Δημοτικό  Τμήμα 7 – Ωρολόγιο Πρόγραμμα</vt:lpstr>
      <vt:lpstr>10.20’ Τ7 – Ωρολόγιο Πρόγραμμα</vt:lpstr>
      <vt:lpstr>Ο 3ωρος Κύκλος Μαθήματος στη βδομάδα μιας μαθήτριας </vt:lpstr>
      <vt:lpstr>Κύκλος ενός μαθήματος μέσα στη βδομάδα </vt:lpstr>
      <vt:lpstr>PowerPoint Presentation</vt:lpstr>
      <vt:lpstr>Από την πλευρά της δασκάλας </vt:lpstr>
      <vt:lpstr>Αναλυτικά</vt:lpstr>
      <vt:lpstr>PowerPoint Presentation</vt:lpstr>
      <vt:lpstr>Δραστηριότητα Δ7-1 (15’):  Σχολιάστε το ωρολόγιο πρόγραμμα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Φόρουμ συζητήσεων και Αντεστραμμένη τάξη Από την ανάγκη στην ευκαιρία:  εποικοδομητική εξαποστάσεως σχολική εκπαίδευση Αξιοποιώντας τις ΤΠΕ για σύγχρονη και ασύγχρονη εκπαίδευση στο Δημοτικό  Τμήμα 7 – Ωρολόγιο Πρόγραμμα</dc:title>
  <dc:creator>Thanasis Hadzilacos</dc:creator>
  <cp:lastModifiedBy>Thanasis Hadzilacos</cp:lastModifiedBy>
  <cp:revision>5</cp:revision>
  <cp:lastPrinted>2020-08-31T06:00:34Z</cp:lastPrinted>
  <dcterms:created xsi:type="dcterms:W3CDTF">2020-08-30T17:22:24Z</dcterms:created>
  <dcterms:modified xsi:type="dcterms:W3CDTF">2020-08-31T07:26:49Z</dcterms:modified>
</cp:coreProperties>
</file>