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l-C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76327"/>
  </p:normalViewPr>
  <p:slideViewPr>
    <p:cSldViewPr snapToGrid="0" snapToObjects="1">
      <p:cViewPr varScale="1">
        <p:scale>
          <a:sx n="96" d="100"/>
          <a:sy n="96" d="100"/>
        </p:scale>
        <p:origin x="1416"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CY"/>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FCFB6A-9D72-3B45-8DD1-BB7409A42E74}" type="datetimeFigureOut">
              <a:rPr lang="el-CY" smtClean="0"/>
              <a:t>28/8/20</a:t>
            </a:fld>
            <a:endParaRPr lang="el-CY"/>
          </a:p>
        </p:txBody>
      </p:sp>
      <p:sp>
        <p:nvSpPr>
          <p:cNvPr id="4" name="Θέση εικόνας διαφάνειας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l-CY"/>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l-CY"/>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CY"/>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032A06-422B-7741-8162-A04DA314D10C}" type="slidenum">
              <a:rPr lang="el-CY" smtClean="0"/>
              <a:t>‹#›</a:t>
            </a:fld>
            <a:endParaRPr lang="el-CY"/>
          </a:p>
        </p:txBody>
      </p:sp>
    </p:spTree>
    <p:extLst>
      <p:ext uri="{BB962C8B-B14F-4D97-AF65-F5344CB8AC3E}">
        <p14:creationId xmlns:p14="http://schemas.microsoft.com/office/powerpoint/2010/main" val="3501291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Για τον σχολιασμό, μπορούμε να απευθύνουμε είτε ερωτήματα πάνω στο ποίημα του </a:t>
            </a:r>
            <a:r>
              <a:rPr lang="el-GR" sz="1200" kern="1200" dirty="0" err="1">
                <a:solidFill>
                  <a:schemeClr val="tx1"/>
                </a:solidFill>
                <a:effectLst/>
                <a:latin typeface="+mn-lt"/>
                <a:ea typeface="+mn-ea"/>
                <a:cs typeface="+mn-cs"/>
              </a:rPr>
              <a:t>Τριβιζά</a:t>
            </a:r>
            <a:r>
              <a:rPr lang="el-GR" sz="1200" kern="1200" dirty="0">
                <a:solidFill>
                  <a:schemeClr val="tx1"/>
                </a:solidFill>
                <a:effectLst/>
                <a:latin typeface="+mn-lt"/>
                <a:ea typeface="+mn-ea"/>
                <a:cs typeface="+mn-cs"/>
              </a:rPr>
              <a:t>, είτε να ασχοληθούμε καθαρά με το περιβαλλοντικό μήνυμα που θέλει να μας δώσει. Αν επιθυμούμε, μπορούμε να ζητήσουμε από τα παιδιά να σχολιάσουν τις απόψεις των συμμαθητών τους (εργασία στο φόρουμ). </a:t>
            </a:r>
            <a:endParaRPr lang="el-CY" sz="1200" kern="1200" dirty="0">
              <a:solidFill>
                <a:schemeClr val="tx1"/>
              </a:solidFill>
              <a:effectLst/>
              <a:latin typeface="+mn-lt"/>
              <a:ea typeface="+mn-ea"/>
              <a:cs typeface="+mn-cs"/>
            </a:endParaRPr>
          </a:p>
          <a:p>
            <a:endParaRPr lang="el-CY" dirty="0"/>
          </a:p>
        </p:txBody>
      </p:sp>
      <p:sp>
        <p:nvSpPr>
          <p:cNvPr id="4" name="Θέση αριθμού διαφάνειας 3"/>
          <p:cNvSpPr>
            <a:spLocks noGrp="1"/>
          </p:cNvSpPr>
          <p:nvPr>
            <p:ph type="sldNum" sz="quarter" idx="5"/>
          </p:nvPr>
        </p:nvSpPr>
        <p:spPr/>
        <p:txBody>
          <a:bodyPr/>
          <a:lstStyle/>
          <a:p>
            <a:fld id="{F1032A06-422B-7741-8162-A04DA314D10C}" type="slidenum">
              <a:rPr lang="el-CY" smtClean="0"/>
              <a:t>5</a:t>
            </a:fld>
            <a:endParaRPr lang="el-CY"/>
          </a:p>
        </p:txBody>
      </p:sp>
    </p:spTree>
    <p:extLst>
      <p:ext uri="{BB962C8B-B14F-4D97-AF65-F5344CB8AC3E}">
        <p14:creationId xmlns:p14="http://schemas.microsoft.com/office/powerpoint/2010/main" val="1780227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sz="1200" kern="1200" dirty="0">
                <a:solidFill>
                  <a:schemeClr val="tx1"/>
                </a:solidFill>
                <a:effectLst/>
                <a:latin typeface="+mn-lt"/>
                <a:ea typeface="+mn-ea"/>
                <a:cs typeface="+mn-cs"/>
              </a:rPr>
              <a:t>Ως </a:t>
            </a:r>
            <a:r>
              <a:rPr lang="el-GR" sz="1200" kern="1200" dirty="0" err="1">
                <a:solidFill>
                  <a:schemeClr val="tx1"/>
                </a:solidFill>
                <a:effectLst/>
                <a:latin typeface="+mn-lt"/>
                <a:ea typeface="+mn-ea"/>
                <a:cs typeface="+mn-cs"/>
              </a:rPr>
              <a:t>αφόρμηση</a:t>
            </a:r>
            <a:r>
              <a:rPr lang="el-GR" sz="1200" kern="1200" dirty="0">
                <a:solidFill>
                  <a:schemeClr val="tx1"/>
                </a:solidFill>
                <a:effectLst/>
                <a:latin typeface="+mn-lt"/>
                <a:ea typeface="+mn-ea"/>
                <a:cs typeface="+mn-cs"/>
              </a:rPr>
              <a:t>, αλλά και ασύγχρονη εργασία, μπορούμε να ζητήσουμε από τα παιδιά να γράψουν σε ένα φόρουμ το αγαπημένο τους φαγητό και να βρουν φωτογραφίες να επικολλήσουν. Σε περίπτωση που δεν επιθυμούν εργασία στο φόρουμ, μπορούμε να ζητήσουμε από τα παιδιά να περιγράψουν το αγαπημένο τους φαγητό στο τετράδιο και να κολλήσουν φωτογραφίες ή να το σχεδιάσουν.  Εναλλακτικά, ή και πρόσθετα, μπορούμε να τους ζητήσουμε να βρουν και σχετικό βίντεο από το </a:t>
            </a:r>
            <a:r>
              <a:rPr lang="en-US" sz="1200" kern="1200" dirty="0">
                <a:solidFill>
                  <a:schemeClr val="tx1"/>
                </a:solidFill>
                <a:effectLst/>
                <a:latin typeface="+mn-lt"/>
                <a:ea typeface="+mn-ea"/>
                <a:cs typeface="+mn-cs"/>
              </a:rPr>
              <a:t>YouTube</a:t>
            </a:r>
            <a:r>
              <a:rPr lang="el-GR" sz="1200" kern="1200" dirty="0">
                <a:solidFill>
                  <a:schemeClr val="tx1"/>
                </a:solidFill>
                <a:effectLst/>
                <a:latin typeface="+mn-lt"/>
                <a:ea typeface="+mn-ea"/>
                <a:cs typeface="+mn-cs"/>
              </a:rPr>
              <a:t> με το αγαπημένο τους φαγητό και να αναρτήσουν το σύνδεσμο στο φόρουμ.</a:t>
            </a:r>
            <a:endParaRPr lang="el-CY" sz="1200" kern="1200" dirty="0">
              <a:solidFill>
                <a:schemeClr val="tx1"/>
              </a:solidFill>
              <a:effectLst/>
              <a:latin typeface="+mn-lt"/>
              <a:ea typeface="+mn-ea"/>
              <a:cs typeface="+mn-cs"/>
            </a:endParaRPr>
          </a:p>
          <a:p>
            <a:r>
              <a:rPr lang="el-GR" sz="1200" kern="1200" dirty="0">
                <a:solidFill>
                  <a:schemeClr val="tx1"/>
                </a:solidFill>
                <a:effectLst/>
                <a:latin typeface="+mn-lt"/>
                <a:ea typeface="+mn-ea"/>
                <a:cs typeface="+mn-cs"/>
              </a:rPr>
              <a:t>Ως κύρια δραστηριότητα, ζητάμε από τα παιδιά να διαβάσουν τη συνταγή μαγειρικής της σελίδας 48 του βιβλίου. Είναι σημαντικό να γίνει εντοπισμός των ρημάτων, του χρόνου στον οποίο είναι γραμμένα, ο αριθμός (ενικός ή πληθυντικός) και ο χρόνος. Τα στοιχεία αυτά μπορούν να τα γράψουν είτε στο τετράδιο, και να στείλουν φωτογραφία της σελίδας, είτε ως εργασία σε φόρουμ.</a:t>
            </a:r>
            <a:endParaRPr lang="el-CY" sz="1200" kern="1200" dirty="0">
              <a:solidFill>
                <a:schemeClr val="tx1"/>
              </a:solidFill>
              <a:effectLst/>
              <a:latin typeface="+mn-lt"/>
              <a:ea typeface="+mn-ea"/>
              <a:cs typeface="+mn-cs"/>
            </a:endParaRPr>
          </a:p>
          <a:p>
            <a:endParaRPr lang="el-CY" dirty="0"/>
          </a:p>
        </p:txBody>
      </p:sp>
      <p:sp>
        <p:nvSpPr>
          <p:cNvPr id="4" name="Θέση αριθμού διαφάνειας 3"/>
          <p:cNvSpPr>
            <a:spLocks noGrp="1"/>
          </p:cNvSpPr>
          <p:nvPr>
            <p:ph type="sldNum" sz="quarter" idx="5"/>
          </p:nvPr>
        </p:nvSpPr>
        <p:spPr/>
        <p:txBody>
          <a:bodyPr/>
          <a:lstStyle/>
          <a:p>
            <a:fld id="{F1032A06-422B-7741-8162-A04DA314D10C}" type="slidenum">
              <a:rPr lang="el-CY" smtClean="0"/>
              <a:t>6</a:t>
            </a:fld>
            <a:endParaRPr lang="el-CY"/>
          </a:p>
        </p:txBody>
      </p:sp>
    </p:spTree>
    <p:extLst>
      <p:ext uri="{BB962C8B-B14F-4D97-AF65-F5344CB8AC3E}">
        <p14:creationId xmlns:p14="http://schemas.microsoft.com/office/powerpoint/2010/main" val="839308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sz="1200" kern="1200" dirty="0">
                <a:solidFill>
                  <a:schemeClr val="tx1"/>
                </a:solidFill>
                <a:effectLst/>
                <a:latin typeface="+mn-lt"/>
                <a:ea typeface="+mn-ea"/>
                <a:cs typeface="+mn-cs"/>
              </a:rPr>
              <a:t>Στην </a:t>
            </a:r>
            <a:r>
              <a:rPr lang="el-GR" sz="1200" kern="1200" dirty="0" err="1">
                <a:solidFill>
                  <a:schemeClr val="tx1"/>
                </a:solidFill>
                <a:effectLst/>
                <a:latin typeface="+mn-lt"/>
                <a:ea typeface="+mn-ea"/>
                <a:cs typeface="+mn-cs"/>
              </a:rPr>
              <a:t>τηλεσυνάντηση</a:t>
            </a:r>
            <a:r>
              <a:rPr lang="el-GR" sz="1200" kern="1200" dirty="0">
                <a:solidFill>
                  <a:schemeClr val="tx1"/>
                </a:solidFill>
                <a:effectLst/>
                <a:latin typeface="+mn-lt"/>
                <a:ea typeface="+mn-ea"/>
                <a:cs typeface="+mn-cs"/>
              </a:rPr>
              <a:t> δίνουμε το χρόνο στα παιδιά να μας παρουσιάσουν τα αγαπημένα τους φαγητά και να μας εξηγήσουν γιατί τα προτιμούν. Η ανάπτυξη επιχειρημάτων δεν είναι μεν στους στόχους της Ενότητας 4, όμως αποτελεί καλό κίνητρο για συζήτηση. Μπορούμε εδώ να συζητήσουμε και την Εργασία 1 που είχαν την προηγούμενη μέρα.</a:t>
            </a:r>
            <a:endParaRPr lang="el-CY" sz="1200" kern="1200" dirty="0">
              <a:solidFill>
                <a:schemeClr val="tx1"/>
              </a:solidFill>
              <a:effectLst/>
              <a:latin typeface="+mn-lt"/>
              <a:ea typeface="+mn-ea"/>
              <a:cs typeface="+mn-cs"/>
            </a:endParaRPr>
          </a:p>
          <a:p>
            <a:r>
              <a:rPr lang="el-GR" sz="1200" kern="1200" dirty="0">
                <a:solidFill>
                  <a:schemeClr val="tx1"/>
                </a:solidFill>
                <a:effectLst/>
                <a:latin typeface="+mn-lt"/>
                <a:ea typeface="+mn-ea"/>
                <a:cs typeface="+mn-cs"/>
              </a:rPr>
              <a:t>Ακολούθως, μπορούμε να συνεχίσουμε με την εργασία 2 της σελίδας 49 (να δώσουν στο διπλανό τους ή σε άλλο παιδί οδηγίες πώς να εκτελέσει τη συνταγή. Θα πρέπει να κρατήσουν τον ίδιο χρόνο και αριθμό. Θέτουμε το ερώτημα «σε ποιο πρόσωπο θα πρέπει να γράψουμε τα ρήματα;». Δίνουμε χρόνο στα παιδιά ώστε να γράψουν την οδηγία. </a:t>
            </a:r>
            <a:r>
              <a:rPr lang="en-US" sz="1200" kern="1200" dirty="0">
                <a:solidFill>
                  <a:schemeClr val="tx1"/>
                </a:solidFill>
                <a:effectLst/>
                <a:latin typeface="+mn-lt"/>
                <a:ea typeface="+mn-ea"/>
                <a:cs typeface="+mn-cs"/>
              </a:rPr>
              <a:t>T</a:t>
            </a:r>
            <a:r>
              <a:rPr lang="el-GR" sz="1200" kern="1200" dirty="0">
                <a:solidFill>
                  <a:schemeClr val="tx1"/>
                </a:solidFill>
                <a:effectLst/>
                <a:latin typeface="+mn-lt"/>
                <a:ea typeface="+mn-ea"/>
                <a:cs typeface="+mn-cs"/>
              </a:rPr>
              <a:t>α παιδιά διαβάζουν ενδεικτικά 2-3 συνταγές (οδηγίες) που έγραψαν.</a:t>
            </a:r>
            <a:endParaRPr lang="el-CY" sz="1200" kern="1200" dirty="0">
              <a:solidFill>
                <a:schemeClr val="tx1"/>
              </a:solidFill>
              <a:effectLst/>
              <a:latin typeface="+mn-lt"/>
              <a:ea typeface="+mn-ea"/>
              <a:cs typeface="+mn-cs"/>
            </a:endParaRPr>
          </a:p>
          <a:p>
            <a:r>
              <a:rPr lang="el-GR" sz="1200" kern="1200" dirty="0">
                <a:solidFill>
                  <a:schemeClr val="tx1"/>
                </a:solidFill>
                <a:effectLst/>
                <a:latin typeface="+mn-lt"/>
                <a:ea typeface="+mn-ea"/>
                <a:cs typeface="+mn-cs"/>
              </a:rPr>
              <a:t>Κλείνουμε την </a:t>
            </a:r>
            <a:r>
              <a:rPr lang="el-GR" sz="1200" kern="1200" dirty="0" err="1">
                <a:solidFill>
                  <a:schemeClr val="tx1"/>
                </a:solidFill>
                <a:effectLst/>
                <a:latin typeface="+mn-lt"/>
                <a:ea typeface="+mn-ea"/>
                <a:cs typeface="+mn-cs"/>
              </a:rPr>
              <a:t>τηλεσυνάντηση</a:t>
            </a:r>
            <a:r>
              <a:rPr lang="el-GR" sz="1200" kern="1200" dirty="0">
                <a:solidFill>
                  <a:schemeClr val="tx1"/>
                </a:solidFill>
                <a:effectLst/>
                <a:latin typeface="+mn-lt"/>
                <a:ea typeface="+mn-ea"/>
                <a:cs typeface="+mn-cs"/>
              </a:rPr>
              <a:t> με το να εξηγήσουμε την </a:t>
            </a:r>
            <a:r>
              <a:rPr lang="el-GR" sz="1200" b="1" kern="1200" dirty="0">
                <a:solidFill>
                  <a:schemeClr val="tx1"/>
                </a:solidFill>
                <a:effectLst/>
                <a:latin typeface="+mn-lt"/>
                <a:ea typeface="+mn-ea"/>
                <a:cs typeface="+mn-cs"/>
              </a:rPr>
              <a:t>οριστική έγκλιση</a:t>
            </a:r>
            <a:r>
              <a:rPr lang="el-GR" sz="1200" kern="1200" dirty="0">
                <a:solidFill>
                  <a:schemeClr val="tx1"/>
                </a:solidFill>
                <a:effectLst/>
                <a:latin typeface="+mn-lt"/>
                <a:ea typeface="+mn-ea"/>
                <a:cs typeface="+mn-cs"/>
              </a:rPr>
              <a:t>. Δίνουμε τις εργασίες που πρέπει να κάνουν τα παιδιά (ασύγχρονα) πριν την επόμενη </a:t>
            </a:r>
            <a:r>
              <a:rPr lang="el-GR" sz="1200" kern="1200" dirty="0" err="1">
                <a:solidFill>
                  <a:schemeClr val="tx1"/>
                </a:solidFill>
                <a:effectLst/>
                <a:latin typeface="+mn-lt"/>
                <a:ea typeface="+mn-ea"/>
                <a:cs typeface="+mn-cs"/>
              </a:rPr>
              <a:t>τηλεσυνάντηση</a:t>
            </a:r>
            <a:r>
              <a:rPr lang="el-GR" sz="1200" kern="1200" dirty="0">
                <a:solidFill>
                  <a:schemeClr val="tx1"/>
                </a:solidFill>
                <a:effectLst/>
                <a:latin typeface="+mn-lt"/>
                <a:ea typeface="+mn-ea"/>
                <a:cs typeface="+mn-cs"/>
              </a:rPr>
              <a:t>.</a:t>
            </a:r>
            <a:endParaRPr lang="el-CY" sz="1200" kern="1200" dirty="0">
              <a:solidFill>
                <a:schemeClr val="tx1"/>
              </a:solidFill>
              <a:effectLst/>
              <a:latin typeface="+mn-lt"/>
              <a:ea typeface="+mn-ea"/>
              <a:cs typeface="+mn-cs"/>
            </a:endParaRPr>
          </a:p>
        </p:txBody>
      </p:sp>
      <p:sp>
        <p:nvSpPr>
          <p:cNvPr id="4" name="Θέση αριθμού διαφάνειας 3"/>
          <p:cNvSpPr>
            <a:spLocks noGrp="1"/>
          </p:cNvSpPr>
          <p:nvPr>
            <p:ph type="sldNum" sz="quarter" idx="5"/>
          </p:nvPr>
        </p:nvSpPr>
        <p:spPr/>
        <p:txBody>
          <a:bodyPr/>
          <a:lstStyle/>
          <a:p>
            <a:fld id="{F1032A06-422B-7741-8162-A04DA314D10C}" type="slidenum">
              <a:rPr lang="el-CY" smtClean="0"/>
              <a:t>7</a:t>
            </a:fld>
            <a:endParaRPr lang="el-CY"/>
          </a:p>
        </p:txBody>
      </p:sp>
    </p:spTree>
    <p:extLst>
      <p:ext uri="{BB962C8B-B14F-4D97-AF65-F5344CB8AC3E}">
        <p14:creationId xmlns:p14="http://schemas.microsoft.com/office/powerpoint/2010/main" val="2615892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CY" dirty="0"/>
              <a:t>Στο </a:t>
            </a:r>
            <a:r>
              <a:rPr lang="en-US" dirty="0"/>
              <a:t>YouTube </a:t>
            </a:r>
            <a:r>
              <a:rPr lang="el-GR" dirty="0"/>
              <a:t>υπάρχουν αρκετά βίντεο που καλύπτουν πάρα πολλά θέματα, τόσο της Γλώσσας όσο και των Μαθηματικών. Σε μεγάλο βαθμό έχουν αναπτυχθεί </a:t>
            </a:r>
            <a:r>
              <a:rPr lang="el-GR" dirty="0" err="1"/>
              <a:t>βιντεομαθήματα</a:t>
            </a:r>
            <a:r>
              <a:rPr lang="el-GR" dirty="0"/>
              <a:t> από συναδέλφους στην Ελλάδα που αφορούν σημαντικό μέρος της ύλης της Γλώσσας Δημοτικού. Παραθέτουμε σύνδεσμο συναδέλφου (Ράνια) στο οποίο επεξηγεί τις εγκλίσεις. </a:t>
            </a:r>
            <a:endParaRPr lang="el-CY" dirty="0"/>
          </a:p>
        </p:txBody>
      </p:sp>
      <p:sp>
        <p:nvSpPr>
          <p:cNvPr id="4" name="Θέση αριθμού διαφάνειας 3"/>
          <p:cNvSpPr>
            <a:spLocks noGrp="1"/>
          </p:cNvSpPr>
          <p:nvPr>
            <p:ph type="sldNum" sz="quarter" idx="5"/>
          </p:nvPr>
        </p:nvSpPr>
        <p:spPr/>
        <p:txBody>
          <a:bodyPr/>
          <a:lstStyle/>
          <a:p>
            <a:fld id="{F1032A06-422B-7741-8162-A04DA314D10C}" type="slidenum">
              <a:rPr lang="el-CY" smtClean="0"/>
              <a:t>8</a:t>
            </a:fld>
            <a:endParaRPr lang="el-CY"/>
          </a:p>
        </p:txBody>
      </p:sp>
    </p:spTree>
    <p:extLst>
      <p:ext uri="{BB962C8B-B14F-4D97-AF65-F5344CB8AC3E}">
        <p14:creationId xmlns:p14="http://schemas.microsoft.com/office/powerpoint/2010/main" val="1240113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sz="1200" kern="1200" dirty="0">
                <a:solidFill>
                  <a:schemeClr val="tx1"/>
                </a:solidFill>
                <a:effectLst/>
                <a:latin typeface="+mn-lt"/>
                <a:ea typeface="+mn-ea"/>
                <a:cs typeface="+mn-cs"/>
              </a:rPr>
              <a:t>Τα παιδιά εργάζονται με την άσκηση 3 και 4 του βιβλίου (σελίδα 49). Θα πρέπει τα παιδιά να εντοπίσουν τις εγκλίσεις (Οριστική, Προστακτική έγκλιση).  Τα παιδιά, στη συνέχεια, θα πρέπει να δουλέψουν με την άσκηση 3 του Τετραδίου Εργασιών (σ.33).</a:t>
            </a:r>
            <a:endParaRPr lang="el-CY" sz="1200" kern="1200" dirty="0">
              <a:solidFill>
                <a:schemeClr val="tx1"/>
              </a:solidFill>
              <a:effectLst/>
              <a:latin typeface="+mn-lt"/>
              <a:ea typeface="+mn-ea"/>
              <a:cs typeface="+mn-cs"/>
            </a:endParaRPr>
          </a:p>
          <a:p>
            <a:r>
              <a:rPr lang="el-GR" sz="1200" b="1" kern="1200" dirty="0">
                <a:solidFill>
                  <a:schemeClr val="tx1"/>
                </a:solidFill>
                <a:effectLst/>
                <a:latin typeface="+mn-lt"/>
                <a:ea typeface="+mn-ea"/>
                <a:cs typeface="+mn-cs"/>
              </a:rPr>
              <a:t> </a:t>
            </a:r>
            <a:endParaRPr lang="el-CY" sz="1200" kern="1200" dirty="0">
              <a:solidFill>
                <a:schemeClr val="tx1"/>
              </a:solidFill>
              <a:effectLst/>
              <a:latin typeface="+mn-lt"/>
              <a:ea typeface="+mn-ea"/>
              <a:cs typeface="+mn-cs"/>
            </a:endParaRPr>
          </a:p>
          <a:p>
            <a:r>
              <a:rPr lang="el-GR" sz="1200" b="1" kern="1200" dirty="0">
                <a:solidFill>
                  <a:schemeClr val="tx1"/>
                </a:solidFill>
                <a:effectLst/>
                <a:latin typeface="+mn-lt"/>
                <a:ea typeface="+mn-ea"/>
                <a:cs typeface="+mn-cs"/>
              </a:rPr>
              <a:t>Επιπρόσθετα, δίνουμε εργασία σε φόρουμ</a:t>
            </a:r>
            <a:r>
              <a:rPr lang="el-GR" sz="1200" kern="1200" dirty="0">
                <a:solidFill>
                  <a:schemeClr val="tx1"/>
                </a:solidFill>
                <a:effectLst/>
                <a:latin typeface="+mn-lt"/>
                <a:ea typeface="+mn-ea"/>
                <a:cs typeface="+mn-cs"/>
              </a:rPr>
              <a:t>: δίνουμε υλικά για δημιουργία ενός προγεύματος. Ζητάμε από το κάθε παιδί να «χρησιμοποιήσει» τα υλικά αυτά  και να γράψει τις οδηγίες που θα δώσει στους συμμαθητές του για το δικό του πρόγευμα. Ζητάμε από τα παιδιά να σχολιάσουν τουλάχιστον δύο άλλους συμμαθητές τους, ως προς το τι θα άλλαζαν στο πρόγευμα που ετοίμασε το κάθε παιδί (π.χ. «θα αφαιρούσα την ντομάτα επειδή δε μου αρέσει»).</a:t>
            </a:r>
            <a:endParaRPr lang="el-CY" sz="1200" kern="1200" dirty="0">
              <a:solidFill>
                <a:schemeClr val="tx1"/>
              </a:solidFill>
              <a:effectLst/>
              <a:latin typeface="+mn-lt"/>
              <a:ea typeface="+mn-ea"/>
              <a:cs typeface="+mn-cs"/>
            </a:endParaRPr>
          </a:p>
          <a:p>
            <a:endParaRPr lang="el-CY" dirty="0"/>
          </a:p>
        </p:txBody>
      </p:sp>
      <p:sp>
        <p:nvSpPr>
          <p:cNvPr id="4" name="Θέση αριθμού διαφάνειας 3"/>
          <p:cNvSpPr>
            <a:spLocks noGrp="1"/>
          </p:cNvSpPr>
          <p:nvPr>
            <p:ph type="sldNum" sz="quarter" idx="5"/>
          </p:nvPr>
        </p:nvSpPr>
        <p:spPr/>
        <p:txBody>
          <a:bodyPr/>
          <a:lstStyle/>
          <a:p>
            <a:fld id="{F1032A06-422B-7741-8162-A04DA314D10C}" type="slidenum">
              <a:rPr lang="el-CY" smtClean="0"/>
              <a:t>9</a:t>
            </a:fld>
            <a:endParaRPr lang="el-CY"/>
          </a:p>
        </p:txBody>
      </p:sp>
    </p:spTree>
    <p:extLst>
      <p:ext uri="{BB962C8B-B14F-4D97-AF65-F5344CB8AC3E}">
        <p14:creationId xmlns:p14="http://schemas.microsoft.com/office/powerpoint/2010/main" val="41231942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83A5E4A-1AF1-AF4B-9FD1-872C1F237FC0}"/>
              </a:ext>
            </a:extLst>
          </p:cNvPr>
          <p:cNvSpPr>
            <a:spLocks noGrp="1"/>
          </p:cNvSpPr>
          <p:nvPr>
            <p:ph type="ctrTitle"/>
          </p:nvPr>
        </p:nvSpPr>
        <p:spPr>
          <a:xfrm>
            <a:off x="1143000" y="1122363"/>
            <a:ext cx="6858000" cy="2387600"/>
          </a:xfrm>
        </p:spPr>
        <p:txBody>
          <a:bodyPr anchor="b"/>
          <a:lstStyle>
            <a:lvl1pPr algn="ctr">
              <a:defRPr sz="4500"/>
            </a:lvl1pPr>
          </a:lstStyle>
          <a:p>
            <a:r>
              <a:rPr lang="el-GR"/>
              <a:t>Κάντε κλικ για να επεξεργαστείτε τον τίτλο υποδείγματος</a:t>
            </a:r>
            <a:endParaRPr lang="el-CY"/>
          </a:p>
        </p:txBody>
      </p:sp>
      <p:sp>
        <p:nvSpPr>
          <p:cNvPr id="3" name="Υπότιτλος 2">
            <a:extLst>
              <a:ext uri="{FF2B5EF4-FFF2-40B4-BE49-F238E27FC236}">
                <a16:creationId xmlns:a16="http://schemas.microsoft.com/office/drawing/2014/main" id="{919BC1F3-51B8-9D48-8EE6-4127EB665BFD}"/>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l-GR"/>
              <a:t>Κάντε κλικ για να επεξεργαστείτε τον υπότιτλο του υποδείγματος</a:t>
            </a:r>
            <a:endParaRPr lang="el-CY"/>
          </a:p>
        </p:txBody>
      </p:sp>
      <p:sp>
        <p:nvSpPr>
          <p:cNvPr id="4" name="Θέση ημερομηνίας 3">
            <a:extLst>
              <a:ext uri="{FF2B5EF4-FFF2-40B4-BE49-F238E27FC236}">
                <a16:creationId xmlns:a16="http://schemas.microsoft.com/office/drawing/2014/main" id="{0CB6B2EB-B851-6548-93EF-FE3FCE1ABD5E}"/>
              </a:ext>
            </a:extLst>
          </p:cNvPr>
          <p:cNvSpPr>
            <a:spLocks noGrp="1"/>
          </p:cNvSpPr>
          <p:nvPr>
            <p:ph type="dt" sz="half" idx="10"/>
          </p:nvPr>
        </p:nvSpPr>
        <p:spPr/>
        <p:txBody>
          <a:bodyPr/>
          <a:lstStyle/>
          <a:p>
            <a:fld id="{0FBED45E-9DC1-0C44-9937-5C6CAF66D189}" type="datetimeFigureOut">
              <a:rPr lang="el-CY" smtClean="0"/>
              <a:t>28/8/20</a:t>
            </a:fld>
            <a:endParaRPr lang="el-CY"/>
          </a:p>
        </p:txBody>
      </p:sp>
      <p:sp>
        <p:nvSpPr>
          <p:cNvPr id="5" name="Θέση υποσέλιδου 4">
            <a:extLst>
              <a:ext uri="{FF2B5EF4-FFF2-40B4-BE49-F238E27FC236}">
                <a16:creationId xmlns:a16="http://schemas.microsoft.com/office/drawing/2014/main" id="{1B6F4C50-0E3A-244C-A4B3-F08C9AE1135A}"/>
              </a:ext>
            </a:extLst>
          </p:cNvPr>
          <p:cNvSpPr>
            <a:spLocks noGrp="1"/>
          </p:cNvSpPr>
          <p:nvPr>
            <p:ph type="ftr" sz="quarter" idx="11"/>
          </p:nvPr>
        </p:nvSpPr>
        <p:spPr/>
        <p:txBody>
          <a:bodyPr/>
          <a:lstStyle/>
          <a:p>
            <a:endParaRPr lang="el-CY"/>
          </a:p>
        </p:txBody>
      </p:sp>
      <p:sp>
        <p:nvSpPr>
          <p:cNvPr id="6" name="Θέση αριθμού διαφάνειας 5">
            <a:extLst>
              <a:ext uri="{FF2B5EF4-FFF2-40B4-BE49-F238E27FC236}">
                <a16:creationId xmlns:a16="http://schemas.microsoft.com/office/drawing/2014/main" id="{D532AB2E-AC09-434E-913D-895A9D33032E}"/>
              </a:ext>
            </a:extLst>
          </p:cNvPr>
          <p:cNvSpPr>
            <a:spLocks noGrp="1"/>
          </p:cNvSpPr>
          <p:nvPr>
            <p:ph type="sldNum" sz="quarter" idx="12"/>
          </p:nvPr>
        </p:nvSpPr>
        <p:spPr/>
        <p:txBody>
          <a:bodyPr/>
          <a:lstStyle/>
          <a:p>
            <a:fld id="{EEC1C405-9315-F147-993A-34D75E2D469B}" type="slidenum">
              <a:rPr lang="el-CY" smtClean="0"/>
              <a:t>‹#›</a:t>
            </a:fld>
            <a:endParaRPr lang="el-CY"/>
          </a:p>
        </p:txBody>
      </p:sp>
    </p:spTree>
    <p:extLst>
      <p:ext uri="{BB962C8B-B14F-4D97-AF65-F5344CB8AC3E}">
        <p14:creationId xmlns:p14="http://schemas.microsoft.com/office/powerpoint/2010/main" val="2978094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3AFA956-815D-EA40-A14B-C6C9CE56A62F}"/>
              </a:ext>
            </a:extLst>
          </p:cNvPr>
          <p:cNvSpPr>
            <a:spLocks noGrp="1"/>
          </p:cNvSpPr>
          <p:nvPr>
            <p:ph type="title"/>
          </p:nvPr>
        </p:nvSpPr>
        <p:spPr/>
        <p:txBody>
          <a:bodyPr/>
          <a:lstStyle/>
          <a:p>
            <a:r>
              <a:rPr lang="el-GR"/>
              <a:t>Κάντε κλικ για να επεξεργαστείτε τον τίτλο υποδείγματος</a:t>
            </a:r>
            <a:endParaRPr lang="el-CY"/>
          </a:p>
        </p:txBody>
      </p:sp>
      <p:sp>
        <p:nvSpPr>
          <p:cNvPr id="3" name="Θέση κατακόρυφου κειμένου 2">
            <a:extLst>
              <a:ext uri="{FF2B5EF4-FFF2-40B4-BE49-F238E27FC236}">
                <a16:creationId xmlns:a16="http://schemas.microsoft.com/office/drawing/2014/main" id="{3D0A3BDF-D2BE-9D46-AEF7-7B1708295314}"/>
              </a:ext>
            </a:extLst>
          </p:cNvPr>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l-CY"/>
          </a:p>
        </p:txBody>
      </p:sp>
      <p:sp>
        <p:nvSpPr>
          <p:cNvPr id="4" name="Θέση ημερομηνίας 3">
            <a:extLst>
              <a:ext uri="{FF2B5EF4-FFF2-40B4-BE49-F238E27FC236}">
                <a16:creationId xmlns:a16="http://schemas.microsoft.com/office/drawing/2014/main" id="{8BA177B5-02EF-C54D-A4E9-17997AA7FB51}"/>
              </a:ext>
            </a:extLst>
          </p:cNvPr>
          <p:cNvSpPr>
            <a:spLocks noGrp="1"/>
          </p:cNvSpPr>
          <p:nvPr>
            <p:ph type="dt" sz="half" idx="10"/>
          </p:nvPr>
        </p:nvSpPr>
        <p:spPr/>
        <p:txBody>
          <a:bodyPr/>
          <a:lstStyle/>
          <a:p>
            <a:fld id="{0FBED45E-9DC1-0C44-9937-5C6CAF66D189}" type="datetimeFigureOut">
              <a:rPr lang="el-CY" smtClean="0"/>
              <a:t>28/8/20</a:t>
            </a:fld>
            <a:endParaRPr lang="el-CY"/>
          </a:p>
        </p:txBody>
      </p:sp>
      <p:sp>
        <p:nvSpPr>
          <p:cNvPr id="5" name="Θέση υποσέλιδου 4">
            <a:extLst>
              <a:ext uri="{FF2B5EF4-FFF2-40B4-BE49-F238E27FC236}">
                <a16:creationId xmlns:a16="http://schemas.microsoft.com/office/drawing/2014/main" id="{4F3668C3-0293-3E40-BFFF-A7FCF0FD6E06}"/>
              </a:ext>
            </a:extLst>
          </p:cNvPr>
          <p:cNvSpPr>
            <a:spLocks noGrp="1"/>
          </p:cNvSpPr>
          <p:nvPr>
            <p:ph type="ftr" sz="quarter" idx="11"/>
          </p:nvPr>
        </p:nvSpPr>
        <p:spPr/>
        <p:txBody>
          <a:bodyPr/>
          <a:lstStyle/>
          <a:p>
            <a:endParaRPr lang="el-CY"/>
          </a:p>
        </p:txBody>
      </p:sp>
      <p:sp>
        <p:nvSpPr>
          <p:cNvPr id="6" name="Θέση αριθμού διαφάνειας 5">
            <a:extLst>
              <a:ext uri="{FF2B5EF4-FFF2-40B4-BE49-F238E27FC236}">
                <a16:creationId xmlns:a16="http://schemas.microsoft.com/office/drawing/2014/main" id="{E4316E6D-7C1B-B647-A1EC-9D89385AAF36}"/>
              </a:ext>
            </a:extLst>
          </p:cNvPr>
          <p:cNvSpPr>
            <a:spLocks noGrp="1"/>
          </p:cNvSpPr>
          <p:nvPr>
            <p:ph type="sldNum" sz="quarter" idx="12"/>
          </p:nvPr>
        </p:nvSpPr>
        <p:spPr/>
        <p:txBody>
          <a:bodyPr/>
          <a:lstStyle/>
          <a:p>
            <a:fld id="{EEC1C405-9315-F147-993A-34D75E2D469B}" type="slidenum">
              <a:rPr lang="el-CY" smtClean="0"/>
              <a:t>‹#›</a:t>
            </a:fld>
            <a:endParaRPr lang="el-CY"/>
          </a:p>
        </p:txBody>
      </p:sp>
    </p:spTree>
    <p:extLst>
      <p:ext uri="{BB962C8B-B14F-4D97-AF65-F5344CB8AC3E}">
        <p14:creationId xmlns:p14="http://schemas.microsoft.com/office/powerpoint/2010/main" val="941914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BB11C20C-7680-384B-B0D5-343250761D00}"/>
              </a:ext>
            </a:extLst>
          </p:cNvPr>
          <p:cNvSpPr>
            <a:spLocks noGrp="1"/>
          </p:cNvSpPr>
          <p:nvPr>
            <p:ph type="title" orient="vert"/>
          </p:nvPr>
        </p:nvSpPr>
        <p:spPr>
          <a:xfrm>
            <a:off x="6543675" y="365125"/>
            <a:ext cx="1971675" cy="5811838"/>
          </a:xfrm>
        </p:spPr>
        <p:txBody>
          <a:bodyPr vert="eaVert"/>
          <a:lstStyle/>
          <a:p>
            <a:r>
              <a:rPr lang="el-GR"/>
              <a:t>Κάντε κλικ για να επεξεργαστείτε τον τίτλο υποδείγματος</a:t>
            </a:r>
            <a:endParaRPr lang="el-CY"/>
          </a:p>
        </p:txBody>
      </p:sp>
      <p:sp>
        <p:nvSpPr>
          <p:cNvPr id="3" name="Θέση κατακόρυφου κειμένου 2">
            <a:extLst>
              <a:ext uri="{FF2B5EF4-FFF2-40B4-BE49-F238E27FC236}">
                <a16:creationId xmlns:a16="http://schemas.microsoft.com/office/drawing/2014/main" id="{B10B5EC7-24BB-914B-88F6-721639CCB55F}"/>
              </a:ext>
            </a:extLst>
          </p:cNvPr>
          <p:cNvSpPr>
            <a:spLocks noGrp="1"/>
          </p:cNvSpPr>
          <p:nvPr>
            <p:ph type="body" orient="vert" idx="1"/>
          </p:nvPr>
        </p:nvSpPr>
        <p:spPr>
          <a:xfrm>
            <a:off x="628650" y="365125"/>
            <a:ext cx="5800725" cy="5811838"/>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l-CY"/>
          </a:p>
        </p:txBody>
      </p:sp>
      <p:sp>
        <p:nvSpPr>
          <p:cNvPr id="4" name="Θέση ημερομηνίας 3">
            <a:extLst>
              <a:ext uri="{FF2B5EF4-FFF2-40B4-BE49-F238E27FC236}">
                <a16:creationId xmlns:a16="http://schemas.microsoft.com/office/drawing/2014/main" id="{A7363C86-B495-054C-9F4B-FA9EDE7E76C4}"/>
              </a:ext>
            </a:extLst>
          </p:cNvPr>
          <p:cNvSpPr>
            <a:spLocks noGrp="1"/>
          </p:cNvSpPr>
          <p:nvPr>
            <p:ph type="dt" sz="half" idx="10"/>
          </p:nvPr>
        </p:nvSpPr>
        <p:spPr/>
        <p:txBody>
          <a:bodyPr/>
          <a:lstStyle/>
          <a:p>
            <a:fld id="{0FBED45E-9DC1-0C44-9937-5C6CAF66D189}" type="datetimeFigureOut">
              <a:rPr lang="el-CY" smtClean="0"/>
              <a:t>28/8/20</a:t>
            </a:fld>
            <a:endParaRPr lang="el-CY"/>
          </a:p>
        </p:txBody>
      </p:sp>
      <p:sp>
        <p:nvSpPr>
          <p:cNvPr id="5" name="Θέση υποσέλιδου 4">
            <a:extLst>
              <a:ext uri="{FF2B5EF4-FFF2-40B4-BE49-F238E27FC236}">
                <a16:creationId xmlns:a16="http://schemas.microsoft.com/office/drawing/2014/main" id="{AE3A12BD-64BF-4945-AA58-3CF70979B938}"/>
              </a:ext>
            </a:extLst>
          </p:cNvPr>
          <p:cNvSpPr>
            <a:spLocks noGrp="1"/>
          </p:cNvSpPr>
          <p:nvPr>
            <p:ph type="ftr" sz="quarter" idx="11"/>
          </p:nvPr>
        </p:nvSpPr>
        <p:spPr/>
        <p:txBody>
          <a:bodyPr/>
          <a:lstStyle/>
          <a:p>
            <a:endParaRPr lang="el-CY"/>
          </a:p>
        </p:txBody>
      </p:sp>
      <p:sp>
        <p:nvSpPr>
          <p:cNvPr id="6" name="Θέση αριθμού διαφάνειας 5">
            <a:extLst>
              <a:ext uri="{FF2B5EF4-FFF2-40B4-BE49-F238E27FC236}">
                <a16:creationId xmlns:a16="http://schemas.microsoft.com/office/drawing/2014/main" id="{51CD90E4-A84D-BC47-9559-208F03CAE18F}"/>
              </a:ext>
            </a:extLst>
          </p:cNvPr>
          <p:cNvSpPr>
            <a:spLocks noGrp="1"/>
          </p:cNvSpPr>
          <p:nvPr>
            <p:ph type="sldNum" sz="quarter" idx="12"/>
          </p:nvPr>
        </p:nvSpPr>
        <p:spPr/>
        <p:txBody>
          <a:bodyPr/>
          <a:lstStyle/>
          <a:p>
            <a:fld id="{EEC1C405-9315-F147-993A-34D75E2D469B}" type="slidenum">
              <a:rPr lang="el-CY" smtClean="0"/>
              <a:t>‹#›</a:t>
            </a:fld>
            <a:endParaRPr lang="el-CY"/>
          </a:p>
        </p:txBody>
      </p:sp>
    </p:spTree>
    <p:extLst>
      <p:ext uri="{BB962C8B-B14F-4D97-AF65-F5344CB8AC3E}">
        <p14:creationId xmlns:p14="http://schemas.microsoft.com/office/powerpoint/2010/main" val="3215173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7A6C7B4-CC69-4F42-AADF-F43D1AC650C1}"/>
              </a:ext>
            </a:extLst>
          </p:cNvPr>
          <p:cNvSpPr>
            <a:spLocks noGrp="1"/>
          </p:cNvSpPr>
          <p:nvPr>
            <p:ph type="title"/>
          </p:nvPr>
        </p:nvSpPr>
        <p:spPr/>
        <p:txBody>
          <a:bodyPr/>
          <a:lstStyle/>
          <a:p>
            <a:r>
              <a:rPr lang="el-GR"/>
              <a:t>Κάντε κλικ για να επεξεργαστείτε τον τίτλο υποδείγματος</a:t>
            </a:r>
            <a:endParaRPr lang="el-CY"/>
          </a:p>
        </p:txBody>
      </p:sp>
      <p:sp>
        <p:nvSpPr>
          <p:cNvPr id="3" name="Θέση περιεχομένου 2">
            <a:extLst>
              <a:ext uri="{FF2B5EF4-FFF2-40B4-BE49-F238E27FC236}">
                <a16:creationId xmlns:a16="http://schemas.microsoft.com/office/drawing/2014/main" id="{65184D7F-A5A9-BC44-9CEA-63AB8F8B306B}"/>
              </a:ext>
            </a:extLst>
          </p:cNvPr>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l-CY"/>
          </a:p>
        </p:txBody>
      </p:sp>
      <p:sp>
        <p:nvSpPr>
          <p:cNvPr id="4" name="Θέση ημερομηνίας 3">
            <a:extLst>
              <a:ext uri="{FF2B5EF4-FFF2-40B4-BE49-F238E27FC236}">
                <a16:creationId xmlns:a16="http://schemas.microsoft.com/office/drawing/2014/main" id="{7552E0E8-6ADD-0443-8672-0F84573BB819}"/>
              </a:ext>
            </a:extLst>
          </p:cNvPr>
          <p:cNvSpPr>
            <a:spLocks noGrp="1"/>
          </p:cNvSpPr>
          <p:nvPr>
            <p:ph type="dt" sz="half" idx="10"/>
          </p:nvPr>
        </p:nvSpPr>
        <p:spPr/>
        <p:txBody>
          <a:bodyPr/>
          <a:lstStyle/>
          <a:p>
            <a:fld id="{0FBED45E-9DC1-0C44-9937-5C6CAF66D189}" type="datetimeFigureOut">
              <a:rPr lang="el-CY" smtClean="0"/>
              <a:t>28/8/20</a:t>
            </a:fld>
            <a:endParaRPr lang="el-CY"/>
          </a:p>
        </p:txBody>
      </p:sp>
      <p:sp>
        <p:nvSpPr>
          <p:cNvPr id="5" name="Θέση υποσέλιδου 4">
            <a:extLst>
              <a:ext uri="{FF2B5EF4-FFF2-40B4-BE49-F238E27FC236}">
                <a16:creationId xmlns:a16="http://schemas.microsoft.com/office/drawing/2014/main" id="{C6BF7294-A0E5-5345-BB64-B92011328743}"/>
              </a:ext>
            </a:extLst>
          </p:cNvPr>
          <p:cNvSpPr>
            <a:spLocks noGrp="1"/>
          </p:cNvSpPr>
          <p:nvPr>
            <p:ph type="ftr" sz="quarter" idx="11"/>
          </p:nvPr>
        </p:nvSpPr>
        <p:spPr/>
        <p:txBody>
          <a:bodyPr/>
          <a:lstStyle/>
          <a:p>
            <a:endParaRPr lang="el-CY"/>
          </a:p>
        </p:txBody>
      </p:sp>
      <p:sp>
        <p:nvSpPr>
          <p:cNvPr id="6" name="Θέση αριθμού διαφάνειας 5">
            <a:extLst>
              <a:ext uri="{FF2B5EF4-FFF2-40B4-BE49-F238E27FC236}">
                <a16:creationId xmlns:a16="http://schemas.microsoft.com/office/drawing/2014/main" id="{A3DD6A58-7AF7-254A-AFAE-7508E8B9AD60}"/>
              </a:ext>
            </a:extLst>
          </p:cNvPr>
          <p:cNvSpPr>
            <a:spLocks noGrp="1"/>
          </p:cNvSpPr>
          <p:nvPr>
            <p:ph type="sldNum" sz="quarter" idx="12"/>
          </p:nvPr>
        </p:nvSpPr>
        <p:spPr/>
        <p:txBody>
          <a:bodyPr/>
          <a:lstStyle/>
          <a:p>
            <a:fld id="{EEC1C405-9315-F147-993A-34D75E2D469B}" type="slidenum">
              <a:rPr lang="el-CY" smtClean="0"/>
              <a:t>‹#›</a:t>
            </a:fld>
            <a:endParaRPr lang="el-CY"/>
          </a:p>
        </p:txBody>
      </p:sp>
    </p:spTree>
    <p:extLst>
      <p:ext uri="{BB962C8B-B14F-4D97-AF65-F5344CB8AC3E}">
        <p14:creationId xmlns:p14="http://schemas.microsoft.com/office/powerpoint/2010/main" val="3647156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5D5B9B3-D9D1-834B-833F-546D2A78AFE5}"/>
              </a:ext>
            </a:extLst>
          </p:cNvPr>
          <p:cNvSpPr>
            <a:spLocks noGrp="1"/>
          </p:cNvSpPr>
          <p:nvPr>
            <p:ph type="title"/>
          </p:nvPr>
        </p:nvSpPr>
        <p:spPr>
          <a:xfrm>
            <a:off x="623888" y="1709739"/>
            <a:ext cx="7886700" cy="2852737"/>
          </a:xfrm>
        </p:spPr>
        <p:txBody>
          <a:bodyPr anchor="b"/>
          <a:lstStyle>
            <a:lvl1pPr>
              <a:defRPr sz="4500"/>
            </a:lvl1pPr>
          </a:lstStyle>
          <a:p>
            <a:r>
              <a:rPr lang="el-GR"/>
              <a:t>Κάντε κλικ για να επεξεργαστείτε τον τίτλο υποδείγματος</a:t>
            </a:r>
            <a:endParaRPr lang="el-CY"/>
          </a:p>
        </p:txBody>
      </p:sp>
      <p:sp>
        <p:nvSpPr>
          <p:cNvPr id="3" name="Θέση κειμένου 2">
            <a:extLst>
              <a:ext uri="{FF2B5EF4-FFF2-40B4-BE49-F238E27FC236}">
                <a16:creationId xmlns:a16="http://schemas.microsoft.com/office/drawing/2014/main" id="{14961811-EF80-384D-8DC2-18881C16EB7E}"/>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l-GR"/>
              <a:t>Στυλ κειμένου υποδείγματος</a:t>
            </a:r>
          </a:p>
        </p:txBody>
      </p:sp>
      <p:sp>
        <p:nvSpPr>
          <p:cNvPr id="4" name="Θέση ημερομηνίας 3">
            <a:extLst>
              <a:ext uri="{FF2B5EF4-FFF2-40B4-BE49-F238E27FC236}">
                <a16:creationId xmlns:a16="http://schemas.microsoft.com/office/drawing/2014/main" id="{4B69C03D-4F96-9A4D-9368-26649517BEBD}"/>
              </a:ext>
            </a:extLst>
          </p:cNvPr>
          <p:cNvSpPr>
            <a:spLocks noGrp="1"/>
          </p:cNvSpPr>
          <p:nvPr>
            <p:ph type="dt" sz="half" idx="10"/>
          </p:nvPr>
        </p:nvSpPr>
        <p:spPr/>
        <p:txBody>
          <a:bodyPr/>
          <a:lstStyle/>
          <a:p>
            <a:fld id="{0FBED45E-9DC1-0C44-9937-5C6CAF66D189}" type="datetimeFigureOut">
              <a:rPr lang="el-CY" smtClean="0"/>
              <a:t>28/8/20</a:t>
            </a:fld>
            <a:endParaRPr lang="el-CY"/>
          </a:p>
        </p:txBody>
      </p:sp>
      <p:sp>
        <p:nvSpPr>
          <p:cNvPr id="5" name="Θέση υποσέλιδου 4">
            <a:extLst>
              <a:ext uri="{FF2B5EF4-FFF2-40B4-BE49-F238E27FC236}">
                <a16:creationId xmlns:a16="http://schemas.microsoft.com/office/drawing/2014/main" id="{E97407A0-5D0E-5840-8139-C22ADF512B84}"/>
              </a:ext>
            </a:extLst>
          </p:cNvPr>
          <p:cNvSpPr>
            <a:spLocks noGrp="1"/>
          </p:cNvSpPr>
          <p:nvPr>
            <p:ph type="ftr" sz="quarter" idx="11"/>
          </p:nvPr>
        </p:nvSpPr>
        <p:spPr/>
        <p:txBody>
          <a:bodyPr/>
          <a:lstStyle/>
          <a:p>
            <a:endParaRPr lang="el-CY"/>
          </a:p>
        </p:txBody>
      </p:sp>
      <p:sp>
        <p:nvSpPr>
          <p:cNvPr id="6" name="Θέση αριθμού διαφάνειας 5">
            <a:extLst>
              <a:ext uri="{FF2B5EF4-FFF2-40B4-BE49-F238E27FC236}">
                <a16:creationId xmlns:a16="http://schemas.microsoft.com/office/drawing/2014/main" id="{EF77ECE3-0462-4E4D-849C-C1E0433B5A65}"/>
              </a:ext>
            </a:extLst>
          </p:cNvPr>
          <p:cNvSpPr>
            <a:spLocks noGrp="1"/>
          </p:cNvSpPr>
          <p:nvPr>
            <p:ph type="sldNum" sz="quarter" idx="12"/>
          </p:nvPr>
        </p:nvSpPr>
        <p:spPr/>
        <p:txBody>
          <a:bodyPr/>
          <a:lstStyle/>
          <a:p>
            <a:fld id="{EEC1C405-9315-F147-993A-34D75E2D469B}" type="slidenum">
              <a:rPr lang="el-CY" smtClean="0"/>
              <a:t>‹#›</a:t>
            </a:fld>
            <a:endParaRPr lang="el-CY"/>
          </a:p>
        </p:txBody>
      </p:sp>
    </p:spTree>
    <p:extLst>
      <p:ext uri="{BB962C8B-B14F-4D97-AF65-F5344CB8AC3E}">
        <p14:creationId xmlns:p14="http://schemas.microsoft.com/office/powerpoint/2010/main" val="303891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1C7C454-7663-A543-B2C8-0568BD60B605}"/>
              </a:ext>
            </a:extLst>
          </p:cNvPr>
          <p:cNvSpPr>
            <a:spLocks noGrp="1"/>
          </p:cNvSpPr>
          <p:nvPr>
            <p:ph type="title"/>
          </p:nvPr>
        </p:nvSpPr>
        <p:spPr/>
        <p:txBody>
          <a:bodyPr/>
          <a:lstStyle/>
          <a:p>
            <a:r>
              <a:rPr lang="el-GR"/>
              <a:t>Κάντε κλικ για να επεξεργαστείτε τον τίτλο υποδείγματος</a:t>
            </a:r>
            <a:endParaRPr lang="el-CY"/>
          </a:p>
        </p:txBody>
      </p:sp>
      <p:sp>
        <p:nvSpPr>
          <p:cNvPr id="3" name="Θέση περιεχομένου 2">
            <a:extLst>
              <a:ext uri="{FF2B5EF4-FFF2-40B4-BE49-F238E27FC236}">
                <a16:creationId xmlns:a16="http://schemas.microsoft.com/office/drawing/2014/main" id="{4B008C1D-4A7F-8F4A-B8CA-C9DC4CA33FEC}"/>
              </a:ext>
            </a:extLst>
          </p:cNvPr>
          <p:cNvSpPr>
            <a:spLocks noGrp="1"/>
          </p:cNvSpPr>
          <p:nvPr>
            <p:ph sz="half" idx="1"/>
          </p:nvPr>
        </p:nvSpPr>
        <p:spPr>
          <a:xfrm>
            <a:off x="628650" y="1825625"/>
            <a:ext cx="38862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l-CY"/>
          </a:p>
        </p:txBody>
      </p:sp>
      <p:sp>
        <p:nvSpPr>
          <p:cNvPr id="4" name="Θέση περιεχομένου 3">
            <a:extLst>
              <a:ext uri="{FF2B5EF4-FFF2-40B4-BE49-F238E27FC236}">
                <a16:creationId xmlns:a16="http://schemas.microsoft.com/office/drawing/2014/main" id="{C820F3F2-8430-1048-93B0-4A48762C0067}"/>
              </a:ext>
            </a:extLst>
          </p:cNvPr>
          <p:cNvSpPr>
            <a:spLocks noGrp="1"/>
          </p:cNvSpPr>
          <p:nvPr>
            <p:ph sz="half" idx="2"/>
          </p:nvPr>
        </p:nvSpPr>
        <p:spPr>
          <a:xfrm>
            <a:off x="4629150" y="1825625"/>
            <a:ext cx="38862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l-CY"/>
          </a:p>
        </p:txBody>
      </p:sp>
      <p:sp>
        <p:nvSpPr>
          <p:cNvPr id="5" name="Θέση ημερομηνίας 4">
            <a:extLst>
              <a:ext uri="{FF2B5EF4-FFF2-40B4-BE49-F238E27FC236}">
                <a16:creationId xmlns:a16="http://schemas.microsoft.com/office/drawing/2014/main" id="{7A2E02B3-5413-0242-A3CE-A25CBDD3050F}"/>
              </a:ext>
            </a:extLst>
          </p:cNvPr>
          <p:cNvSpPr>
            <a:spLocks noGrp="1"/>
          </p:cNvSpPr>
          <p:nvPr>
            <p:ph type="dt" sz="half" idx="10"/>
          </p:nvPr>
        </p:nvSpPr>
        <p:spPr/>
        <p:txBody>
          <a:bodyPr/>
          <a:lstStyle/>
          <a:p>
            <a:fld id="{0FBED45E-9DC1-0C44-9937-5C6CAF66D189}" type="datetimeFigureOut">
              <a:rPr lang="el-CY" smtClean="0"/>
              <a:t>28/8/20</a:t>
            </a:fld>
            <a:endParaRPr lang="el-CY"/>
          </a:p>
        </p:txBody>
      </p:sp>
      <p:sp>
        <p:nvSpPr>
          <p:cNvPr id="6" name="Θέση υποσέλιδου 5">
            <a:extLst>
              <a:ext uri="{FF2B5EF4-FFF2-40B4-BE49-F238E27FC236}">
                <a16:creationId xmlns:a16="http://schemas.microsoft.com/office/drawing/2014/main" id="{30D3F4BE-DCDF-4D47-A403-9D63DAB40F2C}"/>
              </a:ext>
            </a:extLst>
          </p:cNvPr>
          <p:cNvSpPr>
            <a:spLocks noGrp="1"/>
          </p:cNvSpPr>
          <p:nvPr>
            <p:ph type="ftr" sz="quarter" idx="11"/>
          </p:nvPr>
        </p:nvSpPr>
        <p:spPr/>
        <p:txBody>
          <a:bodyPr/>
          <a:lstStyle/>
          <a:p>
            <a:endParaRPr lang="el-CY"/>
          </a:p>
        </p:txBody>
      </p:sp>
      <p:sp>
        <p:nvSpPr>
          <p:cNvPr id="7" name="Θέση αριθμού διαφάνειας 6">
            <a:extLst>
              <a:ext uri="{FF2B5EF4-FFF2-40B4-BE49-F238E27FC236}">
                <a16:creationId xmlns:a16="http://schemas.microsoft.com/office/drawing/2014/main" id="{64B7E982-7345-E645-A988-CB223865BD03}"/>
              </a:ext>
            </a:extLst>
          </p:cNvPr>
          <p:cNvSpPr>
            <a:spLocks noGrp="1"/>
          </p:cNvSpPr>
          <p:nvPr>
            <p:ph type="sldNum" sz="quarter" idx="12"/>
          </p:nvPr>
        </p:nvSpPr>
        <p:spPr/>
        <p:txBody>
          <a:bodyPr/>
          <a:lstStyle/>
          <a:p>
            <a:fld id="{EEC1C405-9315-F147-993A-34D75E2D469B}" type="slidenum">
              <a:rPr lang="el-CY" smtClean="0"/>
              <a:t>‹#›</a:t>
            </a:fld>
            <a:endParaRPr lang="el-CY"/>
          </a:p>
        </p:txBody>
      </p:sp>
    </p:spTree>
    <p:extLst>
      <p:ext uri="{BB962C8B-B14F-4D97-AF65-F5344CB8AC3E}">
        <p14:creationId xmlns:p14="http://schemas.microsoft.com/office/powerpoint/2010/main" val="639747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6A60028-4F12-0342-8D33-8941B3A68308}"/>
              </a:ext>
            </a:extLst>
          </p:cNvPr>
          <p:cNvSpPr>
            <a:spLocks noGrp="1"/>
          </p:cNvSpPr>
          <p:nvPr>
            <p:ph type="title"/>
          </p:nvPr>
        </p:nvSpPr>
        <p:spPr>
          <a:xfrm>
            <a:off x="629841" y="365126"/>
            <a:ext cx="7886700" cy="1325563"/>
          </a:xfrm>
        </p:spPr>
        <p:txBody>
          <a:bodyPr/>
          <a:lstStyle/>
          <a:p>
            <a:r>
              <a:rPr lang="el-GR"/>
              <a:t>Κάντε κλικ για να επεξεργαστείτε τον τίτλο υποδείγματος</a:t>
            </a:r>
            <a:endParaRPr lang="el-CY"/>
          </a:p>
        </p:txBody>
      </p:sp>
      <p:sp>
        <p:nvSpPr>
          <p:cNvPr id="3" name="Θέση κειμένου 2">
            <a:extLst>
              <a:ext uri="{FF2B5EF4-FFF2-40B4-BE49-F238E27FC236}">
                <a16:creationId xmlns:a16="http://schemas.microsoft.com/office/drawing/2014/main" id="{490D2C60-713E-F946-95E2-5FE3EAFE6E43}"/>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l-GR"/>
              <a:t>Στυλ κειμένου υποδείγματος</a:t>
            </a:r>
          </a:p>
        </p:txBody>
      </p:sp>
      <p:sp>
        <p:nvSpPr>
          <p:cNvPr id="4" name="Θέση περιεχομένου 3">
            <a:extLst>
              <a:ext uri="{FF2B5EF4-FFF2-40B4-BE49-F238E27FC236}">
                <a16:creationId xmlns:a16="http://schemas.microsoft.com/office/drawing/2014/main" id="{B5F07501-3C34-A84F-B21B-243A2F30FCCE}"/>
              </a:ext>
            </a:extLst>
          </p:cNvPr>
          <p:cNvSpPr>
            <a:spLocks noGrp="1"/>
          </p:cNvSpPr>
          <p:nvPr>
            <p:ph sz="half" idx="2"/>
          </p:nvPr>
        </p:nvSpPr>
        <p:spPr>
          <a:xfrm>
            <a:off x="629842" y="2505075"/>
            <a:ext cx="3868340"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l-CY"/>
          </a:p>
        </p:txBody>
      </p:sp>
      <p:sp>
        <p:nvSpPr>
          <p:cNvPr id="5" name="Θέση κειμένου 4">
            <a:extLst>
              <a:ext uri="{FF2B5EF4-FFF2-40B4-BE49-F238E27FC236}">
                <a16:creationId xmlns:a16="http://schemas.microsoft.com/office/drawing/2014/main" id="{FE8C2631-B316-FF49-A554-09240FEC05A2}"/>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l-GR"/>
              <a:t>Στυλ κειμένου υποδείγματος</a:t>
            </a:r>
          </a:p>
        </p:txBody>
      </p:sp>
      <p:sp>
        <p:nvSpPr>
          <p:cNvPr id="6" name="Θέση περιεχομένου 5">
            <a:extLst>
              <a:ext uri="{FF2B5EF4-FFF2-40B4-BE49-F238E27FC236}">
                <a16:creationId xmlns:a16="http://schemas.microsoft.com/office/drawing/2014/main" id="{62E4CCCB-FA35-874F-8745-6717808EAA60}"/>
              </a:ext>
            </a:extLst>
          </p:cNvPr>
          <p:cNvSpPr>
            <a:spLocks noGrp="1"/>
          </p:cNvSpPr>
          <p:nvPr>
            <p:ph sz="quarter" idx="4"/>
          </p:nvPr>
        </p:nvSpPr>
        <p:spPr>
          <a:xfrm>
            <a:off x="4629150" y="2505075"/>
            <a:ext cx="3887391"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l-CY"/>
          </a:p>
        </p:txBody>
      </p:sp>
      <p:sp>
        <p:nvSpPr>
          <p:cNvPr id="7" name="Θέση ημερομηνίας 6">
            <a:extLst>
              <a:ext uri="{FF2B5EF4-FFF2-40B4-BE49-F238E27FC236}">
                <a16:creationId xmlns:a16="http://schemas.microsoft.com/office/drawing/2014/main" id="{7D0E3AFF-5A0F-4F43-A57D-E7D0BD420C80}"/>
              </a:ext>
            </a:extLst>
          </p:cNvPr>
          <p:cNvSpPr>
            <a:spLocks noGrp="1"/>
          </p:cNvSpPr>
          <p:nvPr>
            <p:ph type="dt" sz="half" idx="10"/>
          </p:nvPr>
        </p:nvSpPr>
        <p:spPr/>
        <p:txBody>
          <a:bodyPr/>
          <a:lstStyle/>
          <a:p>
            <a:fld id="{0FBED45E-9DC1-0C44-9937-5C6CAF66D189}" type="datetimeFigureOut">
              <a:rPr lang="el-CY" smtClean="0"/>
              <a:t>28/8/20</a:t>
            </a:fld>
            <a:endParaRPr lang="el-CY"/>
          </a:p>
        </p:txBody>
      </p:sp>
      <p:sp>
        <p:nvSpPr>
          <p:cNvPr id="8" name="Θέση υποσέλιδου 7">
            <a:extLst>
              <a:ext uri="{FF2B5EF4-FFF2-40B4-BE49-F238E27FC236}">
                <a16:creationId xmlns:a16="http://schemas.microsoft.com/office/drawing/2014/main" id="{3412855C-4B59-1645-8258-6764D040EE5C}"/>
              </a:ext>
            </a:extLst>
          </p:cNvPr>
          <p:cNvSpPr>
            <a:spLocks noGrp="1"/>
          </p:cNvSpPr>
          <p:nvPr>
            <p:ph type="ftr" sz="quarter" idx="11"/>
          </p:nvPr>
        </p:nvSpPr>
        <p:spPr/>
        <p:txBody>
          <a:bodyPr/>
          <a:lstStyle/>
          <a:p>
            <a:endParaRPr lang="el-CY"/>
          </a:p>
        </p:txBody>
      </p:sp>
      <p:sp>
        <p:nvSpPr>
          <p:cNvPr id="9" name="Θέση αριθμού διαφάνειας 8">
            <a:extLst>
              <a:ext uri="{FF2B5EF4-FFF2-40B4-BE49-F238E27FC236}">
                <a16:creationId xmlns:a16="http://schemas.microsoft.com/office/drawing/2014/main" id="{774D28B6-CA09-C347-A8CA-79888E5AC0E9}"/>
              </a:ext>
            </a:extLst>
          </p:cNvPr>
          <p:cNvSpPr>
            <a:spLocks noGrp="1"/>
          </p:cNvSpPr>
          <p:nvPr>
            <p:ph type="sldNum" sz="quarter" idx="12"/>
          </p:nvPr>
        </p:nvSpPr>
        <p:spPr/>
        <p:txBody>
          <a:bodyPr/>
          <a:lstStyle/>
          <a:p>
            <a:fld id="{EEC1C405-9315-F147-993A-34D75E2D469B}" type="slidenum">
              <a:rPr lang="el-CY" smtClean="0"/>
              <a:t>‹#›</a:t>
            </a:fld>
            <a:endParaRPr lang="el-CY"/>
          </a:p>
        </p:txBody>
      </p:sp>
    </p:spTree>
    <p:extLst>
      <p:ext uri="{BB962C8B-B14F-4D97-AF65-F5344CB8AC3E}">
        <p14:creationId xmlns:p14="http://schemas.microsoft.com/office/powerpoint/2010/main" val="3167755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6D7C38A-2027-1046-8579-A35D6C521412}"/>
              </a:ext>
            </a:extLst>
          </p:cNvPr>
          <p:cNvSpPr>
            <a:spLocks noGrp="1"/>
          </p:cNvSpPr>
          <p:nvPr>
            <p:ph type="title"/>
          </p:nvPr>
        </p:nvSpPr>
        <p:spPr/>
        <p:txBody>
          <a:bodyPr/>
          <a:lstStyle/>
          <a:p>
            <a:r>
              <a:rPr lang="el-GR"/>
              <a:t>Κάντε κλικ για να επεξεργαστείτε τον τίτλο υποδείγματος</a:t>
            </a:r>
            <a:endParaRPr lang="el-CY"/>
          </a:p>
        </p:txBody>
      </p:sp>
      <p:sp>
        <p:nvSpPr>
          <p:cNvPr id="3" name="Θέση ημερομηνίας 2">
            <a:extLst>
              <a:ext uri="{FF2B5EF4-FFF2-40B4-BE49-F238E27FC236}">
                <a16:creationId xmlns:a16="http://schemas.microsoft.com/office/drawing/2014/main" id="{0B9F7558-43A6-154F-902B-F8E83DDF6F17}"/>
              </a:ext>
            </a:extLst>
          </p:cNvPr>
          <p:cNvSpPr>
            <a:spLocks noGrp="1"/>
          </p:cNvSpPr>
          <p:nvPr>
            <p:ph type="dt" sz="half" idx="10"/>
          </p:nvPr>
        </p:nvSpPr>
        <p:spPr/>
        <p:txBody>
          <a:bodyPr/>
          <a:lstStyle/>
          <a:p>
            <a:fld id="{0FBED45E-9DC1-0C44-9937-5C6CAF66D189}" type="datetimeFigureOut">
              <a:rPr lang="el-CY" smtClean="0"/>
              <a:t>28/8/20</a:t>
            </a:fld>
            <a:endParaRPr lang="el-CY"/>
          </a:p>
        </p:txBody>
      </p:sp>
      <p:sp>
        <p:nvSpPr>
          <p:cNvPr id="4" name="Θέση υποσέλιδου 3">
            <a:extLst>
              <a:ext uri="{FF2B5EF4-FFF2-40B4-BE49-F238E27FC236}">
                <a16:creationId xmlns:a16="http://schemas.microsoft.com/office/drawing/2014/main" id="{4938EC40-2AA9-3445-A439-2A2C1F8441C5}"/>
              </a:ext>
            </a:extLst>
          </p:cNvPr>
          <p:cNvSpPr>
            <a:spLocks noGrp="1"/>
          </p:cNvSpPr>
          <p:nvPr>
            <p:ph type="ftr" sz="quarter" idx="11"/>
          </p:nvPr>
        </p:nvSpPr>
        <p:spPr/>
        <p:txBody>
          <a:bodyPr/>
          <a:lstStyle/>
          <a:p>
            <a:endParaRPr lang="el-CY"/>
          </a:p>
        </p:txBody>
      </p:sp>
      <p:sp>
        <p:nvSpPr>
          <p:cNvPr id="5" name="Θέση αριθμού διαφάνειας 4">
            <a:extLst>
              <a:ext uri="{FF2B5EF4-FFF2-40B4-BE49-F238E27FC236}">
                <a16:creationId xmlns:a16="http://schemas.microsoft.com/office/drawing/2014/main" id="{54C82CDF-A503-2C48-AC75-99192165BEA4}"/>
              </a:ext>
            </a:extLst>
          </p:cNvPr>
          <p:cNvSpPr>
            <a:spLocks noGrp="1"/>
          </p:cNvSpPr>
          <p:nvPr>
            <p:ph type="sldNum" sz="quarter" idx="12"/>
          </p:nvPr>
        </p:nvSpPr>
        <p:spPr/>
        <p:txBody>
          <a:bodyPr/>
          <a:lstStyle/>
          <a:p>
            <a:fld id="{EEC1C405-9315-F147-993A-34D75E2D469B}" type="slidenum">
              <a:rPr lang="el-CY" smtClean="0"/>
              <a:t>‹#›</a:t>
            </a:fld>
            <a:endParaRPr lang="el-CY"/>
          </a:p>
        </p:txBody>
      </p:sp>
    </p:spTree>
    <p:extLst>
      <p:ext uri="{BB962C8B-B14F-4D97-AF65-F5344CB8AC3E}">
        <p14:creationId xmlns:p14="http://schemas.microsoft.com/office/powerpoint/2010/main" val="3043013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4A9CF842-0EE5-2E49-B664-C54179410E69}"/>
              </a:ext>
            </a:extLst>
          </p:cNvPr>
          <p:cNvSpPr>
            <a:spLocks noGrp="1"/>
          </p:cNvSpPr>
          <p:nvPr>
            <p:ph type="dt" sz="half" idx="10"/>
          </p:nvPr>
        </p:nvSpPr>
        <p:spPr/>
        <p:txBody>
          <a:bodyPr/>
          <a:lstStyle/>
          <a:p>
            <a:fld id="{0FBED45E-9DC1-0C44-9937-5C6CAF66D189}" type="datetimeFigureOut">
              <a:rPr lang="el-CY" smtClean="0"/>
              <a:t>28/8/20</a:t>
            </a:fld>
            <a:endParaRPr lang="el-CY"/>
          </a:p>
        </p:txBody>
      </p:sp>
      <p:sp>
        <p:nvSpPr>
          <p:cNvPr id="3" name="Θέση υποσέλιδου 2">
            <a:extLst>
              <a:ext uri="{FF2B5EF4-FFF2-40B4-BE49-F238E27FC236}">
                <a16:creationId xmlns:a16="http://schemas.microsoft.com/office/drawing/2014/main" id="{EA1ECC71-F7F4-3742-8BE0-E6A2B26EE8CF}"/>
              </a:ext>
            </a:extLst>
          </p:cNvPr>
          <p:cNvSpPr>
            <a:spLocks noGrp="1"/>
          </p:cNvSpPr>
          <p:nvPr>
            <p:ph type="ftr" sz="quarter" idx="11"/>
          </p:nvPr>
        </p:nvSpPr>
        <p:spPr/>
        <p:txBody>
          <a:bodyPr/>
          <a:lstStyle/>
          <a:p>
            <a:endParaRPr lang="el-CY"/>
          </a:p>
        </p:txBody>
      </p:sp>
      <p:sp>
        <p:nvSpPr>
          <p:cNvPr id="4" name="Θέση αριθμού διαφάνειας 3">
            <a:extLst>
              <a:ext uri="{FF2B5EF4-FFF2-40B4-BE49-F238E27FC236}">
                <a16:creationId xmlns:a16="http://schemas.microsoft.com/office/drawing/2014/main" id="{F6F8E843-7581-1146-9231-C28007E04DF4}"/>
              </a:ext>
            </a:extLst>
          </p:cNvPr>
          <p:cNvSpPr>
            <a:spLocks noGrp="1"/>
          </p:cNvSpPr>
          <p:nvPr>
            <p:ph type="sldNum" sz="quarter" idx="12"/>
          </p:nvPr>
        </p:nvSpPr>
        <p:spPr/>
        <p:txBody>
          <a:bodyPr/>
          <a:lstStyle/>
          <a:p>
            <a:fld id="{EEC1C405-9315-F147-993A-34D75E2D469B}" type="slidenum">
              <a:rPr lang="el-CY" smtClean="0"/>
              <a:t>‹#›</a:t>
            </a:fld>
            <a:endParaRPr lang="el-CY"/>
          </a:p>
        </p:txBody>
      </p:sp>
    </p:spTree>
    <p:extLst>
      <p:ext uri="{BB962C8B-B14F-4D97-AF65-F5344CB8AC3E}">
        <p14:creationId xmlns:p14="http://schemas.microsoft.com/office/powerpoint/2010/main" val="26364836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C815A36-C352-4647-82C8-E94D2421CB25}"/>
              </a:ext>
            </a:extLst>
          </p:cNvPr>
          <p:cNvSpPr>
            <a:spLocks noGrp="1"/>
          </p:cNvSpPr>
          <p:nvPr>
            <p:ph type="title"/>
          </p:nvPr>
        </p:nvSpPr>
        <p:spPr>
          <a:xfrm>
            <a:off x="629841" y="457200"/>
            <a:ext cx="2949178" cy="1600200"/>
          </a:xfrm>
        </p:spPr>
        <p:txBody>
          <a:bodyPr anchor="b"/>
          <a:lstStyle>
            <a:lvl1pPr>
              <a:defRPr sz="2400"/>
            </a:lvl1pPr>
          </a:lstStyle>
          <a:p>
            <a:r>
              <a:rPr lang="el-GR"/>
              <a:t>Κάντε κλικ για να επεξεργαστείτε τον τίτλο υποδείγματος</a:t>
            </a:r>
            <a:endParaRPr lang="el-CY"/>
          </a:p>
        </p:txBody>
      </p:sp>
      <p:sp>
        <p:nvSpPr>
          <p:cNvPr id="3" name="Θέση περιεχομένου 2">
            <a:extLst>
              <a:ext uri="{FF2B5EF4-FFF2-40B4-BE49-F238E27FC236}">
                <a16:creationId xmlns:a16="http://schemas.microsoft.com/office/drawing/2014/main" id="{52C4F2F4-CCE0-2C4E-98C5-139417775F95}"/>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l-CY"/>
          </a:p>
        </p:txBody>
      </p:sp>
      <p:sp>
        <p:nvSpPr>
          <p:cNvPr id="4" name="Θέση κειμένου 3">
            <a:extLst>
              <a:ext uri="{FF2B5EF4-FFF2-40B4-BE49-F238E27FC236}">
                <a16:creationId xmlns:a16="http://schemas.microsoft.com/office/drawing/2014/main" id="{E45BCB26-995C-8149-8715-C7AAC9D717BC}"/>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l-GR"/>
              <a:t>Στυλ κειμένου υποδείγματος</a:t>
            </a:r>
          </a:p>
        </p:txBody>
      </p:sp>
      <p:sp>
        <p:nvSpPr>
          <p:cNvPr id="5" name="Θέση ημερομηνίας 4">
            <a:extLst>
              <a:ext uri="{FF2B5EF4-FFF2-40B4-BE49-F238E27FC236}">
                <a16:creationId xmlns:a16="http://schemas.microsoft.com/office/drawing/2014/main" id="{CB6AA0F7-FA94-9342-AB42-3BAE1AF61A84}"/>
              </a:ext>
            </a:extLst>
          </p:cNvPr>
          <p:cNvSpPr>
            <a:spLocks noGrp="1"/>
          </p:cNvSpPr>
          <p:nvPr>
            <p:ph type="dt" sz="half" idx="10"/>
          </p:nvPr>
        </p:nvSpPr>
        <p:spPr/>
        <p:txBody>
          <a:bodyPr/>
          <a:lstStyle/>
          <a:p>
            <a:fld id="{0FBED45E-9DC1-0C44-9937-5C6CAF66D189}" type="datetimeFigureOut">
              <a:rPr lang="el-CY" smtClean="0"/>
              <a:t>28/8/20</a:t>
            </a:fld>
            <a:endParaRPr lang="el-CY"/>
          </a:p>
        </p:txBody>
      </p:sp>
      <p:sp>
        <p:nvSpPr>
          <p:cNvPr id="6" name="Θέση υποσέλιδου 5">
            <a:extLst>
              <a:ext uri="{FF2B5EF4-FFF2-40B4-BE49-F238E27FC236}">
                <a16:creationId xmlns:a16="http://schemas.microsoft.com/office/drawing/2014/main" id="{2F8B8391-D362-DD48-9E43-CA2CDDCD2ED7}"/>
              </a:ext>
            </a:extLst>
          </p:cNvPr>
          <p:cNvSpPr>
            <a:spLocks noGrp="1"/>
          </p:cNvSpPr>
          <p:nvPr>
            <p:ph type="ftr" sz="quarter" idx="11"/>
          </p:nvPr>
        </p:nvSpPr>
        <p:spPr/>
        <p:txBody>
          <a:bodyPr/>
          <a:lstStyle/>
          <a:p>
            <a:endParaRPr lang="el-CY"/>
          </a:p>
        </p:txBody>
      </p:sp>
      <p:sp>
        <p:nvSpPr>
          <p:cNvPr id="7" name="Θέση αριθμού διαφάνειας 6">
            <a:extLst>
              <a:ext uri="{FF2B5EF4-FFF2-40B4-BE49-F238E27FC236}">
                <a16:creationId xmlns:a16="http://schemas.microsoft.com/office/drawing/2014/main" id="{9EB3B28A-4F9A-1F4A-95C5-E9D8B989A5A9}"/>
              </a:ext>
            </a:extLst>
          </p:cNvPr>
          <p:cNvSpPr>
            <a:spLocks noGrp="1"/>
          </p:cNvSpPr>
          <p:nvPr>
            <p:ph type="sldNum" sz="quarter" idx="12"/>
          </p:nvPr>
        </p:nvSpPr>
        <p:spPr/>
        <p:txBody>
          <a:bodyPr/>
          <a:lstStyle/>
          <a:p>
            <a:fld id="{EEC1C405-9315-F147-993A-34D75E2D469B}" type="slidenum">
              <a:rPr lang="el-CY" smtClean="0"/>
              <a:t>‹#›</a:t>
            </a:fld>
            <a:endParaRPr lang="el-CY"/>
          </a:p>
        </p:txBody>
      </p:sp>
    </p:spTree>
    <p:extLst>
      <p:ext uri="{BB962C8B-B14F-4D97-AF65-F5344CB8AC3E}">
        <p14:creationId xmlns:p14="http://schemas.microsoft.com/office/powerpoint/2010/main" val="1813447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1223227-2361-8A4E-92D6-81AC3ABDE3C3}"/>
              </a:ext>
            </a:extLst>
          </p:cNvPr>
          <p:cNvSpPr>
            <a:spLocks noGrp="1"/>
          </p:cNvSpPr>
          <p:nvPr>
            <p:ph type="title"/>
          </p:nvPr>
        </p:nvSpPr>
        <p:spPr>
          <a:xfrm>
            <a:off x="629841" y="457200"/>
            <a:ext cx="2949178" cy="1600200"/>
          </a:xfrm>
        </p:spPr>
        <p:txBody>
          <a:bodyPr anchor="b"/>
          <a:lstStyle>
            <a:lvl1pPr>
              <a:defRPr sz="2400"/>
            </a:lvl1pPr>
          </a:lstStyle>
          <a:p>
            <a:r>
              <a:rPr lang="el-GR"/>
              <a:t>Κάντε κλικ για να επεξεργαστείτε τον τίτλο υποδείγματος</a:t>
            </a:r>
            <a:endParaRPr lang="el-CY"/>
          </a:p>
        </p:txBody>
      </p:sp>
      <p:sp>
        <p:nvSpPr>
          <p:cNvPr id="3" name="Θέση εικόνας 2">
            <a:extLst>
              <a:ext uri="{FF2B5EF4-FFF2-40B4-BE49-F238E27FC236}">
                <a16:creationId xmlns:a16="http://schemas.microsoft.com/office/drawing/2014/main" id="{3A646DBC-7345-FE4E-BD47-A252605E13E5}"/>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l-CY"/>
          </a:p>
        </p:txBody>
      </p:sp>
      <p:sp>
        <p:nvSpPr>
          <p:cNvPr id="4" name="Θέση κειμένου 3">
            <a:extLst>
              <a:ext uri="{FF2B5EF4-FFF2-40B4-BE49-F238E27FC236}">
                <a16:creationId xmlns:a16="http://schemas.microsoft.com/office/drawing/2014/main" id="{EB1CC6D1-0AFC-2841-B724-CA6AEC796212}"/>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l-GR"/>
              <a:t>Στυλ κειμένου υποδείγματος</a:t>
            </a:r>
          </a:p>
        </p:txBody>
      </p:sp>
      <p:sp>
        <p:nvSpPr>
          <p:cNvPr id="5" name="Θέση ημερομηνίας 4">
            <a:extLst>
              <a:ext uri="{FF2B5EF4-FFF2-40B4-BE49-F238E27FC236}">
                <a16:creationId xmlns:a16="http://schemas.microsoft.com/office/drawing/2014/main" id="{99CB2E43-36E4-F44A-B80C-DE74D47F80EC}"/>
              </a:ext>
            </a:extLst>
          </p:cNvPr>
          <p:cNvSpPr>
            <a:spLocks noGrp="1"/>
          </p:cNvSpPr>
          <p:nvPr>
            <p:ph type="dt" sz="half" idx="10"/>
          </p:nvPr>
        </p:nvSpPr>
        <p:spPr/>
        <p:txBody>
          <a:bodyPr/>
          <a:lstStyle/>
          <a:p>
            <a:fld id="{0FBED45E-9DC1-0C44-9937-5C6CAF66D189}" type="datetimeFigureOut">
              <a:rPr lang="el-CY" smtClean="0"/>
              <a:t>28/8/20</a:t>
            </a:fld>
            <a:endParaRPr lang="el-CY"/>
          </a:p>
        </p:txBody>
      </p:sp>
      <p:sp>
        <p:nvSpPr>
          <p:cNvPr id="6" name="Θέση υποσέλιδου 5">
            <a:extLst>
              <a:ext uri="{FF2B5EF4-FFF2-40B4-BE49-F238E27FC236}">
                <a16:creationId xmlns:a16="http://schemas.microsoft.com/office/drawing/2014/main" id="{AF13A0C6-AE45-6343-A849-0E91E4474B34}"/>
              </a:ext>
            </a:extLst>
          </p:cNvPr>
          <p:cNvSpPr>
            <a:spLocks noGrp="1"/>
          </p:cNvSpPr>
          <p:nvPr>
            <p:ph type="ftr" sz="quarter" idx="11"/>
          </p:nvPr>
        </p:nvSpPr>
        <p:spPr/>
        <p:txBody>
          <a:bodyPr/>
          <a:lstStyle/>
          <a:p>
            <a:endParaRPr lang="el-CY"/>
          </a:p>
        </p:txBody>
      </p:sp>
      <p:sp>
        <p:nvSpPr>
          <p:cNvPr id="7" name="Θέση αριθμού διαφάνειας 6">
            <a:extLst>
              <a:ext uri="{FF2B5EF4-FFF2-40B4-BE49-F238E27FC236}">
                <a16:creationId xmlns:a16="http://schemas.microsoft.com/office/drawing/2014/main" id="{6B2B415E-2CF8-6044-B4DC-0978E6DC431F}"/>
              </a:ext>
            </a:extLst>
          </p:cNvPr>
          <p:cNvSpPr>
            <a:spLocks noGrp="1"/>
          </p:cNvSpPr>
          <p:nvPr>
            <p:ph type="sldNum" sz="quarter" idx="12"/>
          </p:nvPr>
        </p:nvSpPr>
        <p:spPr/>
        <p:txBody>
          <a:bodyPr/>
          <a:lstStyle/>
          <a:p>
            <a:fld id="{EEC1C405-9315-F147-993A-34D75E2D469B}" type="slidenum">
              <a:rPr lang="el-CY" smtClean="0"/>
              <a:t>‹#›</a:t>
            </a:fld>
            <a:endParaRPr lang="el-CY"/>
          </a:p>
        </p:txBody>
      </p:sp>
    </p:spTree>
    <p:extLst>
      <p:ext uri="{BB962C8B-B14F-4D97-AF65-F5344CB8AC3E}">
        <p14:creationId xmlns:p14="http://schemas.microsoft.com/office/powerpoint/2010/main" val="2450256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509E05BD-B5C9-0649-8DD5-547267F811E7}"/>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endParaRPr lang="el-CY"/>
          </a:p>
        </p:txBody>
      </p:sp>
      <p:sp>
        <p:nvSpPr>
          <p:cNvPr id="3" name="Θέση κειμένου 2">
            <a:extLst>
              <a:ext uri="{FF2B5EF4-FFF2-40B4-BE49-F238E27FC236}">
                <a16:creationId xmlns:a16="http://schemas.microsoft.com/office/drawing/2014/main" id="{2B1A324A-5A00-CA42-BF47-874776FCC68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l-CY"/>
          </a:p>
        </p:txBody>
      </p:sp>
      <p:sp>
        <p:nvSpPr>
          <p:cNvPr id="4" name="Θέση ημερομηνίας 3">
            <a:extLst>
              <a:ext uri="{FF2B5EF4-FFF2-40B4-BE49-F238E27FC236}">
                <a16:creationId xmlns:a16="http://schemas.microsoft.com/office/drawing/2014/main" id="{04C6F12E-395B-F24B-8566-4E38360C2F93}"/>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FBED45E-9DC1-0C44-9937-5C6CAF66D189}" type="datetimeFigureOut">
              <a:rPr lang="el-CY" smtClean="0"/>
              <a:t>28/8/20</a:t>
            </a:fld>
            <a:endParaRPr lang="el-CY"/>
          </a:p>
        </p:txBody>
      </p:sp>
      <p:sp>
        <p:nvSpPr>
          <p:cNvPr id="5" name="Θέση υποσέλιδου 4">
            <a:extLst>
              <a:ext uri="{FF2B5EF4-FFF2-40B4-BE49-F238E27FC236}">
                <a16:creationId xmlns:a16="http://schemas.microsoft.com/office/drawing/2014/main" id="{5DF4DF5A-329E-C34A-86A8-77166234A551}"/>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l-CY"/>
          </a:p>
        </p:txBody>
      </p:sp>
      <p:sp>
        <p:nvSpPr>
          <p:cNvPr id="6" name="Θέση αριθμού διαφάνειας 5">
            <a:extLst>
              <a:ext uri="{FF2B5EF4-FFF2-40B4-BE49-F238E27FC236}">
                <a16:creationId xmlns:a16="http://schemas.microsoft.com/office/drawing/2014/main" id="{E53020F5-3C16-1B4C-AA9B-ABB50B6CD77E}"/>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EC1C405-9315-F147-993A-34D75E2D469B}" type="slidenum">
              <a:rPr lang="el-CY" smtClean="0"/>
              <a:t>‹#›</a:t>
            </a:fld>
            <a:endParaRPr lang="el-CY"/>
          </a:p>
        </p:txBody>
      </p:sp>
    </p:spTree>
    <p:extLst>
      <p:ext uri="{BB962C8B-B14F-4D97-AF65-F5344CB8AC3E}">
        <p14:creationId xmlns:p14="http://schemas.microsoft.com/office/powerpoint/2010/main" val="30923610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l-CY"/>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ebooks.edu.gr/ebooks/v2/classcoursespdf.jsp?classcode=K06"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bit.ly/2PjbK0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www.youtube.com/watch?v=t6JQ_HEMK_c&amp;t=156s" TargetMode="External"/><Relationship Id="rId4" Type="http://schemas.openxmlformats.org/officeDocument/2006/relationships/hyperlink" Target="https://www.youtube.com/watch?v=MLtcB5Nabuw"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79EECFE-814E-4B68-96A7-86A795BD22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ight Triangle 8">
            <a:extLst>
              <a:ext uri="{FF2B5EF4-FFF2-40B4-BE49-F238E27FC236}">
                <a16:creationId xmlns:a16="http://schemas.microsoft.com/office/drawing/2014/main" id="{AF180F00-B4B2-4196-BB1C-ECD21B03F0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EE04B5EB-F158-4507-90DD-BD23620C7C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BE2DC57-A7F4-40DA-AEE9-B1BEB92D86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2606" y="625059"/>
            <a:ext cx="5168386" cy="5607882"/>
          </a:xfrm>
          <a:prstGeom prst="rect">
            <a:avLst/>
          </a:pr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Τίτλος 1">
            <a:extLst>
              <a:ext uri="{FF2B5EF4-FFF2-40B4-BE49-F238E27FC236}">
                <a16:creationId xmlns:a16="http://schemas.microsoft.com/office/drawing/2014/main" id="{DBEA6946-A8C5-2A43-9E9F-0114B4032F61}"/>
              </a:ext>
            </a:extLst>
          </p:cNvPr>
          <p:cNvSpPr>
            <a:spLocks noGrp="1"/>
          </p:cNvSpPr>
          <p:nvPr>
            <p:ph type="ctrTitle"/>
          </p:nvPr>
        </p:nvSpPr>
        <p:spPr>
          <a:xfrm>
            <a:off x="933291" y="1383527"/>
            <a:ext cx="4358666" cy="4175166"/>
          </a:xfrm>
        </p:spPr>
        <p:txBody>
          <a:bodyPr anchor="ctr">
            <a:normAutofit/>
          </a:bodyPr>
          <a:lstStyle/>
          <a:p>
            <a:pPr algn="r"/>
            <a:r>
              <a:rPr lang="el-CY" sz="6500">
                <a:solidFill>
                  <a:schemeClr val="tx1">
                    <a:lumMod val="75000"/>
                    <a:lumOff val="25000"/>
                  </a:schemeClr>
                </a:solidFill>
              </a:rPr>
              <a:t>Εισαγωγή στην Ενότητα 4</a:t>
            </a:r>
            <a:br>
              <a:rPr lang="el-CY" sz="6500">
                <a:solidFill>
                  <a:schemeClr val="tx1">
                    <a:lumMod val="75000"/>
                    <a:lumOff val="25000"/>
                  </a:schemeClr>
                </a:solidFill>
              </a:rPr>
            </a:br>
            <a:r>
              <a:rPr lang="el-CY" sz="6500">
                <a:solidFill>
                  <a:schemeClr val="tx1">
                    <a:lumMod val="75000"/>
                    <a:lumOff val="25000"/>
                  </a:schemeClr>
                </a:solidFill>
              </a:rPr>
              <a:t>«Διατροφή»</a:t>
            </a:r>
          </a:p>
        </p:txBody>
      </p:sp>
    </p:spTree>
    <p:extLst>
      <p:ext uri="{BB962C8B-B14F-4D97-AF65-F5344CB8AC3E}">
        <p14:creationId xmlns:p14="http://schemas.microsoft.com/office/powerpoint/2010/main" val="3769294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95ED4C5B-DC6B-CA40-9EA9-7D17DF26095D}"/>
              </a:ext>
            </a:extLst>
          </p:cNvPr>
          <p:cNvSpPr>
            <a:spLocks noGrp="1"/>
          </p:cNvSpPr>
          <p:nvPr>
            <p:ph type="title"/>
          </p:nvPr>
        </p:nvSpPr>
        <p:spPr>
          <a:xfrm>
            <a:off x="806825" y="1188637"/>
            <a:ext cx="2241175" cy="4480726"/>
          </a:xfrm>
        </p:spPr>
        <p:txBody>
          <a:bodyPr>
            <a:normAutofit/>
          </a:bodyPr>
          <a:lstStyle/>
          <a:p>
            <a:pPr algn="r"/>
            <a:r>
              <a:rPr lang="el-CY" sz="3100"/>
              <a:t>Περιεχόμενο</a:t>
            </a:r>
          </a:p>
        </p:txBody>
      </p:sp>
      <p:cxnSp>
        <p:nvCxnSpPr>
          <p:cNvPr id="14" name="Straight Connector 13">
            <a:extLst>
              <a:ext uri="{FF2B5EF4-FFF2-40B4-BE49-F238E27FC236}">
                <a16:creationId xmlns:a16="http://schemas.microsoft.com/office/drawing/2014/main" id="{23AAC9B5-8015-485C-ACF9-A750390E9A5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Θέση περιεχομένου 2">
            <a:extLst>
              <a:ext uri="{FF2B5EF4-FFF2-40B4-BE49-F238E27FC236}">
                <a16:creationId xmlns:a16="http://schemas.microsoft.com/office/drawing/2014/main" id="{388582D2-57DC-7841-97A2-EFB3E84CDBAC}"/>
              </a:ext>
            </a:extLst>
          </p:cNvPr>
          <p:cNvSpPr>
            <a:spLocks noGrp="1"/>
          </p:cNvSpPr>
          <p:nvPr>
            <p:ph idx="1"/>
          </p:nvPr>
        </p:nvSpPr>
        <p:spPr>
          <a:xfrm>
            <a:off x="3941445" y="1648870"/>
            <a:ext cx="3527136" cy="3560260"/>
          </a:xfrm>
        </p:spPr>
        <p:txBody>
          <a:bodyPr anchor="ctr">
            <a:normAutofit/>
          </a:bodyPr>
          <a:lstStyle/>
          <a:p>
            <a:pPr marL="0" indent="0">
              <a:buNone/>
            </a:pPr>
            <a:r>
              <a:rPr lang="el-GR" sz="1300"/>
              <a:t>Η Ενότητα 4 προσφέρεται για δημιουργικές και ομαδικές εργασίες, αλλά και διαθεματική προσέγγιση σε δια ζώσης διδασκαλία. Επιπρόσθετα, αποτελεί κατάλληλη ενότητα ως προς το περιεχόμενό της, για σκοπούς αξιοποίησης σε εξ αποστάσεως εκπαίδευση, καθώς είναι εύκολο, τόσο οι εκπαιδευτικοί όσο και οι μαθητές, να εντοπίσουν χρήσιμο υλικό (συνταγές μαγειρικής, διαφημίσεις κ.α.). </a:t>
            </a:r>
            <a:endParaRPr lang="el-CY" sz="1300"/>
          </a:p>
          <a:p>
            <a:pPr marL="0" indent="0">
              <a:buNone/>
            </a:pPr>
            <a:r>
              <a:rPr lang="el-GR" sz="1300"/>
              <a:t>Στην Ενότητα 4, μπορούμε να ασχοληθούμε με δύο ξεχωριστά αντικείμενα:</a:t>
            </a:r>
            <a:endParaRPr lang="el-CY" sz="1300"/>
          </a:p>
          <a:p>
            <a:pPr lvl="0"/>
            <a:r>
              <a:rPr lang="el-GR" sz="1300"/>
              <a:t>Συνταγές μαγειρικής (και την αντίστοιχη γραμματική)</a:t>
            </a:r>
            <a:endParaRPr lang="el-CY" sz="1300"/>
          </a:p>
          <a:p>
            <a:pPr lvl="0"/>
            <a:r>
              <a:rPr lang="el-GR" sz="1300"/>
              <a:t>Διαφήμιση (και τη γραμματική της)</a:t>
            </a:r>
            <a:endParaRPr lang="el-CY" sz="1300"/>
          </a:p>
        </p:txBody>
      </p:sp>
    </p:spTree>
    <p:extLst>
      <p:ext uri="{BB962C8B-B14F-4D97-AF65-F5344CB8AC3E}">
        <p14:creationId xmlns:p14="http://schemas.microsoft.com/office/powerpoint/2010/main" val="1915538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4693DDF0-7F84-CB4A-B8A7-50C7489E7CD1}"/>
              </a:ext>
            </a:extLst>
          </p:cNvPr>
          <p:cNvSpPr>
            <a:spLocks noGrp="1"/>
          </p:cNvSpPr>
          <p:nvPr>
            <p:ph type="title"/>
          </p:nvPr>
        </p:nvSpPr>
        <p:spPr>
          <a:xfrm>
            <a:off x="806825" y="1188637"/>
            <a:ext cx="2241175" cy="4480726"/>
          </a:xfrm>
        </p:spPr>
        <p:txBody>
          <a:bodyPr>
            <a:normAutofit/>
          </a:bodyPr>
          <a:lstStyle/>
          <a:p>
            <a:pPr algn="r"/>
            <a:r>
              <a:rPr lang="el-CY" sz="3600"/>
              <a:t>Διδακτικά Εγχειρίδια</a:t>
            </a:r>
          </a:p>
        </p:txBody>
      </p:sp>
      <p:cxnSp>
        <p:nvCxnSpPr>
          <p:cNvPr id="14" name="Straight Connector 13">
            <a:extLst>
              <a:ext uri="{FF2B5EF4-FFF2-40B4-BE49-F238E27FC236}">
                <a16:creationId xmlns:a16="http://schemas.microsoft.com/office/drawing/2014/main" id="{23AAC9B5-8015-485C-ACF9-A750390E9A5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Θέση περιεχομένου 2">
            <a:extLst>
              <a:ext uri="{FF2B5EF4-FFF2-40B4-BE49-F238E27FC236}">
                <a16:creationId xmlns:a16="http://schemas.microsoft.com/office/drawing/2014/main" id="{CE3A8F69-588E-7F46-BA2F-1664E1C8AAE0}"/>
              </a:ext>
            </a:extLst>
          </p:cNvPr>
          <p:cNvSpPr>
            <a:spLocks noGrp="1"/>
          </p:cNvSpPr>
          <p:nvPr>
            <p:ph idx="1"/>
          </p:nvPr>
        </p:nvSpPr>
        <p:spPr>
          <a:xfrm>
            <a:off x="3941445" y="1648870"/>
            <a:ext cx="3527136" cy="3560260"/>
          </a:xfrm>
        </p:spPr>
        <p:txBody>
          <a:bodyPr anchor="ctr">
            <a:normAutofit/>
          </a:bodyPr>
          <a:lstStyle/>
          <a:p>
            <a:r>
              <a:rPr lang="el-GR" dirty="0"/>
              <a:t>Τα διδακτικά εγχειρίδια μπορούμε να τα βρούμε σε μορφή </a:t>
            </a:r>
            <a:r>
              <a:rPr lang="en-US" dirty="0"/>
              <a:t>pdf</a:t>
            </a:r>
            <a:r>
              <a:rPr lang="el-GR" dirty="0"/>
              <a:t> στη διεύθυνση </a:t>
            </a:r>
            <a:r>
              <a:rPr lang="el-CY" u="sng" dirty="0">
                <a:hlinkClick r:id="rId2"/>
              </a:rPr>
              <a:t>http://ebooks.edu.gr/ebooks/v2/classcoursespdf.jsp?classcode=K06</a:t>
            </a:r>
            <a:endParaRPr lang="el-CY" dirty="0"/>
          </a:p>
          <a:p>
            <a:endParaRPr lang="el-CY" dirty="0"/>
          </a:p>
        </p:txBody>
      </p:sp>
    </p:spTree>
    <p:extLst>
      <p:ext uri="{BB962C8B-B14F-4D97-AF65-F5344CB8AC3E}">
        <p14:creationId xmlns:p14="http://schemas.microsoft.com/office/powerpoint/2010/main" val="41071067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982C9E91-8147-5D40-A8AB-194E3F44D808}"/>
              </a:ext>
            </a:extLst>
          </p:cNvPr>
          <p:cNvSpPr>
            <a:spLocks noGrp="1"/>
          </p:cNvSpPr>
          <p:nvPr>
            <p:ph type="title"/>
          </p:nvPr>
        </p:nvSpPr>
        <p:spPr>
          <a:xfrm>
            <a:off x="806825" y="1188637"/>
            <a:ext cx="2241175" cy="4480726"/>
          </a:xfrm>
        </p:spPr>
        <p:txBody>
          <a:bodyPr>
            <a:normAutofit/>
          </a:bodyPr>
          <a:lstStyle/>
          <a:p>
            <a:pPr algn="r"/>
            <a:r>
              <a:rPr lang="el-CY" sz="3600"/>
              <a:t>Πολλαπλές Πηγές Μελέτης</a:t>
            </a:r>
          </a:p>
        </p:txBody>
      </p:sp>
      <p:cxnSp>
        <p:nvCxnSpPr>
          <p:cNvPr id="14" name="Straight Connector 13">
            <a:extLst>
              <a:ext uri="{FF2B5EF4-FFF2-40B4-BE49-F238E27FC236}">
                <a16:creationId xmlns:a16="http://schemas.microsoft.com/office/drawing/2014/main" id="{23AAC9B5-8015-485C-ACF9-A750390E9A5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Θέση περιεχομένου 2">
            <a:extLst>
              <a:ext uri="{FF2B5EF4-FFF2-40B4-BE49-F238E27FC236}">
                <a16:creationId xmlns:a16="http://schemas.microsoft.com/office/drawing/2014/main" id="{ED443B6B-7251-0B4B-A93D-B27C403FFE16}"/>
              </a:ext>
            </a:extLst>
          </p:cNvPr>
          <p:cNvSpPr>
            <a:spLocks noGrp="1"/>
          </p:cNvSpPr>
          <p:nvPr>
            <p:ph idx="1"/>
          </p:nvPr>
        </p:nvSpPr>
        <p:spPr>
          <a:xfrm>
            <a:off x="3941445" y="1648870"/>
            <a:ext cx="3527136" cy="3560260"/>
          </a:xfrm>
        </p:spPr>
        <p:txBody>
          <a:bodyPr anchor="ctr">
            <a:normAutofit/>
          </a:bodyPr>
          <a:lstStyle/>
          <a:p>
            <a:pPr marL="0" indent="0">
              <a:buNone/>
            </a:pPr>
            <a:r>
              <a:rPr lang="el-GR" sz="1600"/>
              <a:t>Ανάμεσα στους στόχους της Ενότητας 4, είναι και η μελέτη πολλών ειδών κειμένου (ποίημα, συνταγή μαγειρικής, περιγραφικού/ιστορικού κειμένου, άρθρου και – αργότερα- κειμένου διαφήμισης). </a:t>
            </a:r>
          </a:p>
          <a:p>
            <a:pPr marL="0" indent="0">
              <a:buNone/>
            </a:pPr>
            <a:r>
              <a:rPr lang="el-GR" sz="1600"/>
              <a:t>Οι μαθητές αναμένεται να μελετήσουν τα διάφορα είδη κειμένου και να κατανοήσουν τα κύρια στοιχεία τους, ενώ στην περίπτωση των συνταγών μαγειρικής, γνωρίζουν τις εγκλίσεις των ρημάτων (Οριστική, Προστακτική). </a:t>
            </a:r>
            <a:endParaRPr lang="el-CY" sz="1600"/>
          </a:p>
          <a:p>
            <a:endParaRPr lang="el-CY" sz="1600"/>
          </a:p>
        </p:txBody>
      </p:sp>
    </p:spTree>
    <p:extLst>
      <p:ext uri="{BB962C8B-B14F-4D97-AF65-F5344CB8AC3E}">
        <p14:creationId xmlns:p14="http://schemas.microsoft.com/office/powerpoint/2010/main" val="687386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1BB97846-79C2-384A-A8E5-4AE338324599}"/>
              </a:ext>
            </a:extLst>
          </p:cNvPr>
          <p:cNvSpPr>
            <a:spLocks noGrp="1"/>
          </p:cNvSpPr>
          <p:nvPr>
            <p:ph type="title"/>
          </p:nvPr>
        </p:nvSpPr>
        <p:spPr>
          <a:xfrm>
            <a:off x="806825" y="1188637"/>
            <a:ext cx="2241175" cy="4480726"/>
          </a:xfrm>
        </p:spPr>
        <p:txBody>
          <a:bodyPr>
            <a:normAutofit/>
          </a:bodyPr>
          <a:lstStyle/>
          <a:p>
            <a:pPr algn="r"/>
            <a:r>
              <a:rPr lang="el-GR" sz="3100" b="1"/>
              <a:t>Μέρα 1</a:t>
            </a:r>
            <a:r>
              <a:rPr lang="el-GR" sz="3100" b="1" baseline="30000"/>
              <a:t>η</a:t>
            </a:r>
            <a:r>
              <a:rPr lang="el-GR" sz="3100" b="1"/>
              <a:t>: Εισαγωγή στις Εγκλίσεις (Οριστική και Υποτακτική) – Ασύγχρονη Εργασία</a:t>
            </a:r>
            <a:endParaRPr lang="el-CY" sz="3100"/>
          </a:p>
        </p:txBody>
      </p:sp>
      <p:cxnSp>
        <p:nvCxnSpPr>
          <p:cNvPr id="14" name="Straight Connector 13">
            <a:extLst>
              <a:ext uri="{FF2B5EF4-FFF2-40B4-BE49-F238E27FC236}">
                <a16:creationId xmlns:a16="http://schemas.microsoft.com/office/drawing/2014/main" id="{23AAC9B5-8015-485C-ACF9-A750390E9A5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Θέση περιεχομένου 2">
            <a:extLst>
              <a:ext uri="{FF2B5EF4-FFF2-40B4-BE49-F238E27FC236}">
                <a16:creationId xmlns:a16="http://schemas.microsoft.com/office/drawing/2014/main" id="{8E403F37-903C-A047-88A6-7A87B42332F1}"/>
              </a:ext>
            </a:extLst>
          </p:cNvPr>
          <p:cNvSpPr>
            <a:spLocks noGrp="1"/>
          </p:cNvSpPr>
          <p:nvPr>
            <p:ph idx="1"/>
          </p:nvPr>
        </p:nvSpPr>
        <p:spPr>
          <a:xfrm>
            <a:off x="3941445" y="1648870"/>
            <a:ext cx="3527136" cy="3560260"/>
          </a:xfrm>
        </p:spPr>
        <p:txBody>
          <a:bodyPr anchor="ctr">
            <a:normAutofit/>
          </a:bodyPr>
          <a:lstStyle/>
          <a:p>
            <a:r>
              <a:rPr lang="el-GR" sz="1500"/>
              <a:t>Το βιβλίο ξεκινά με το κείμενο «Η πολύ λαίμαργη φάλαινα…» του Τριβιζά.</a:t>
            </a:r>
          </a:p>
          <a:p>
            <a:r>
              <a:rPr lang="el-GR" sz="1500"/>
              <a:t> Μπορούμε να το χρησιμοποιήσουμε ως αφόρμηση για μελέτη από τους μαθητές με δραστηριότητα σχολιασμού του, είτε στο τετράδιο (και να μας στείλουν φωτογραφία της δραστηριότητας) ή με μορφή απάντησης στο φόρουμ.</a:t>
            </a:r>
          </a:p>
          <a:p>
            <a:r>
              <a:rPr lang="el-GR" sz="1500"/>
              <a:t> Πέρα από το κείμενο του βιβλίου, μπορούμε να τους ζητήσουμε (εναλλακτικά) να δουν το βίντεο από το </a:t>
            </a:r>
            <a:r>
              <a:rPr lang="en-US" sz="1500"/>
              <a:t>YouTube</a:t>
            </a:r>
            <a:r>
              <a:rPr lang="el-GR" sz="1500"/>
              <a:t> (υπάρχουν αρκετές εκδόσεις του – π.χ. </a:t>
            </a:r>
            <a:r>
              <a:rPr lang="el-CY" sz="1500" u="sng">
                <a:hlinkClick r:id="rId3"/>
              </a:rPr>
              <a:t>https://bit.ly/2PjbK0G</a:t>
            </a:r>
            <a:r>
              <a:rPr lang="el-GR" sz="1500"/>
              <a:t>).</a:t>
            </a:r>
            <a:endParaRPr lang="el-CY" sz="1500"/>
          </a:p>
          <a:p>
            <a:endParaRPr lang="el-CY" sz="1500"/>
          </a:p>
        </p:txBody>
      </p:sp>
    </p:spTree>
    <p:extLst>
      <p:ext uri="{BB962C8B-B14F-4D97-AF65-F5344CB8AC3E}">
        <p14:creationId xmlns:p14="http://schemas.microsoft.com/office/powerpoint/2010/main" val="1040254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1CD91980-40A8-E54D-B39D-7E59520D3CA8}"/>
              </a:ext>
            </a:extLst>
          </p:cNvPr>
          <p:cNvSpPr>
            <a:spLocks noGrp="1"/>
          </p:cNvSpPr>
          <p:nvPr>
            <p:ph type="title"/>
          </p:nvPr>
        </p:nvSpPr>
        <p:spPr>
          <a:xfrm>
            <a:off x="442170" y="856180"/>
            <a:ext cx="3420438" cy="1128068"/>
          </a:xfrm>
        </p:spPr>
        <p:txBody>
          <a:bodyPr anchor="ctr">
            <a:normAutofit/>
          </a:bodyPr>
          <a:lstStyle/>
          <a:p>
            <a:r>
              <a:rPr lang="el-GR" sz="2500" b="1"/>
              <a:t>Μέρα 2</a:t>
            </a:r>
            <a:r>
              <a:rPr lang="el-GR" sz="2500" b="1" baseline="30000"/>
              <a:t>η</a:t>
            </a:r>
            <a:r>
              <a:rPr lang="el-GR" sz="2500" b="1"/>
              <a:t>: Συνταγές Μαγειρικής – Ασύγχρονη Εργασία</a:t>
            </a:r>
            <a:endParaRPr lang="el-CY" sz="2500"/>
          </a:p>
        </p:txBody>
      </p:sp>
      <p:grpSp>
        <p:nvGrpSpPr>
          <p:cNvPr id="11" name="Group 10">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266396" cy="673460"/>
            <a:chOff x="0" y="823811"/>
            <a:chExt cx="355196" cy="673460"/>
          </a:xfrm>
        </p:grpSpPr>
        <p:sp>
          <p:nvSpPr>
            <p:cNvPr id="12" name="Rectangle 11">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98813" y="2090569"/>
            <a:ext cx="32232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Θέση περιεχομένου 2">
            <a:extLst>
              <a:ext uri="{FF2B5EF4-FFF2-40B4-BE49-F238E27FC236}">
                <a16:creationId xmlns:a16="http://schemas.microsoft.com/office/drawing/2014/main" id="{1181ACA5-ACF5-204E-8BC6-1D64C6AC4320}"/>
              </a:ext>
            </a:extLst>
          </p:cNvPr>
          <p:cNvSpPr>
            <a:spLocks noGrp="1"/>
          </p:cNvSpPr>
          <p:nvPr>
            <p:ph idx="1"/>
          </p:nvPr>
        </p:nvSpPr>
        <p:spPr>
          <a:xfrm>
            <a:off x="443039" y="2330505"/>
            <a:ext cx="3419569" cy="3979585"/>
          </a:xfrm>
        </p:spPr>
        <p:txBody>
          <a:bodyPr anchor="ctr">
            <a:normAutofit/>
          </a:bodyPr>
          <a:lstStyle/>
          <a:p>
            <a:r>
              <a:rPr lang="el-CY" sz="1700"/>
              <a:t>Αξιοποίηση φόρουμ – οι μαθητές περιγράφουν το αγαπημένο τους φαγητό (ποιο είναι, γιατί τους αρέσει, τι υλικά έχει μέσα κτλ). Μπορούν να εντοπίσουν και να προσθέσουν και φωτογραφικό υλικό (δικό τους ή από το διαδίκτυο)</a:t>
            </a:r>
          </a:p>
          <a:p>
            <a:r>
              <a:rPr lang="el-CY" sz="1700"/>
              <a:t>Εργασία με τη δραστηριότητα της σελ. 48 του βιβλίου – εντοπισμός ρημάτων.</a:t>
            </a:r>
          </a:p>
        </p:txBody>
      </p:sp>
      <p:sp>
        <p:nvSpPr>
          <p:cNvPr id="17" name="Rectangle 16">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23252" y="0"/>
            <a:ext cx="112074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4357" y="513853"/>
            <a:ext cx="4507025"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Εικόνα 3" descr="Εικόνα που περιέχει στιγμιότυπο οθόνης&#10;&#10;Περιγραφή που δημιουργήθηκε αυτόματα">
            <a:extLst>
              <a:ext uri="{FF2B5EF4-FFF2-40B4-BE49-F238E27FC236}">
                <a16:creationId xmlns:a16="http://schemas.microsoft.com/office/drawing/2014/main" id="{50E64EFA-1F31-BC4C-A2B2-474959AECAA7}"/>
              </a:ext>
            </a:extLst>
          </p:cNvPr>
          <p:cNvPicPr/>
          <p:nvPr/>
        </p:nvPicPr>
        <p:blipFill rotWithShape="1">
          <a:blip r:embed="rId3">
            <a:extLst>
              <a:ext uri="{28A0092B-C50C-407E-A947-70E740481C1C}">
                <a14:useLocalDpi xmlns:a14="http://schemas.microsoft.com/office/drawing/2010/main" val="0"/>
              </a:ext>
            </a:extLst>
          </a:blip>
          <a:srcRect r="21848" b="-2"/>
          <a:stretch/>
        </p:blipFill>
        <p:spPr>
          <a:xfrm>
            <a:off x="4483341" y="799352"/>
            <a:ext cx="4069057" cy="5259296"/>
          </a:xfrm>
          <a:prstGeom prst="rect">
            <a:avLst/>
          </a:prstGeom>
        </p:spPr>
      </p:pic>
    </p:spTree>
    <p:extLst>
      <p:ext uri="{BB962C8B-B14F-4D97-AF65-F5344CB8AC3E}">
        <p14:creationId xmlns:p14="http://schemas.microsoft.com/office/powerpoint/2010/main" val="3472093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7DC15AC1-89B2-EB4F-99F5-B4224CC91119}"/>
              </a:ext>
            </a:extLst>
          </p:cNvPr>
          <p:cNvSpPr>
            <a:spLocks noGrp="1"/>
          </p:cNvSpPr>
          <p:nvPr>
            <p:ph type="title"/>
          </p:nvPr>
        </p:nvSpPr>
        <p:spPr>
          <a:xfrm>
            <a:off x="806825" y="1188637"/>
            <a:ext cx="2241175" cy="4480726"/>
          </a:xfrm>
        </p:spPr>
        <p:txBody>
          <a:bodyPr>
            <a:normAutofit/>
          </a:bodyPr>
          <a:lstStyle/>
          <a:p>
            <a:pPr algn="r"/>
            <a:r>
              <a:rPr lang="el-GR" sz="2300" b="1"/>
              <a:t>Μέρα 3</a:t>
            </a:r>
            <a:r>
              <a:rPr lang="el-GR" sz="2300" b="1" baseline="30000"/>
              <a:t>η</a:t>
            </a:r>
            <a:r>
              <a:rPr lang="el-GR" sz="2300" b="1"/>
              <a:t>: Τηλεσυνάντηση (Σύγχρονη Διδασκαλία)</a:t>
            </a:r>
            <a:endParaRPr lang="el-CY" sz="2300"/>
          </a:p>
        </p:txBody>
      </p:sp>
      <p:cxnSp>
        <p:nvCxnSpPr>
          <p:cNvPr id="14" name="Straight Connector 13">
            <a:extLst>
              <a:ext uri="{FF2B5EF4-FFF2-40B4-BE49-F238E27FC236}">
                <a16:creationId xmlns:a16="http://schemas.microsoft.com/office/drawing/2014/main" id="{23AAC9B5-8015-485C-ACF9-A750390E9A5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Θέση περιεχομένου 2">
            <a:extLst>
              <a:ext uri="{FF2B5EF4-FFF2-40B4-BE49-F238E27FC236}">
                <a16:creationId xmlns:a16="http://schemas.microsoft.com/office/drawing/2014/main" id="{8D593096-127C-0C48-AA9A-3D915E994421}"/>
              </a:ext>
            </a:extLst>
          </p:cNvPr>
          <p:cNvSpPr>
            <a:spLocks noGrp="1"/>
          </p:cNvSpPr>
          <p:nvPr>
            <p:ph idx="1"/>
          </p:nvPr>
        </p:nvSpPr>
        <p:spPr>
          <a:xfrm>
            <a:off x="3941445" y="1648870"/>
            <a:ext cx="3527136" cy="3560260"/>
          </a:xfrm>
        </p:spPr>
        <p:txBody>
          <a:bodyPr anchor="ctr">
            <a:normAutofit/>
          </a:bodyPr>
          <a:lstStyle/>
          <a:p>
            <a:r>
              <a:rPr lang="el-CY" dirty="0"/>
              <a:t>Παρουσίαση από τα παιδιά του αγαπημένου τους φαγητού και γιατί το προτιμούν</a:t>
            </a:r>
          </a:p>
          <a:p>
            <a:r>
              <a:rPr lang="el-CY" dirty="0"/>
              <a:t>Συζήτηση Εργασίας 1</a:t>
            </a:r>
          </a:p>
          <a:p>
            <a:r>
              <a:rPr lang="el-CY" dirty="0"/>
              <a:t>Εργασία των παιδιών με δραστηριότητα σελ. 49</a:t>
            </a:r>
          </a:p>
          <a:p>
            <a:r>
              <a:rPr lang="el-CY" dirty="0"/>
              <a:t>Ανακεφαλαίωση με αναφορά στην οριστική έγκλιση και τη χρήση της</a:t>
            </a:r>
          </a:p>
        </p:txBody>
      </p:sp>
    </p:spTree>
    <p:extLst>
      <p:ext uri="{BB962C8B-B14F-4D97-AF65-F5344CB8AC3E}">
        <p14:creationId xmlns:p14="http://schemas.microsoft.com/office/powerpoint/2010/main" val="38580029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8">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Triangle 10">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12">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F2898373-43FF-F74D-AC70-A34EC94A3619}"/>
              </a:ext>
            </a:extLst>
          </p:cNvPr>
          <p:cNvSpPr>
            <a:spLocks noGrp="1"/>
          </p:cNvSpPr>
          <p:nvPr>
            <p:ph type="title"/>
          </p:nvPr>
        </p:nvSpPr>
        <p:spPr>
          <a:xfrm>
            <a:off x="842518" y="802797"/>
            <a:ext cx="7506351" cy="1039255"/>
          </a:xfrm>
        </p:spPr>
        <p:txBody>
          <a:bodyPr anchor="b">
            <a:normAutofit/>
          </a:bodyPr>
          <a:lstStyle/>
          <a:p>
            <a:r>
              <a:rPr lang="el-GR" sz="2900" b="1" dirty="0"/>
              <a:t>Μέρα 4</a:t>
            </a:r>
            <a:r>
              <a:rPr lang="el-GR" sz="2900" b="1" baseline="30000" dirty="0"/>
              <a:t>η</a:t>
            </a:r>
            <a:r>
              <a:rPr lang="el-GR" sz="2900" b="1" dirty="0"/>
              <a:t>: Εγκλίσεις: εμπέδωση και ασκήσεις αξιολόγησης – Ασύγχρονη Εργασία</a:t>
            </a:r>
            <a:endParaRPr lang="el-CY" sz="2900" dirty="0"/>
          </a:p>
        </p:txBody>
      </p:sp>
      <p:pic>
        <p:nvPicPr>
          <p:cNvPr id="4" name="Εικόνα 3">
            <a:extLst>
              <a:ext uri="{FF2B5EF4-FFF2-40B4-BE49-F238E27FC236}">
                <a16:creationId xmlns:a16="http://schemas.microsoft.com/office/drawing/2014/main" id="{F14AA7F1-F249-254B-9FE2-CC0C9053E05F}"/>
              </a:ext>
            </a:extLst>
          </p:cNvPr>
          <p:cNvPicPr>
            <a:picLocks noChangeAspect="1"/>
          </p:cNvPicPr>
          <p:nvPr/>
        </p:nvPicPr>
        <p:blipFill rotWithShape="1">
          <a:blip r:embed="rId3"/>
          <a:srcRect r="31185" b="-2"/>
          <a:stretch/>
        </p:blipFill>
        <p:spPr>
          <a:xfrm>
            <a:off x="790705" y="2345041"/>
            <a:ext cx="2201790" cy="2799692"/>
          </a:xfrm>
          <a:prstGeom prst="rect">
            <a:avLst/>
          </a:prstGeom>
        </p:spPr>
      </p:pic>
      <p:sp>
        <p:nvSpPr>
          <p:cNvPr id="3" name="Θέση περιεχομένου 2">
            <a:extLst>
              <a:ext uri="{FF2B5EF4-FFF2-40B4-BE49-F238E27FC236}">
                <a16:creationId xmlns:a16="http://schemas.microsoft.com/office/drawing/2014/main" id="{9CB7BDFE-1181-414C-A5FA-901CAA7AA511}"/>
              </a:ext>
            </a:extLst>
          </p:cNvPr>
          <p:cNvSpPr>
            <a:spLocks noGrp="1"/>
          </p:cNvSpPr>
          <p:nvPr>
            <p:ph idx="1"/>
          </p:nvPr>
        </p:nvSpPr>
        <p:spPr>
          <a:xfrm>
            <a:off x="3438906" y="2345040"/>
            <a:ext cx="4909963" cy="3048595"/>
          </a:xfrm>
        </p:spPr>
        <p:txBody>
          <a:bodyPr anchor="ctr">
            <a:normAutofit/>
          </a:bodyPr>
          <a:lstStyle/>
          <a:p>
            <a:r>
              <a:rPr lang="el-GR" sz="1100" dirty="0"/>
              <a:t>Τα παιδιά παρακολουθούν σχετικό βίντεο για τις εγκλίσεις:</a:t>
            </a:r>
            <a:endParaRPr lang="el-CY" sz="1100" dirty="0"/>
          </a:p>
          <a:p>
            <a:r>
              <a:rPr lang="el-CY" sz="1100" u="sng" dirty="0">
                <a:hlinkClick r:id="rId4"/>
              </a:rPr>
              <a:t>https://www.youtube.com/watch?v=MLtcB5Nabuw</a:t>
            </a:r>
            <a:endParaRPr lang="el-CY" sz="1100" dirty="0"/>
          </a:p>
          <a:p>
            <a:r>
              <a:rPr lang="el-CY" sz="1100" dirty="0"/>
              <a:t> </a:t>
            </a:r>
          </a:p>
          <a:p>
            <a:r>
              <a:rPr lang="el-GR" sz="1100" dirty="0"/>
              <a:t>Στη συνέχεια, ζητάμε από τα παιδιά να δουν ένα βίντεο για συνταγή μαγειρικής (μακαρόνια με κιμά):</a:t>
            </a:r>
            <a:endParaRPr lang="el-CY" sz="1100" dirty="0"/>
          </a:p>
          <a:p>
            <a:r>
              <a:rPr lang="el-CY" sz="1100" u="sng" dirty="0">
                <a:hlinkClick r:id="rId5"/>
              </a:rPr>
              <a:t>https://www.youtube.com/watch?v=t6JQ_HEMK_c&amp;t=156s</a:t>
            </a:r>
            <a:endParaRPr lang="el-CY" sz="1100" dirty="0"/>
          </a:p>
          <a:p>
            <a:r>
              <a:rPr lang="el-GR" sz="1100" dirty="0"/>
              <a:t> </a:t>
            </a:r>
            <a:endParaRPr lang="el-CY" sz="1100" dirty="0"/>
          </a:p>
          <a:p>
            <a:r>
              <a:rPr lang="el-GR" sz="1100" dirty="0"/>
              <a:t>Δίνουμε απλή δραστηριότητα (είτε στο τετράδιο είτε σε φόρουμ, ανάλογα με τις δεξιότητες/γνώσεις των μαθητών και εκπαιδευτικών).</a:t>
            </a:r>
            <a:endParaRPr lang="el-CY" sz="1100" dirty="0"/>
          </a:p>
          <a:p>
            <a:pPr lvl="0"/>
            <a:r>
              <a:rPr lang="el-GR" sz="1100" dirty="0"/>
              <a:t>Ποιες εγκλίσεις αναφέρει το πρώτο βίντεο που έχετε δει;</a:t>
            </a:r>
            <a:endParaRPr lang="el-CY" sz="1100" dirty="0"/>
          </a:p>
          <a:p>
            <a:pPr lvl="0"/>
            <a:r>
              <a:rPr lang="el-GR" sz="1100" dirty="0"/>
              <a:t>Η συνταγή του βίντεο, σε ποια έγκλιση είναι;</a:t>
            </a:r>
            <a:endParaRPr lang="el-CY" sz="1100" dirty="0"/>
          </a:p>
        </p:txBody>
      </p:sp>
    </p:spTree>
    <p:extLst>
      <p:ext uri="{BB962C8B-B14F-4D97-AF65-F5344CB8AC3E}">
        <p14:creationId xmlns:p14="http://schemas.microsoft.com/office/powerpoint/2010/main" val="27115669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D25F302-27C5-414F-97F8-6EA0A6C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Triangle 10">
            <a:extLst>
              <a:ext uri="{FF2B5EF4-FFF2-40B4-BE49-F238E27FC236}">
                <a16:creationId xmlns:a16="http://schemas.microsoft.com/office/drawing/2014/main" id="{830A36F8-48C2-4842-A87B-8CE8DF4E7F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8F451A30-466B-4996-9BA5-CD6ABCC6D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09E3FC8C-FBBC-3041-96DD-AA712E68C496}"/>
              </a:ext>
            </a:extLst>
          </p:cNvPr>
          <p:cNvSpPr>
            <a:spLocks noGrp="1"/>
          </p:cNvSpPr>
          <p:nvPr>
            <p:ph type="title"/>
          </p:nvPr>
        </p:nvSpPr>
        <p:spPr>
          <a:xfrm>
            <a:off x="842517" y="1188637"/>
            <a:ext cx="7488461" cy="1597228"/>
          </a:xfrm>
        </p:spPr>
        <p:txBody>
          <a:bodyPr>
            <a:normAutofit/>
          </a:bodyPr>
          <a:lstStyle/>
          <a:p>
            <a:r>
              <a:rPr lang="el-GR" sz="3600" b="1"/>
              <a:t>Μέρα 5</a:t>
            </a:r>
            <a:r>
              <a:rPr lang="el-GR" sz="3600" b="1" baseline="30000"/>
              <a:t>η</a:t>
            </a:r>
            <a:r>
              <a:rPr lang="el-GR" sz="3600" b="1"/>
              <a:t>: Εγκλίσεις: εμπέδωση και ασκήσεις αξιολόγησης – Ασύγχρονη Εργασία</a:t>
            </a:r>
            <a:endParaRPr lang="el-CY" sz="3600"/>
          </a:p>
        </p:txBody>
      </p:sp>
      <p:pic>
        <p:nvPicPr>
          <p:cNvPr id="4" name="Picture 5" descr="Εικόνα που περιέχει στιγμιότυπο οθόνης, οθόνη, υπολογιστής, φορητός υπολογιστής&#10;&#10;Περιγραφή που δημιουργήθηκε αυτόματα">
            <a:extLst>
              <a:ext uri="{FF2B5EF4-FFF2-40B4-BE49-F238E27FC236}">
                <a16:creationId xmlns:a16="http://schemas.microsoft.com/office/drawing/2014/main" id="{70574317-7694-4A40-B5D4-2B97A032111A}"/>
              </a:ext>
            </a:extLst>
          </p:cNvPr>
          <p:cNvPicPr/>
          <p:nvPr/>
        </p:nvPicPr>
        <p:blipFill rotWithShape="1">
          <a:blip r:embed="rId3"/>
          <a:srcRect l="16139" r="25086" b="4"/>
          <a:stretch/>
        </p:blipFill>
        <p:spPr bwMode="auto">
          <a:xfrm>
            <a:off x="842517" y="3018327"/>
            <a:ext cx="2650489" cy="2728198"/>
          </a:xfrm>
          <a:prstGeom prst="rect">
            <a:avLst/>
          </a:prstGeom>
          <a:noFill/>
        </p:spPr>
      </p:pic>
      <p:sp>
        <p:nvSpPr>
          <p:cNvPr id="3" name="Θέση περιεχομένου 2">
            <a:extLst>
              <a:ext uri="{FF2B5EF4-FFF2-40B4-BE49-F238E27FC236}">
                <a16:creationId xmlns:a16="http://schemas.microsoft.com/office/drawing/2014/main" id="{80D93B15-690D-8B4B-BC5D-332E10F2957B}"/>
              </a:ext>
            </a:extLst>
          </p:cNvPr>
          <p:cNvSpPr>
            <a:spLocks noGrp="1"/>
          </p:cNvSpPr>
          <p:nvPr>
            <p:ph idx="1"/>
          </p:nvPr>
        </p:nvSpPr>
        <p:spPr>
          <a:xfrm>
            <a:off x="3941445" y="2998278"/>
            <a:ext cx="3321177" cy="2728198"/>
          </a:xfrm>
        </p:spPr>
        <p:txBody>
          <a:bodyPr anchor="t">
            <a:normAutofit/>
          </a:bodyPr>
          <a:lstStyle/>
          <a:p>
            <a:r>
              <a:rPr lang="el-CY" sz="1700" dirty="0"/>
              <a:t>Εργασία με άσκηση 3 και 4 του βιβλίου (σελ. 49) καθώς και άσκηση 3 Τετραδίου Εργασιών (σ. 33)</a:t>
            </a:r>
          </a:p>
          <a:p>
            <a:r>
              <a:rPr lang="el-CY" sz="1700" dirty="0"/>
              <a:t>Πρόσθετη εργασία σε φόρουμ: Δημιουργία προγεύματος με χρήση συγκεκριμένων υλικών </a:t>
            </a:r>
          </a:p>
        </p:txBody>
      </p:sp>
    </p:spTree>
    <p:extLst>
      <p:ext uri="{BB962C8B-B14F-4D97-AF65-F5344CB8AC3E}">
        <p14:creationId xmlns:p14="http://schemas.microsoft.com/office/powerpoint/2010/main" val="793076816"/>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1137</Words>
  <Application>Microsoft Macintosh PowerPoint</Application>
  <PresentationFormat>Προβολή στην οθόνη (4:3)</PresentationFormat>
  <Paragraphs>51</Paragraphs>
  <Slides>9</Slides>
  <Notes>5</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9</vt:i4>
      </vt:variant>
    </vt:vector>
  </HeadingPairs>
  <TitlesOfParts>
    <vt:vector size="13" baseType="lpstr">
      <vt:lpstr>Arial</vt:lpstr>
      <vt:lpstr>Calibri</vt:lpstr>
      <vt:lpstr>Calibri Light</vt:lpstr>
      <vt:lpstr>Θέμα του Office</vt:lpstr>
      <vt:lpstr>Εισαγωγή στην Ενότητα 4 «Διατροφή»</vt:lpstr>
      <vt:lpstr>Περιεχόμενο</vt:lpstr>
      <vt:lpstr>Διδακτικά Εγχειρίδια</vt:lpstr>
      <vt:lpstr>Πολλαπλές Πηγές Μελέτης</vt:lpstr>
      <vt:lpstr>Μέρα 1η: Εισαγωγή στις Εγκλίσεις (Οριστική και Υποτακτική) – Ασύγχρονη Εργασία</vt:lpstr>
      <vt:lpstr>Μέρα 2η: Συνταγές Μαγειρικής – Ασύγχρονη Εργασία</vt:lpstr>
      <vt:lpstr>Μέρα 3η: Τηλεσυνάντηση (Σύγχρονη Διδασκαλία)</vt:lpstr>
      <vt:lpstr>Μέρα 4η: Εγκλίσεις: εμπέδωση και ασκήσεις αξιολόγησης – Ασύγχρονη Εργασία</vt:lpstr>
      <vt:lpstr>Μέρα 5η: Εγκλίσεις: εμπέδωση και ασκήσεις αξιολόγησης – Ασύγχρονη Εργασία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Εισαγωγή στην Ενότητα 4 «Διατροφή»</dc:title>
  <dc:creator>Αλέξανδρος Κοφτερός</dc:creator>
  <cp:lastModifiedBy>Αλέξανδρος Κοφτερός</cp:lastModifiedBy>
  <cp:revision>1</cp:revision>
  <dcterms:created xsi:type="dcterms:W3CDTF">2020-08-28T08:46:10Z</dcterms:created>
  <dcterms:modified xsi:type="dcterms:W3CDTF">2020-08-28T08:46:16Z</dcterms:modified>
</cp:coreProperties>
</file>