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67" r:id="rId2"/>
    <p:sldId id="266" r:id="rId3"/>
    <p:sldId id="268" r:id="rId4"/>
    <p:sldId id="270" r:id="rId5"/>
    <p:sldId id="271" r:id="rId6"/>
    <p:sldId id="276" r:id="rId7"/>
    <p:sldId id="272" r:id="rId8"/>
    <p:sldId id="275" r:id="rId9"/>
    <p:sldId id="273" r:id="rId10"/>
    <p:sldId id="279" r:id="rId11"/>
    <p:sldId id="277" r:id="rId12"/>
    <p:sldId id="27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377"/>
    <p:restoredTop sz="65484"/>
  </p:normalViewPr>
  <p:slideViewPr>
    <p:cSldViewPr snapToGrid="0" snapToObjects="1">
      <p:cViewPr varScale="1">
        <p:scale>
          <a:sx n="86" d="100"/>
          <a:sy n="86" d="100"/>
        </p:scale>
        <p:origin x="1336" y="192"/>
      </p:cViewPr>
      <p:guideLst/>
    </p:cSldViewPr>
  </p:slideViewPr>
  <p:notesTextViewPr>
    <p:cViewPr>
      <p:scale>
        <a:sx n="1" d="1"/>
        <a:sy n="1" d="1"/>
      </p:scale>
      <p:origin x="0" y="0"/>
    </p:cViewPr>
  </p:notesTextViewPr>
  <p:notesViewPr>
    <p:cSldViewPr snapToGrid="0" snapToObjects="1">
      <p:cViewPr>
        <p:scale>
          <a:sx n="187" d="100"/>
          <a:sy n="187" d="100"/>
        </p:scale>
        <p:origin x="2584" y="-2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anasis Hadzilacos" userId="48ab19a4-0864-4ee5-a33a-dbd0515251ec" providerId="ADAL" clId="{40EC7973-97D2-7145-809A-72233DC33525}"/>
    <pc:docChg chg="custSel addSld delSld modSld sldOrd">
      <pc:chgData name="Thanasis Hadzilacos" userId="48ab19a4-0864-4ee5-a33a-dbd0515251ec" providerId="ADAL" clId="{40EC7973-97D2-7145-809A-72233DC33525}" dt="2020-08-30T05:25:31.166" v="3656" actId="20577"/>
      <pc:docMkLst>
        <pc:docMk/>
      </pc:docMkLst>
      <pc:sldChg chg="modNotesTx">
        <pc:chgData name="Thanasis Hadzilacos" userId="48ab19a4-0864-4ee5-a33a-dbd0515251ec" providerId="ADAL" clId="{40EC7973-97D2-7145-809A-72233DC33525}" dt="2020-08-30T04:44:36.671" v="3620" actId="6549"/>
        <pc:sldMkLst>
          <pc:docMk/>
          <pc:sldMk cId="2015154129" sldId="266"/>
        </pc:sldMkLst>
      </pc:sldChg>
      <pc:sldChg chg="modNotesTx">
        <pc:chgData name="Thanasis Hadzilacos" userId="48ab19a4-0864-4ee5-a33a-dbd0515251ec" providerId="ADAL" clId="{40EC7973-97D2-7145-809A-72233DC33525}" dt="2020-08-30T04:43:56.697" v="3581" actId="20577"/>
        <pc:sldMkLst>
          <pc:docMk/>
          <pc:sldMk cId="529806684" sldId="267"/>
        </pc:sldMkLst>
      </pc:sldChg>
      <pc:sldChg chg="modSp modNotesTx">
        <pc:chgData name="Thanasis Hadzilacos" userId="48ab19a4-0864-4ee5-a33a-dbd0515251ec" providerId="ADAL" clId="{40EC7973-97D2-7145-809A-72233DC33525}" dt="2020-08-30T03:14:02.851" v="2483" actId="20577"/>
        <pc:sldMkLst>
          <pc:docMk/>
          <pc:sldMk cId="3343264996" sldId="268"/>
        </pc:sldMkLst>
        <pc:spChg chg="mod">
          <ac:chgData name="Thanasis Hadzilacos" userId="48ab19a4-0864-4ee5-a33a-dbd0515251ec" providerId="ADAL" clId="{40EC7973-97D2-7145-809A-72233DC33525}" dt="2020-08-29T09:29:47.234" v="2215" actId="27636"/>
          <ac:spMkLst>
            <pc:docMk/>
            <pc:sldMk cId="3343264996" sldId="268"/>
            <ac:spMk id="3" creationId="{1D73110A-D04B-9342-AEF8-B26AEAA5858C}"/>
          </ac:spMkLst>
        </pc:spChg>
      </pc:sldChg>
      <pc:sldChg chg="modSp del">
        <pc:chgData name="Thanasis Hadzilacos" userId="48ab19a4-0864-4ee5-a33a-dbd0515251ec" providerId="ADAL" clId="{40EC7973-97D2-7145-809A-72233DC33525}" dt="2020-08-29T07:54:41.795" v="202" actId="2696"/>
        <pc:sldMkLst>
          <pc:docMk/>
          <pc:sldMk cId="1762451749" sldId="269"/>
        </pc:sldMkLst>
        <pc:spChg chg="mod">
          <ac:chgData name="Thanasis Hadzilacos" userId="48ab19a4-0864-4ee5-a33a-dbd0515251ec" providerId="ADAL" clId="{40EC7973-97D2-7145-809A-72233DC33525}" dt="2020-08-29T07:51:05.081" v="85"/>
          <ac:spMkLst>
            <pc:docMk/>
            <pc:sldMk cId="1762451749" sldId="269"/>
            <ac:spMk id="2" creationId="{17041430-61A8-0342-8315-5167EF6758E2}"/>
          </ac:spMkLst>
        </pc:spChg>
        <pc:spChg chg="mod">
          <ac:chgData name="Thanasis Hadzilacos" userId="48ab19a4-0864-4ee5-a33a-dbd0515251ec" providerId="ADAL" clId="{40EC7973-97D2-7145-809A-72233DC33525}" dt="2020-08-29T07:51:40.723" v="88"/>
          <ac:spMkLst>
            <pc:docMk/>
            <pc:sldMk cId="1762451749" sldId="269"/>
            <ac:spMk id="3" creationId="{B624A174-12FD-A74A-A6AB-E61C7966E29B}"/>
          </ac:spMkLst>
        </pc:spChg>
      </pc:sldChg>
      <pc:sldChg chg="modNotesTx">
        <pc:chgData name="Thanasis Hadzilacos" userId="48ab19a4-0864-4ee5-a33a-dbd0515251ec" providerId="ADAL" clId="{40EC7973-97D2-7145-809A-72233DC33525}" dt="2020-08-30T03:24:19.228" v="2779" actId="20577"/>
        <pc:sldMkLst>
          <pc:docMk/>
          <pc:sldMk cId="829562099" sldId="270"/>
        </pc:sldMkLst>
      </pc:sldChg>
      <pc:sldChg chg="modSp modNotesTx">
        <pc:chgData name="Thanasis Hadzilacos" userId="48ab19a4-0864-4ee5-a33a-dbd0515251ec" providerId="ADAL" clId="{40EC7973-97D2-7145-809A-72233DC33525}" dt="2020-08-30T05:25:05.082" v="3645" actId="20577"/>
        <pc:sldMkLst>
          <pc:docMk/>
          <pc:sldMk cId="2691536819" sldId="271"/>
        </pc:sldMkLst>
        <pc:spChg chg="mod">
          <ac:chgData name="Thanasis Hadzilacos" userId="48ab19a4-0864-4ee5-a33a-dbd0515251ec" providerId="ADAL" clId="{40EC7973-97D2-7145-809A-72233DC33525}" dt="2020-08-30T05:25:05.082" v="3645" actId="20577"/>
          <ac:spMkLst>
            <pc:docMk/>
            <pc:sldMk cId="2691536819" sldId="271"/>
            <ac:spMk id="2" creationId="{7E106AAF-210D-4C49-A540-34833DB58F15}"/>
          </ac:spMkLst>
        </pc:spChg>
      </pc:sldChg>
      <pc:sldChg chg="modSp">
        <pc:chgData name="Thanasis Hadzilacos" userId="48ab19a4-0864-4ee5-a33a-dbd0515251ec" providerId="ADAL" clId="{40EC7973-97D2-7145-809A-72233DC33525}" dt="2020-08-30T03:38:38.703" v="3153" actId="20577"/>
        <pc:sldMkLst>
          <pc:docMk/>
          <pc:sldMk cId="632366401" sldId="272"/>
        </pc:sldMkLst>
        <pc:spChg chg="mod">
          <ac:chgData name="Thanasis Hadzilacos" userId="48ab19a4-0864-4ee5-a33a-dbd0515251ec" providerId="ADAL" clId="{40EC7973-97D2-7145-809A-72233DC33525}" dt="2020-08-30T03:38:38.703" v="3153" actId="20577"/>
          <ac:spMkLst>
            <pc:docMk/>
            <pc:sldMk cId="632366401" sldId="272"/>
            <ac:spMk id="3" creationId="{262A1ED6-FD53-C244-BA6F-5D6A4F1B55F0}"/>
          </ac:spMkLst>
        </pc:spChg>
      </pc:sldChg>
      <pc:sldChg chg="modSp modNotesTx">
        <pc:chgData name="Thanasis Hadzilacos" userId="48ab19a4-0864-4ee5-a33a-dbd0515251ec" providerId="ADAL" clId="{40EC7973-97D2-7145-809A-72233DC33525}" dt="2020-08-30T04:14:27.403" v="3379" actId="20577"/>
        <pc:sldMkLst>
          <pc:docMk/>
          <pc:sldMk cId="2355997229" sldId="273"/>
        </pc:sldMkLst>
        <pc:spChg chg="mod">
          <ac:chgData name="Thanasis Hadzilacos" userId="48ab19a4-0864-4ee5-a33a-dbd0515251ec" providerId="ADAL" clId="{40EC7973-97D2-7145-809A-72233DC33525}" dt="2020-08-29T09:51:41.257" v="2392"/>
          <ac:spMkLst>
            <pc:docMk/>
            <pc:sldMk cId="2355997229" sldId="273"/>
            <ac:spMk id="2" creationId="{B027DA66-B3F2-C849-BA9E-ED8AD8F9B612}"/>
          </ac:spMkLst>
        </pc:spChg>
        <pc:spChg chg="mod">
          <ac:chgData name="Thanasis Hadzilacos" userId="48ab19a4-0864-4ee5-a33a-dbd0515251ec" providerId="ADAL" clId="{40EC7973-97D2-7145-809A-72233DC33525}" dt="2020-08-29T08:13:57.263" v="602" actId="20577"/>
          <ac:spMkLst>
            <pc:docMk/>
            <pc:sldMk cId="2355997229" sldId="273"/>
            <ac:spMk id="3" creationId="{7365F19C-0417-CD40-9535-B41E885B4520}"/>
          </ac:spMkLst>
        </pc:spChg>
      </pc:sldChg>
      <pc:sldChg chg="modSp del">
        <pc:chgData name="Thanasis Hadzilacos" userId="48ab19a4-0864-4ee5-a33a-dbd0515251ec" providerId="ADAL" clId="{40EC7973-97D2-7145-809A-72233DC33525}" dt="2020-08-29T09:51:50.422" v="2393" actId="2696"/>
        <pc:sldMkLst>
          <pc:docMk/>
          <pc:sldMk cId="2262403779" sldId="274"/>
        </pc:sldMkLst>
        <pc:spChg chg="mod">
          <ac:chgData name="Thanasis Hadzilacos" userId="48ab19a4-0864-4ee5-a33a-dbd0515251ec" providerId="ADAL" clId="{40EC7973-97D2-7145-809A-72233DC33525}" dt="2020-08-29T09:48:07.793" v="2390" actId="1076"/>
          <ac:spMkLst>
            <pc:docMk/>
            <pc:sldMk cId="2262403779" sldId="274"/>
            <ac:spMk id="2" creationId="{DC001729-2B6C-614A-A884-B46F1F3A9D19}"/>
          </ac:spMkLst>
        </pc:spChg>
      </pc:sldChg>
      <pc:sldChg chg="modSp ord modNotesTx">
        <pc:chgData name="Thanasis Hadzilacos" userId="48ab19a4-0864-4ee5-a33a-dbd0515251ec" providerId="ADAL" clId="{40EC7973-97D2-7145-809A-72233DC33525}" dt="2020-08-30T05:25:11.954" v="3647" actId="20577"/>
        <pc:sldMkLst>
          <pc:docMk/>
          <pc:sldMk cId="89837193" sldId="275"/>
        </pc:sldMkLst>
        <pc:spChg chg="mod">
          <ac:chgData name="Thanasis Hadzilacos" userId="48ab19a4-0864-4ee5-a33a-dbd0515251ec" providerId="ADAL" clId="{40EC7973-97D2-7145-809A-72233DC33525}" dt="2020-08-30T05:25:11.954" v="3647" actId="20577"/>
          <ac:spMkLst>
            <pc:docMk/>
            <pc:sldMk cId="89837193" sldId="275"/>
            <ac:spMk id="2" creationId="{72235185-BD9A-844E-AC35-D2893323DE6A}"/>
          </ac:spMkLst>
        </pc:spChg>
        <pc:spChg chg="mod">
          <ac:chgData name="Thanasis Hadzilacos" userId="48ab19a4-0864-4ee5-a33a-dbd0515251ec" providerId="ADAL" clId="{40EC7973-97D2-7145-809A-72233DC33525}" dt="2020-08-30T04:07:32.905" v="3198" actId="20577"/>
          <ac:spMkLst>
            <pc:docMk/>
            <pc:sldMk cId="89837193" sldId="275"/>
            <ac:spMk id="3" creationId="{EF777559-E3DE-E240-BD78-C1F6F6CCF389}"/>
          </ac:spMkLst>
        </pc:spChg>
      </pc:sldChg>
      <pc:sldChg chg="modSp modNotesTx">
        <pc:chgData name="Thanasis Hadzilacos" userId="48ab19a4-0864-4ee5-a33a-dbd0515251ec" providerId="ADAL" clId="{40EC7973-97D2-7145-809A-72233DC33525}" dt="2020-08-30T04:04:06.874" v="3160" actId="20577"/>
        <pc:sldMkLst>
          <pc:docMk/>
          <pc:sldMk cId="4179589272" sldId="276"/>
        </pc:sldMkLst>
        <pc:spChg chg="mod">
          <ac:chgData name="Thanasis Hadzilacos" userId="48ab19a4-0864-4ee5-a33a-dbd0515251ec" providerId="ADAL" clId="{40EC7973-97D2-7145-809A-72233DC33525}" dt="2020-08-29T09:34:37.449" v="2216" actId="113"/>
          <ac:spMkLst>
            <pc:docMk/>
            <pc:sldMk cId="4179589272" sldId="276"/>
            <ac:spMk id="2" creationId="{D62E7839-046A-3A4C-9C1D-E038E6684EDB}"/>
          </ac:spMkLst>
        </pc:spChg>
      </pc:sldChg>
      <pc:sldChg chg="modSp modNotesTx">
        <pc:chgData name="Thanasis Hadzilacos" userId="48ab19a4-0864-4ee5-a33a-dbd0515251ec" providerId="ADAL" clId="{40EC7973-97D2-7145-809A-72233DC33525}" dt="2020-08-30T05:25:31.166" v="3656" actId="20577"/>
        <pc:sldMkLst>
          <pc:docMk/>
          <pc:sldMk cId="3107511762" sldId="278"/>
        </pc:sldMkLst>
        <pc:spChg chg="mod">
          <ac:chgData name="Thanasis Hadzilacos" userId="48ab19a4-0864-4ee5-a33a-dbd0515251ec" providerId="ADAL" clId="{40EC7973-97D2-7145-809A-72233DC33525}" dt="2020-08-30T05:25:31.166" v="3656" actId="20577"/>
          <ac:spMkLst>
            <pc:docMk/>
            <pc:sldMk cId="3107511762" sldId="278"/>
            <ac:spMk id="2" creationId="{B1C96495-3E91-4B46-B8F0-48DA16AF2FEE}"/>
          </ac:spMkLst>
        </pc:spChg>
      </pc:sldChg>
      <pc:sldChg chg="modSp add ord">
        <pc:chgData name="Thanasis Hadzilacos" userId="48ab19a4-0864-4ee5-a33a-dbd0515251ec" providerId="ADAL" clId="{40EC7973-97D2-7145-809A-72233DC33525}" dt="2020-08-29T09:41:42.003" v="2389"/>
        <pc:sldMkLst>
          <pc:docMk/>
          <pc:sldMk cId="1632100947" sldId="279"/>
        </pc:sldMkLst>
        <pc:spChg chg="mod">
          <ac:chgData name="Thanasis Hadzilacos" userId="48ab19a4-0864-4ee5-a33a-dbd0515251ec" providerId="ADAL" clId="{40EC7973-97D2-7145-809A-72233DC33525}" dt="2020-08-29T09:40:07.351" v="2370" actId="14100"/>
          <ac:spMkLst>
            <pc:docMk/>
            <pc:sldMk cId="1632100947" sldId="279"/>
            <ac:spMk id="2" creationId="{72235185-BD9A-844E-AC35-D2893323DE6A}"/>
          </ac:spMkLst>
        </pc:spChg>
        <pc:spChg chg="mod">
          <ac:chgData name="Thanasis Hadzilacos" userId="48ab19a4-0864-4ee5-a33a-dbd0515251ec" providerId="ADAL" clId="{40EC7973-97D2-7145-809A-72233DC33525}" dt="2020-08-29T09:41:14.173" v="2388" actId="20577"/>
          <ac:spMkLst>
            <pc:docMk/>
            <pc:sldMk cId="1632100947" sldId="279"/>
            <ac:spMk id="3" creationId="{EF777559-E3DE-E240-BD78-C1F6F6CCF38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6B3ACF-4E50-BE48-910E-2959CA3917EB}" type="datetimeFigureOut">
              <a:rPr lang="en-US" smtClean="0"/>
              <a:t>8/30/20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2F41CE-F0A2-B844-9029-F130EE55FBB3}" type="slidenum">
              <a:rPr lang="en-US" smtClean="0"/>
              <a:t>‹#›</a:t>
            </a:fld>
            <a:endParaRPr lang="en-US"/>
          </a:p>
        </p:txBody>
      </p:sp>
    </p:spTree>
    <p:extLst>
      <p:ext uri="{BB962C8B-B14F-4D97-AF65-F5344CB8AC3E}">
        <p14:creationId xmlns:p14="http://schemas.microsoft.com/office/powerpoint/2010/main" val="1659574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Συνεχίζουμε το 3ωρο πρόγραμμα </a:t>
            </a:r>
            <a:r>
              <a:rPr lang="el-GR" dirty="0" err="1"/>
              <a:t>ενδοσχολικής</a:t>
            </a:r>
            <a:r>
              <a:rPr lang="el-GR" dirty="0"/>
              <a:t> αυτομόρφωσης «εποικοδομητική εξαποστάσεως σχολική εκπαίδευση» </a:t>
            </a:r>
          </a:p>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για τη Μέρα του Εκπαιδευτικού 2020 στα Δημοτικά Σχολεία στην Κύπρο.</a:t>
            </a:r>
            <a:endParaRPr lang="en-US" dirty="0"/>
          </a:p>
        </p:txBody>
      </p:sp>
      <p:sp>
        <p:nvSpPr>
          <p:cNvPr id="4" name="Slide Number Placeholder 3"/>
          <p:cNvSpPr>
            <a:spLocks noGrp="1"/>
          </p:cNvSpPr>
          <p:nvPr>
            <p:ph type="sldNum" sz="quarter" idx="5"/>
          </p:nvPr>
        </p:nvSpPr>
        <p:spPr/>
        <p:txBody>
          <a:bodyPr/>
          <a:lstStyle/>
          <a:p>
            <a:fld id="{3C709FB3-E608-5C40-8EAA-4999EC32FB74}" type="slidenum">
              <a:rPr lang="en-US" smtClean="0"/>
              <a:t>1</a:t>
            </a:fld>
            <a:endParaRPr lang="en-US"/>
          </a:p>
        </p:txBody>
      </p:sp>
    </p:spTree>
    <p:extLst>
      <p:ext uri="{BB962C8B-B14F-4D97-AF65-F5344CB8AC3E}">
        <p14:creationId xmlns:p14="http://schemas.microsoft.com/office/powerpoint/2010/main" val="1196348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Αναζητούμε τρόπους επικοινωνίας με τους μαθητές μας, μεταξύ μας, με τους γονείς των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μαθητών και με την εκπαιδευτική ιεραρχία που θα είναι το ίδιο αποτελεσματικοί ή και καλύτεροι.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Συνήθως, ιδίως τον τελευταίο χρόνο με την πανδημία, σκεφτόμαστε το σύγχρονη-ασύγχρονη εκπαίδευση ως δίπολο. Όμως είναι φάσμα -υπάρχουν και ένα σωρό ενδιάμεσοι τρόποι επικοινωνίας: τί είναι το </a:t>
            </a:r>
            <a:r>
              <a:rPr lang="en-US" sz="1200" kern="1200" dirty="0">
                <a:solidFill>
                  <a:schemeClr val="tx1"/>
                </a:solidFill>
                <a:effectLst/>
                <a:latin typeface="+mn-lt"/>
                <a:ea typeface="+mn-ea"/>
                <a:cs typeface="+mn-cs"/>
              </a:rPr>
              <a:t>chat </a:t>
            </a:r>
            <a:r>
              <a:rPr lang="el-GR" sz="1200" kern="1200" dirty="0">
                <a:solidFill>
                  <a:schemeClr val="tx1"/>
                </a:solidFill>
                <a:effectLst/>
                <a:latin typeface="+mn-lt"/>
                <a:ea typeface="+mn-ea"/>
                <a:cs typeface="+mn-cs"/>
              </a:rPr>
              <a:t>όταν ο ένας έφηβος απαντά στον άλλον αμέσως και δεν ξεκολλούν από την οθόνη του τηλεφώνου τους; Τί είναι το </a:t>
            </a:r>
            <a:r>
              <a:rPr lang="en-US" sz="1200" kern="1200" dirty="0" err="1">
                <a:solidFill>
                  <a:schemeClr val="tx1"/>
                </a:solidFill>
                <a:effectLst/>
                <a:latin typeface="+mn-lt"/>
                <a:ea typeface="+mn-ea"/>
                <a:cs typeface="+mn-cs"/>
              </a:rPr>
              <a:t>sms</a:t>
            </a:r>
            <a:r>
              <a:rPr lang="en-US" sz="1200" kern="1200" dirty="0">
                <a:solidFill>
                  <a:schemeClr val="tx1"/>
                </a:solidFill>
                <a:effectLst/>
                <a:latin typeface="+mn-lt"/>
                <a:ea typeface="+mn-ea"/>
                <a:cs typeface="+mn-cs"/>
              </a:rPr>
              <a:t> </a:t>
            </a:r>
            <a:r>
              <a:rPr lang="el-GR" sz="1200" kern="1200" dirty="0">
                <a:solidFill>
                  <a:schemeClr val="tx1"/>
                </a:solidFill>
                <a:effectLst/>
                <a:latin typeface="+mn-lt"/>
                <a:ea typeface="+mn-ea"/>
                <a:cs typeface="+mn-cs"/>
              </a:rPr>
              <a:t>όταν τα μηνύματα χωρίζουν 5”; Αν γίνουν 10”; 20”, 40”, 60”; Αυτή είναι η έννοια του φάσματος, ότι από τη μια άκρη στην άλλη, δεν υπάρχουν διακριτά στάδια αλλά συνεχή.</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Και στην εκπαίδευση λοιπόν, την εξαποστάσεως σχολική εκπαίδευση, υπάρχουν τρόποι να γεμίσουμε το φάσμα από την σύγχρονη τηλεσυνάντηση στο ασύγχρονο ηλεκτρονικό ταχυδρομείο με ενδιάμεσες μεθόδους διδασκαλίας. Στο επιμορφωτικό αυτό μάθημα θα δούμε έναν τέτοιο, το </a:t>
            </a:r>
            <a:r>
              <a:rPr lang="en-US" sz="1200" kern="1200" dirty="0">
                <a:solidFill>
                  <a:schemeClr val="tx1"/>
                </a:solidFill>
                <a:effectLst/>
                <a:latin typeface="+mn-lt"/>
                <a:ea typeface="+mn-ea"/>
                <a:cs typeface="+mn-cs"/>
              </a:rPr>
              <a:t>forum </a:t>
            </a:r>
            <a:r>
              <a:rPr lang="el-GR" sz="1200" kern="1200" dirty="0">
                <a:solidFill>
                  <a:schemeClr val="tx1"/>
                </a:solidFill>
                <a:effectLst/>
                <a:latin typeface="+mn-lt"/>
                <a:ea typeface="+mn-ea"/>
                <a:cs typeface="+mn-cs"/>
              </a:rPr>
              <a:t>συζητήσεων.</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Στη διδασκαλία στη σχολική τάξη η δασκάλα έχει πλήρη έλεγχο του χρόνου και των ενεργειών -θεωρητικά τουλάχιστον, γιατί στην πράξη βέβαια πολλές φορές οι μαθητές έχουν το νου τους αλλού. Αυτός ο «πλήρης έλεγχος» του χρόνου δεν είναι πάντα θετικός για τη μάθηση. Το γεγονός ότι ο κάθε μαθητής θέλει το δικό του, διαφορετικό, χρόνο για να αντιληφθεί, να προσέξει, να ενδιαφερθεί, να καταλάβει, να αντιδράσει -μ’ άλλα λόγια να μάθει- σημαίνει ότι στην πράξη ο ενιαίος για όλους χρόνος συνεπάγεται για άλλους να βαριούνται και για άλλους να μην προλαβαίνουν, ενώ εμείς οι δάσκαλοι απευθυνόμαστε στον φανταστικό ‘μέσο’ μαθητή.</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Στην ασύγχρονη εξαποστάσεως διδασκαλία ο έλεγχος που έχουμε στο χρόνο της μαθήτριας είναι πολύ-πολύ λιγότερος και διαφορετικός. Μπορεί να κοιτάξει αυτό που του στείλαμε αμέσως, μπορεί και την άλλη μέρα, μπορεί και καθόλου. Και εμείς, συχνά, δεν ξέρουμε, μέχρις ότου πάρουμε κάποια απάντηση. Η δική μας παρέμβαση, το αντίστοιχο του «πρόσεχε!» στην τάξη, είναι πιο σύνθετο. Και ενώ μπορεί να είναι μαθησιακά θετικό το να κάνει ο κάθε μαθητής την εργασία του στο χρόνο που του ταιριάζει, κάτι τέτοιο απαιτεί μεγαλύτερη πειθαρχία εκ μέρους του και υψηλότερες </a:t>
            </a:r>
            <a:r>
              <a:rPr lang="el-GR" sz="1200" kern="1200" dirty="0" err="1">
                <a:solidFill>
                  <a:schemeClr val="tx1"/>
                </a:solidFill>
                <a:effectLst/>
                <a:latin typeface="+mn-lt"/>
                <a:ea typeface="+mn-ea"/>
                <a:cs typeface="+mn-cs"/>
              </a:rPr>
              <a:t>μεταγνωστικές</a:t>
            </a:r>
            <a:r>
              <a:rPr lang="el-GR" sz="1200" kern="1200" dirty="0">
                <a:solidFill>
                  <a:schemeClr val="tx1"/>
                </a:solidFill>
                <a:effectLst/>
                <a:latin typeface="+mn-lt"/>
                <a:ea typeface="+mn-ea"/>
                <a:cs typeface="+mn-cs"/>
              </a:rPr>
              <a:t> δεξιότητες -να ξέρει πώς και πότε πρέπει να μελετήσει. Αυτό είναι μια σοβαρή δυσκολία, αλλά και μια σημαντική ευκαιρία να καλλιεργήσουμε τέτοιες δεξιότητες στους μαθητές μας, με άλλα λόγια είναι μια ‘πρόκληση’ για το δάσκαλο -με την ουσιαστική έννοια της λέξης.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2F41CE-F0A2-B844-9029-F130EE55FBB3}" type="slidenum">
              <a:rPr lang="en-US" smtClean="0"/>
              <a:t>10</a:t>
            </a:fld>
            <a:endParaRPr lang="en-US"/>
          </a:p>
        </p:txBody>
      </p:sp>
    </p:spTree>
    <p:extLst>
      <p:ext uri="{BB962C8B-B14F-4D97-AF65-F5344CB8AC3E}">
        <p14:creationId xmlns:p14="http://schemas.microsoft.com/office/powerpoint/2010/main" val="5459342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Πώς θα προχωρήσουμε τη μάθηση των μαθητών μας («νέα ύλη») </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με εξαποστάσεως μεθόδους όπου </a:t>
            </a:r>
            <a:endParaRPr lang="en-CY" sz="1200" kern="1200">
              <a:solidFill>
                <a:schemeClr val="tx1"/>
              </a:solidFill>
              <a:effectLst/>
              <a:latin typeface="+mn-lt"/>
              <a:ea typeface="+mn-ea"/>
              <a:cs typeface="+mn-cs"/>
            </a:endParaRPr>
          </a:p>
          <a:p>
            <a:pPr lvl="1"/>
            <a:r>
              <a:rPr lang="el-GR" sz="1200" kern="1200" dirty="0">
                <a:solidFill>
                  <a:schemeClr val="tx1"/>
                </a:solidFill>
                <a:effectLst/>
                <a:latin typeface="+mn-lt"/>
                <a:ea typeface="+mn-ea"/>
                <a:cs typeface="+mn-cs"/>
              </a:rPr>
              <a:t>δεν έχουμε τον έλεγχο που έχουμε(;) στην κλασική τάξη του σχολείου, </a:t>
            </a:r>
            <a:endParaRPr lang="en-CY" sz="1200" kern="1200">
              <a:solidFill>
                <a:schemeClr val="tx1"/>
              </a:solidFill>
              <a:effectLst/>
              <a:latin typeface="+mn-lt"/>
              <a:ea typeface="+mn-ea"/>
              <a:cs typeface="+mn-cs"/>
            </a:endParaRPr>
          </a:p>
          <a:p>
            <a:pPr lvl="1"/>
            <a:r>
              <a:rPr lang="el-GR" sz="1200" kern="1200" dirty="0">
                <a:solidFill>
                  <a:schemeClr val="tx1"/>
                </a:solidFill>
                <a:effectLst/>
                <a:latin typeface="+mn-lt"/>
                <a:ea typeface="+mn-ea"/>
                <a:cs typeface="+mn-cs"/>
              </a:rPr>
              <a:t>δεν έχουμε το χρόνο που έχουμε(;) στην κλασική τάξη του σχολείου, </a:t>
            </a:r>
            <a:endParaRPr lang="en-CY" sz="1200" kern="1200">
              <a:solidFill>
                <a:schemeClr val="tx1"/>
              </a:solidFill>
              <a:effectLst/>
              <a:latin typeface="+mn-lt"/>
              <a:ea typeface="+mn-ea"/>
              <a:cs typeface="+mn-cs"/>
            </a:endParaRPr>
          </a:p>
          <a:p>
            <a:pPr lvl="1"/>
            <a:r>
              <a:rPr lang="el-GR" sz="1200" kern="1200" dirty="0">
                <a:solidFill>
                  <a:schemeClr val="tx1"/>
                </a:solidFill>
                <a:effectLst/>
                <a:latin typeface="+mn-lt"/>
                <a:ea typeface="+mn-ea"/>
                <a:cs typeface="+mn-cs"/>
              </a:rPr>
              <a:t>οι μαθητές μας είναι ‘αλλού’, </a:t>
            </a:r>
            <a:endParaRPr lang="en-CY" sz="1200" kern="1200">
              <a:solidFill>
                <a:schemeClr val="tx1"/>
              </a:solidFill>
              <a:effectLst/>
              <a:latin typeface="+mn-lt"/>
              <a:ea typeface="+mn-ea"/>
              <a:cs typeface="+mn-cs"/>
            </a:endParaRPr>
          </a:p>
          <a:p>
            <a:pPr lvl="1"/>
            <a:r>
              <a:rPr lang="el-GR" sz="1200" kern="1200" dirty="0">
                <a:solidFill>
                  <a:schemeClr val="tx1"/>
                </a:solidFill>
                <a:effectLst/>
                <a:latin typeface="+mn-lt"/>
                <a:ea typeface="+mn-ea"/>
                <a:cs typeface="+mn-cs"/>
              </a:rPr>
              <a:t>και η στοιχειώδης ‘ισότητα’ του σχολείου ανατρέπεται;</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2F41CE-F0A2-B844-9029-F130EE55FBB3}" type="slidenum">
              <a:rPr lang="en-US" smtClean="0"/>
              <a:t>11</a:t>
            </a:fld>
            <a:endParaRPr lang="en-US"/>
          </a:p>
        </p:txBody>
      </p:sp>
    </p:spTree>
    <p:extLst>
      <p:ext uri="{BB962C8B-B14F-4D97-AF65-F5344CB8AC3E}">
        <p14:creationId xmlns:p14="http://schemas.microsoft.com/office/powerpoint/2010/main" val="13635875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sz="1200" kern="1200" dirty="0">
              <a:solidFill>
                <a:schemeClr val="tx1"/>
              </a:solidFill>
              <a:effectLst/>
              <a:latin typeface="+mn-lt"/>
              <a:ea typeface="+mn-ea"/>
              <a:cs typeface="+mn-cs"/>
            </a:endParaRPr>
          </a:p>
          <a:p>
            <a:r>
              <a:rPr lang="el-GR" sz="1200" kern="1200" dirty="0">
                <a:solidFill>
                  <a:schemeClr val="tx1"/>
                </a:solidFill>
                <a:effectLst/>
                <a:latin typeface="+mn-lt"/>
                <a:ea typeface="+mn-ea"/>
                <a:cs typeface="+mn-cs"/>
              </a:rPr>
              <a:t>Γράψτε για τον εαυτό σας και σ</a:t>
            </a:r>
            <a:r>
              <a:rPr lang="en-CY" sz="1200" kern="1200">
                <a:solidFill>
                  <a:schemeClr val="tx1"/>
                </a:solidFill>
                <a:effectLst/>
                <a:latin typeface="+mn-lt"/>
                <a:ea typeface="+mn-ea"/>
                <a:cs typeface="+mn-cs"/>
              </a:rPr>
              <a:t>χολιάστε</a:t>
            </a:r>
            <a:r>
              <a:rPr lang="el-GR" sz="1200" kern="1200" dirty="0">
                <a:solidFill>
                  <a:schemeClr val="tx1"/>
                </a:solidFill>
                <a:effectLst/>
                <a:latin typeface="+mn-lt"/>
                <a:ea typeface="+mn-ea"/>
                <a:cs typeface="+mn-cs"/>
              </a:rPr>
              <a:t> στην ομάδα και στο φόρουμ</a:t>
            </a:r>
            <a:r>
              <a:rPr lang="en-CY" sz="1200" kern="1200">
                <a:solidFill>
                  <a:schemeClr val="tx1"/>
                </a:solidFill>
                <a:effectLst/>
                <a:latin typeface="+mn-lt"/>
                <a:ea typeface="+mn-ea"/>
                <a:cs typeface="+mn-cs"/>
              </a:rPr>
              <a:t>.</a:t>
            </a:r>
            <a:r>
              <a:rPr lang="el-GR" sz="1200" kern="1200" dirty="0">
                <a:solidFill>
                  <a:schemeClr val="tx1"/>
                </a:solidFill>
                <a:effectLst/>
                <a:latin typeface="+mn-lt"/>
                <a:ea typeface="+mn-ea"/>
                <a:cs typeface="+mn-cs"/>
              </a:rPr>
              <a:t> Αν έχετε χρόνο συζητήστε και στην ολομέλεια.</a:t>
            </a:r>
          </a:p>
          <a:p>
            <a:r>
              <a:rPr lang="el-GR" sz="1200" kern="1200" dirty="0">
                <a:solidFill>
                  <a:schemeClr val="tx1"/>
                </a:solidFill>
                <a:effectLst/>
                <a:latin typeface="+mn-lt"/>
                <a:ea typeface="+mn-ea"/>
                <a:cs typeface="+mn-cs"/>
              </a:rPr>
              <a:t>Αν ξεκινήσατε στις 8, θα πρέπει να ολοκληρώσετε αυτή τη δραστηριότητα στις 9 παρά πέντε.</a:t>
            </a:r>
            <a:endParaRPr lang="en-US" dirty="0"/>
          </a:p>
        </p:txBody>
      </p:sp>
      <p:sp>
        <p:nvSpPr>
          <p:cNvPr id="4" name="Slide Number Placeholder 3"/>
          <p:cNvSpPr>
            <a:spLocks noGrp="1"/>
          </p:cNvSpPr>
          <p:nvPr>
            <p:ph type="sldNum" sz="quarter" idx="5"/>
          </p:nvPr>
        </p:nvSpPr>
        <p:spPr/>
        <p:txBody>
          <a:bodyPr/>
          <a:lstStyle/>
          <a:p>
            <a:fld id="{562F41CE-F0A2-B844-9029-F130EE55FBB3}" type="slidenum">
              <a:rPr lang="en-US" smtClean="0"/>
              <a:t>12</a:t>
            </a:fld>
            <a:endParaRPr lang="en-US"/>
          </a:p>
        </p:txBody>
      </p:sp>
    </p:spTree>
    <p:extLst>
      <p:ext uri="{BB962C8B-B14F-4D97-AF65-F5344CB8AC3E}">
        <p14:creationId xmlns:p14="http://schemas.microsoft.com/office/powerpoint/2010/main" val="2544614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Μπαίνουμε στο τρίτο από τα 9 τμήματα του προγράμματος όπου θα προσδιορίζουμε το εκπαιδευτικό πρόβλημα που έχουμε να διαχειριστούμε. </a:t>
            </a:r>
          </a:p>
          <a:p>
            <a:r>
              <a:rPr lang="el-GR" dirty="0"/>
              <a:t>Αν ξεκινήσατε στις 8, τώρα πρέπει να είναι 8.25</a:t>
            </a:r>
            <a:endParaRPr lang="en-US" dirty="0"/>
          </a:p>
        </p:txBody>
      </p:sp>
      <p:sp>
        <p:nvSpPr>
          <p:cNvPr id="4" name="Slide Number Placeholder 3"/>
          <p:cNvSpPr>
            <a:spLocks noGrp="1"/>
          </p:cNvSpPr>
          <p:nvPr>
            <p:ph type="sldNum" sz="quarter" idx="5"/>
          </p:nvPr>
        </p:nvSpPr>
        <p:spPr/>
        <p:txBody>
          <a:bodyPr/>
          <a:lstStyle/>
          <a:p>
            <a:fld id="{562F41CE-F0A2-B844-9029-F130EE55FBB3}" type="slidenum">
              <a:rPr lang="en-US" smtClean="0"/>
              <a:t>2</a:t>
            </a:fld>
            <a:endParaRPr lang="en-US"/>
          </a:p>
        </p:txBody>
      </p:sp>
    </p:spTree>
    <p:extLst>
      <p:ext uri="{BB962C8B-B14F-4D97-AF65-F5344CB8AC3E}">
        <p14:creationId xmlns:p14="http://schemas.microsoft.com/office/powerpoint/2010/main" val="8992673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Είμαστε, λέει, σε έκτακτη κατάσταση.</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Είμαστε, πράγματι, σε έκτακτη κατάσταση, ή μήπως είμαστε σε μια νέα κατάσταση;</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Δεν θα το συζητήσουμε εδώ, αλλά το επιμορφωτικό αυτό μάθημα (ή </a:t>
            </a:r>
            <a:r>
              <a:rPr lang="el-GR" sz="1200" kern="1200" dirty="0" err="1">
                <a:solidFill>
                  <a:schemeClr val="tx1"/>
                </a:solidFill>
                <a:effectLst/>
                <a:latin typeface="+mn-lt"/>
                <a:ea typeface="+mn-ea"/>
                <a:cs typeface="+mn-cs"/>
              </a:rPr>
              <a:t>αυτομορφωτικό</a:t>
            </a:r>
            <a:r>
              <a:rPr lang="el-GR" sz="1200" kern="1200" dirty="0">
                <a:solidFill>
                  <a:schemeClr val="tx1"/>
                </a:solidFill>
                <a:effectLst/>
                <a:latin typeface="+mn-lt"/>
                <a:ea typeface="+mn-ea"/>
                <a:cs typeface="+mn-cs"/>
              </a:rPr>
              <a:t>, αν προτιμάτε) στηρίχτηκε στην εξής θέση:</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Πράγματι, την προηγούμενη χρονιά βρεθήκαμε απροειδοποίητα σε μια έκτακτη κατάσταση. Ανταποκριθήκαμε, συνολικά, καλά έως πολύ καλά, αν θεωρήσουμε ότι αυτό που κάναμε ήταν “</a:t>
            </a:r>
            <a:r>
              <a:rPr lang="en-US" sz="1200" kern="1200" dirty="0">
                <a:solidFill>
                  <a:schemeClr val="tx1"/>
                </a:solidFill>
                <a:effectLst/>
                <a:latin typeface="+mn-lt"/>
                <a:ea typeface="+mn-ea"/>
                <a:cs typeface="+mn-cs"/>
              </a:rPr>
              <a:t>Emergency Remote Teaching</a:t>
            </a:r>
            <a:r>
              <a:rPr lang="el-GR" sz="1200" kern="1200" dirty="0">
                <a:solidFill>
                  <a:schemeClr val="tx1"/>
                </a:solidFill>
                <a:effectLst/>
                <a:latin typeface="+mn-lt"/>
                <a:ea typeface="+mn-ea"/>
                <a:cs typeface="+mn-cs"/>
              </a:rPr>
              <a:t>” -εξαποστάσεως διδασκαλία εκτάκτου ανάγκης.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Φέτος όμως τα πράγματα θα είναι αλλιώς. Έχουμε προειδοποίηση, οφείλουμε και μπορούμε να προετοιμαστούμε. Κατά πάσα πιθανότητα δεν θα έχουμε την ίδια κατάσταση, δεν θα λειτουργήσουν τα σχολεία πλήρως εξαποστάσεως την επόμενη σχολική χρονιά. Αλλά επίσης κατά πάσα πιθανότητα θα κλείσουν μερικά σχολεία, για κάποια διαστήματα, και θα χρειαστεί να λειτουργήσουν και εξαποστάσεως μέσα στην επόμενη σχολική χρονιά, και σχεδόν βέβαιο είναι ότι θα υπάρξουν μαθητές που για διάφορους λόγους θα απουσιάσουν περισσότερο </a:t>
            </a:r>
            <a:r>
              <a:rPr lang="el-GR" sz="1200" kern="1200" dirty="0" err="1">
                <a:solidFill>
                  <a:schemeClr val="tx1"/>
                </a:solidFill>
                <a:effectLst/>
                <a:latin typeface="+mn-lt"/>
                <a:ea typeface="+mn-ea"/>
                <a:cs typeface="+mn-cs"/>
              </a:rPr>
              <a:t>απότι</a:t>
            </a:r>
            <a:r>
              <a:rPr lang="el-GR" sz="1200" kern="1200" dirty="0">
                <a:solidFill>
                  <a:schemeClr val="tx1"/>
                </a:solidFill>
                <a:effectLst/>
                <a:latin typeface="+mn-lt"/>
                <a:ea typeface="+mn-ea"/>
                <a:cs typeface="+mn-cs"/>
              </a:rPr>
              <a:t> συνήθως αλλά και εκπαιδευτικοί που θα χρειαστεί να διδάξουν από το σπίτι. Πρέπει λοιπόν να προετοιμαστούμε χωρίς να ξέρουμε για τι ακριβώς.</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2F41CE-F0A2-B844-9029-F130EE55FBB3}" type="slidenum">
              <a:rPr lang="en-US" smtClean="0"/>
              <a:t>3</a:t>
            </a:fld>
            <a:endParaRPr lang="en-US"/>
          </a:p>
        </p:txBody>
      </p:sp>
    </p:spTree>
    <p:extLst>
      <p:ext uri="{BB962C8B-B14F-4D97-AF65-F5344CB8AC3E}">
        <p14:creationId xmlns:p14="http://schemas.microsoft.com/office/powerpoint/2010/main" val="1934109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2150" y="114935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Για την προετοιμασία μας αυτή μπορεί να τοποθετηθούμε αμυντικά, για να ‘αντιμετωπίσουμε’ την ανάγκη της εξαποστάσεως </a:t>
            </a:r>
            <a:r>
              <a:rPr lang="el-GR" dirty="0" err="1"/>
              <a:t>διδακσλίας</a:t>
            </a:r>
            <a:r>
              <a:rPr lang="el-GR" dirty="0"/>
              <a:t>. Η αμυντική τοποθέτηση ξεκινά από τη θέση ότι το κλασικό σχολείο είναι, λέει, ο ιδανικός τρόπος εκπαίδευσης και αν αναγκαστούμε να κάνουμε κάτι άλλο θα το κάνουμε όσο γίνεται όμοιο με το κλασικό. </a:t>
            </a:r>
            <a:r>
              <a:rPr lang="el-GR" sz="1200" kern="1200" dirty="0">
                <a:solidFill>
                  <a:schemeClr val="tx1"/>
                </a:solidFill>
                <a:effectLst/>
                <a:latin typeface="+mn-lt"/>
                <a:ea typeface="+mn-ea"/>
                <a:cs typeface="+mn-cs"/>
              </a:rPr>
              <a:t>Αμυντική τοποθέτηση είναι να προσομοιώσουμε όσο καλύτερα μπορούμε την κλασική μας διδακτική στρατηγική. Έκανα παράδοση στην τάξη μιλώντας σε όλους τους μαθητές μου ταυτόχρονα; Θα το κάνω και τώρα, μιλώντας τους από τον υπολογιστή μου -και η όλη συζήτηση περί εξαποστάσεως σχολικής εκπαίδευσης θα είναι για το αν οι μαθητές θα έχουν ανοιχτή ή κλειστή την κάμερα και για το αν θα χρησιμοποιήσω το </a:t>
            </a:r>
            <a:r>
              <a:rPr lang="en-US" sz="1200" kern="1200" dirty="0">
                <a:solidFill>
                  <a:schemeClr val="tx1"/>
                </a:solidFill>
                <a:effectLst/>
                <a:latin typeface="+mn-lt"/>
                <a:ea typeface="+mn-ea"/>
                <a:cs typeface="+mn-cs"/>
              </a:rPr>
              <a:t>Teams </a:t>
            </a:r>
            <a:r>
              <a:rPr lang="el-GR" sz="1200" kern="1200" dirty="0">
                <a:solidFill>
                  <a:schemeClr val="tx1"/>
                </a:solidFill>
                <a:effectLst/>
                <a:latin typeface="+mn-lt"/>
                <a:ea typeface="+mn-ea"/>
                <a:cs typeface="+mn-cs"/>
              </a:rPr>
              <a:t>ή κάτι άλλο.</a:t>
            </a:r>
            <a:endParaRPr lang="en-CY"/>
          </a:p>
          <a:p>
            <a:endParaRPr lang="el-GR" sz="1200" kern="1200" dirty="0">
              <a:solidFill>
                <a:schemeClr val="tx1"/>
              </a:solidFill>
              <a:effectLst/>
              <a:latin typeface="+mn-lt"/>
              <a:ea typeface="+mn-ea"/>
              <a:cs typeface="+mn-cs"/>
            </a:endParaRPr>
          </a:p>
          <a:p>
            <a:r>
              <a:rPr lang="el-GR" dirty="0"/>
              <a:t>Όμως, μ</a:t>
            </a:r>
            <a:r>
              <a:rPr lang="el-GR" sz="1200" kern="1200" dirty="0">
                <a:solidFill>
                  <a:schemeClr val="tx1"/>
                </a:solidFill>
                <a:effectLst/>
                <a:latin typeface="+mn-lt"/>
                <a:ea typeface="+mn-ea"/>
                <a:cs typeface="+mn-cs"/>
              </a:rPr>
              <a:t>ερικές από τις μεθόδους  διδασκαλίας μας χάνουν μεγάλο μέρος της αποτελεσματικότητάς τους όταν δεν είμαστε φυσικά μαζί με τους μαθητές μας. Μια από αυτές είναι η κλασική ‘παράδοση ύλης’, η διάλεξη. </a:t>
            </a:r>
            <a:r>
              <a:rPr lang="el-GR" dirty="0"/>
              <a:t>Τ</a:t>
            </a:r>
            <a:r>
              <a:rPr lang="el-GR" sz="1200" kern="1200" dirty="0">
                <a:solidFill>
                  <a:schemeClr val="tx1"/>
                </a:solidFill>
                <a:effectLst/>
                <a:latin typeface="+mn-lt"/>
                <a:ea typeface="+mn-ea"/>
                <a:cs typeface="+mn-cs"/>
              </a:rPr>
              <a:t>ο σημερινό πρόγραμμα στοχεύει να δώσει αφορμή να σκεφτούμε και να βρούμε λύσεις στο πρόβλημα αυτό: με τί θα αντικαταστήσω, σε ποιο βαθμό και με ποιόν τρόπο, την κλασική μου διδασκαλία στο κομμάτι «παράδοση νέας ύλης».</a:t>
            </a:r>
          </a:p>
          <a:p>
            <a:endParaRPr lang="el-GR" dirty="0"/>
          </a:p>
          <a:p>
            <a:r>
              <a:rPr lang="el-GR" sz="1200" kern="1200" dirty="0">
                <a:solidFill>
                  <a:schemeClr val="tx1"/>
                </a:solidFill>
                <a:effectLst/>
                <a:latin typeface="+mn-lt"/>
                <a:ea typeface="+mn-ea"/>
                <a:cs typeface="+mn-cs"/>
              </a:rPr>
              <a:t>Επιπλέον, όσο αφορά τη σύγχρονη διδασκαλία, την τηλεσυνάντηση, τις ώρες που είμαστε </a:t>
            </a:r>
            <a:r>
              <a:rPr lang="en-US" sz="1200" kern="1200" dirty="0">
                <a:solidFill>
                  <a:schemeClr val="tx1"/>
                </a:solidFill>
                <a:effectLst/>
                <a:latin typeface="+mn-lt"/>
                <a:ea typeface="+mn-ea"/>
                <a:cs typeface="+mn-cs"/>
              </a:rPr>
              <a:t>online </a:t>
            </a:r>
            <a:r>
              <a:rPr lang="el-GR" sz="1200" kern="1200" dirty="0">
                <a:solidFill>
                  <a:schemeClr val="tx1"/>
                </a:solidFill>
                <a:effectLst/>
                <a:latin typeface="+mn-lt"/>
                <a:ea typeface="+mn-ea"/>
                <a:cs typeface="+mn-cs"/>
              </a:rPr>
              <a:t>μαζί με όλους τους μαθητές μας, αυτό που διεθνώς ονομάζεται </a:t>
            </a:r>
            <a:r>
              <a:rPr lang="en-US" sz="1200" kern="1200" dirty="0">
                <a:solidFill>
                  <a:schemeClr val="tx1"/>
                </a:solidFill>
                <a:effectLst/>
                <a:latin typeface="+mn-lt"/>
                <a:ea typeface="+mn-ea"/>
                <a:cs typeface="+mn-cs"/>
              </a:rPr>
              <a:t>contact hours, </a:t>
            </a:r>
            <a:r>
              <a:rPr lang="el-GR" sz="1200" kern="1200" dirty="0">
                <a:solidFill>
                  <a:schemeClr val="tx1"/>
                </a:solidFill>
                <a:effectLst/>
                <a:latin typeface="+mn-lt"/>
                <a:ea typeface="+mn-ea"/>
                <a:cs typeface="+mn-cs"/>
              </a:rPr>
              <a:t>αυτό που μετρούν οι ανόητοι όταν λεν πόσες λίγες ώρες δουλεύουμε, είναι πολύ-πολύ λιγότερες: στο σχολείο είμαστε με τους μαθητές μας περί τις 30 ώρες τη βδομάδα. </a:t>
            </a:r>
            <a:r>
              <a:rPr lang="en-US" sz="1200" kern="1200" dirty="0">
                <a:solidFill>
                  <a:schemeClr val="tx1"/>
                </a:solidFill>
                <a:effectLst/>
                <a:latin typeface="+mn-lt"/>
                <a:ea typeface="+mn-ea"/>
                <a:cs typeface="+mn-cs"/>
              </a:rPr>
              <a:t>Online </a:t>
            </a:r>
            <a:r>
              <a:rPr lang="el-GR" sz="1200" kern="1200" dirty="0">
                <a:solidFill>
                  <a:schemeClr val="tx1"/>
                </a:solidFill>
                <a:effectLst/>
                <a:latin typeface="+mn-lt"/>
                <a:ea typeface="+mn-ea"/>
                <a:cs typeface="+mn-cs"/>
              </a:rPr>
              <a:t>είναι πολύ δύσκολο να έχουμε πάνω από πέντε, 60’ συνολικά κάθε μέρα. </a:t>
            </a:r>
          </a:p>
          <a:p>
            <a:endParaRPr lang="el-GR" dirty="0"/>
          </a:p>
          <a:p>
            <a:r>
              <a:rPr lang="el-GR" dirty="0"/>
              <a:t>Στην εξαποστάσεως σχολική εκπαίδευση η κάλυψη της ύλης στις τηλεσυναντήσεις είναι αδύνατη.</a:t>
            </a:r>
            <a:endParaRPr lang="en-CY"/>
          </a:p>
          <a:p>
            <a:r>
              <a:rPr lang="el-GR" dirty="0"/>
              <a:t>(Αν έχω 10 πράγματα να πω και έχω χρόνο για 9, τα λέω πιο βιαστικά, τα στριμώχνω.</a:t>
            </a:r>
            <a:endParaRPr lang="en-CY"/>
          </a:p>
          <a:p>
            <a:r>
              <a:rPr lang="el-GR" dirty="0"/>
              <a:t>Αν έχω 10 πράγματα και έχω χρόνο για 6 ζητώ «μείωση της ύλης»</a:t>
            </a:r>
            <a:endParaRPr lang="en-CY"/>
          </a:p>
          <a:p>
            <a:r>
              <a:rPr lang="el-GR" dirty="0"/>
              <a:t>Αν έχω 10 πράγματα και έχω χρόνο για 1 τί κάνω; )</a:t>
            </a:r>
            <a:endParaRPr lang="en-CY"/>
          </a:p>
          <a:p>
            <a:r>
              <a:rPr lang="el-GR" dirty="0"/>
              <a:t> </a:t>
            </a:r>
            <a:endParaRPr lang="en-CY"/>
          </a:p>
          <a:p>
            <a:r>
              <a:rPr lang="el-GR" dirty="0"/>
              <a:t>Πώς θα αντιμετωπίσω την «ύλη» σε συνθήκες εξαιρετικά περιορισμένης επαφής με τους μαθητές μου;</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Εδώ έρχεται η εποικοδομητική τοποθέτηση: η εξαποστάσεως εκπαίδευση δεν είναι μόνο ανάγκη, είναι και ευκαιρία. Ιδίως όταν συνδυάζεται με την κλασική και βασίζεται όχι στις ίδιες μεθόδους αλλά στις ίδιες παιδαγωγικές αρχές.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Αυτή, την εποικοδομητική, τοποθέτηση θα διερευνήσουμε στο επιμορφωτικό μάθημα. Δεν σας ζητάμε να συμφωνήσετε και μάλιστα εκ των προτέρων. Σας προτείνουμε να κοιτάξετε αν αυτά που εισηγούμαστε έχουν κάποιες ιδέες, πρακτικές και εργαλεία που μπορεί να σας φανούν χρήσιμα, είτε βρεθούμε σε έκτακτη κατάσταση είτε όχι.</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2F41CE-F0A2-B844-9029-F130EE55FBB3}" type="slidenum">
              <a:rPr lang="en-US" smtClean="0"/>
              <a:t>4</a:t>
            </a:fld>
            <a:endParaRPr lang="en-US"/>
          </a:p>
        </p:txBody>
      </p:sp>
    </p:spTree>
    <p:extLst>
      <p:ext uri="{BB962C8B-B14F-4D97-AF65-F5344CB8AC3E}">
        <p14:creationId xmlns:p14="http://schemas.microsoft.com/office/powerpoint/2010/main" val="2739749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Πριν προχωρήσουμε, σταματήστε το βίντεο για 5’ και αναρωτηθείτε:</a:t>
            </a:r>
          </a:p>
          <a:p>
            <a:r>
              <a:rPr lang="el-GR" i="1" dirty="0"/>
              <a:t>Εσείς τί πιστεύετε και πώς αισθάνεσθε; </a:t>
            </a:r>
          </a:p>
          <a:p>
            <a:r>
              <a:rPr lang="el-GR" i="1" dirty="0"/>
              <a:t>Περιμένετε ότι θα (</a:t>
            </a:r>
            <a:r>
              <a:rPr lang="el-GR" i="1" dirty="0" err="1"/>
              <a:t>ξανα</a:t>
            </a:r>
            <a:r>
              <a:rPr lang="el-GR" i="1" dirty="0"/>
              <a:t>)χρειαστεί να κάνετε εξαποστάσεως εκπαίδευση; </a:t>
            </a:r>
          </a:p>
          <a:p>
            <a:r>
              <a:rPr lang="el-GR" i="1" dirty="0"/>
              <a:t>Ότι θα είστε καλύτερα προετοιμασμένη; </a:t>
            </a:r>
          </a:p>
          <a:p>
            <a:r>
              <a:rPr lang="el-GR" i="1" dirty="0"/>
              <a:t>Φοβάστε ότι αυτή η κατάσταση θα μονιμοποιηθεί; </a:t>
            </a:r>
          </a:p>
          <a:p>
            <a:r>
              <a:rPr lang="el-GR" i="1" dirty="0"/>
              <a:t>Ελπίζετε ότι θα είναι μια ευκαιρία για καλές αλλαγές; </a:t>
            </a:r>
            <a:endParaRPr lang="en-CY"/>
          </a:p>
          <a:p>
            <a:endParaRPr lang="el-GR" dirty="0"/>
          </a:p>
          <a:p>
            <a:r>
              <a:rPr lang="el-GR" dirty="0" err="1"/>
              <a:t>Γρ</a:t>
            </a:r>
            <a:r>
              <a:rPr lang="en-US" dirty="0" err="1"/>
              <a:t>ά</a:t>
            </a:r>
            <a:r>
              <a:rPr lang="el-GR" dirty="0" err="1"/>
              <a:t>ψτε</a:t>
            </a:r>
            <a:r>
              <a:rPr lang="el-GR" dirty="0"/>
              <a:t> την προσωπική σας απάντηση στον υπολογιστή σας (ή στο τετράδιο ή το τηλέφωνο) και προσθέστε και ένα σχόλιο στο φόρουμ στο θέμα Τ3 – Εισαγωγή στο πρόβλημα.</a:t>
            </a:r>
            <a:endParaRPr lang="en-US" dirty="0"/>
          </a:p>
        </p:txBody>
      </p:sp>
      <p:sp>
        <p:nvSpPr>
          <p:cNvPr id="4" name="Slide Number Placeholder 3"/>
          <p:cNvSpPr>
            <a:spLocks noGrp="1"/>
          </p:cNvSpPr>
          <p:nvPr>
            <p:ph type="sldNum" sz="quarter" idx="5"/>
          </p:nvPr>
        </p:nvSpPr>
        <p:spPr/>
        <p:txBody>
          <a:bodyPr/>
          <a:lstStyle/>
          <a:p>
            <a:fld id="{562F41CE-F0A2-B844-9029-F130EE55FBB3}" type="slidenum">
              <a:rPr lang="en-US" smtClean="0"/>
              <a:t>5</a:t>
            </a:fld>
            <a:endParaRPr lang="en-US"/>
          </a:p>
        </p:txBody>
      </p:sp>
    </p:spTree>
    <p:extLst>
      <p:ext uri="{BB962C8B-B14F-4D97-AF65-F5344CB8AC3E}">
        <p14:creationId xmlns:p14="http://schemas.microsoft.com/office/powerpoint/2010/main" val="2354029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Πώς θα αντιμετωπίσω την «παράδοση της ύλης» σε συνθήκες εξαιρετικά περιορισμένης επαφής με τους μαθητές μου; Πρέπει να βρούμε άλλες λύσεις, ενδεχομένως εντελώς διαφορετικές.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Ας ξεκινήσουμε με τις διδακτικές μας στρατηγικές.</a:t>
            </a:r>
            <a:endParaRPr lang="en-CY" sz="1200" kern="1200">
              <a:solidFill>
                <a:schemeClr val="tx1"/>
              </a:solidFill>
              <a:effectLst/>
              <a:latin typeface="+mn-lt"/>
              <a:ea typeface="+mn-ea"/>
              <a:cs typeface="+mn-cs"/>
            </a:endParaRPr>
          </a:p>
          <a:p>
            <a:r>
              <a:rPr lang="el-GR" dirty="0"/>
              <a:t>Στα Ισπανικά έχουμε δύο λέξεις που αντιστοιχούν στο ‘γιατί’: το </a:t>
            </a:r>
            <a:r>
              <a:rPr lang="en-US" dirty="0" err="1"/>
              <a:t>por</a:t>
            </a:r>
            <a:r>
              <a:rPr lang="en-US" dirty="0"/>
              <a:t> que </a:t>
            </a:r>
            <a:r>
              <a:rPr lang="el-GR" dirty="0"/>
              <a:t>που αναζητά την αιτία και το </a:t>
            </a:r>
            <a:r>
              <a:rPr lang="en-US" dirty="0"/>
              <a:t>para que </a:t>
            </a:r>
            <a:r>
              <a:rPr lang="el-GR" dirty="0"/>
              <a:t>που αναζητά το σκοπό. </a:t>
            </a:r>
          </a:p>
          <a:p>
            <a:r>
              <a:rPr lang="el-GR" dirty="0"/>
              <a:t>Το να αναρωτηθώ για το σκοπό για τον οποίο κάνω κάτι, μπορεί να με οδηγήσει σε εντελώς καινούργιους τρόπους να πετύχω το ίδιο ή και καλύτερο αποτέλεσμα και να ξεπεράσω εμπόδια που ξαφνικά εμφανίστηκαν στη μέθοδο με την οποία μέχρι τώρα το πετύχαινα.</a:t>
            </a:r>
          </a:p>
          <a:p>
            <a:r>
              <a:rPr lang="el-GR" dirty="0"/>
              <a:t>Όταν ήμουν μαθητής πριν μισό αιώνα και βάλε, μαθαίναμε απέξω τις δασυνόμενες λέξεις: «Άδης, άγιος, αγνός, αίμα, άρμα, αμαρτάνω…» </a:t>
            </a:r>
            <a:r>
              <a:rPr lang="el-GR" dirty="0" err="1"/>
              <a:t>Δυό</a:t>
            </a:r>
            <a:r>
              <a:rPr lang="el-GR" dirty="0"/>
              <a:t> δεκαετίας αργότερα καταργήθηκαν τα πνεύματα στην επίσημη νέα ελληνική. Πήγε χαμένος ο κόπος μου; Όχι. Αν συνειδητοποιήσω ότι ο ουσιαστικός μαθησιακός σκοπός δεν ήταν να βάζω σωστά τα πνεύματα –μια χαρά το κάνει αυτό το </a:t>
            </a:r>
            <a:r>
              <a:rPr lang="en-US" dirty="0"/>
              <a:t>MS Word- </a:t>
            </a:r>
            <a:r>
              <a:rPr lang="el-GR" dirty="0"/>
              <a:t>αλλά να καλλιεργήσω τη δεξιότητα του </a:t>
            </a:r>
            <a:r>
              <a:rPr lang="el-GR" dirty="0" err="1"/>
              <a:t>αποστηθίζειν</a:t>
            </a:r>
            <a:r>
              <a:rPr lang="el-GR" dirty="0"/>
              <a:t> ασύνδετες λέξεις, αυτή τη δεξιότητα τη χρειάστηκα όταν μάθαινα ανώμαλα ρήματα στα αγγλικά και θα τη χρειαζόταν και όποιος μάθαινε ιατρική ορολογία στα κινέζικα. </a:t>
            </a:r>
          </a:p>
          <a:p>
            <a:r>
              <a:rPr lang="el-GR" dirty="0"/>
              <a:t>Ας αναρωτηθούμε λοιπόν</a:t>
            </a:r>
          </a:p>
          <a:p>
            <a:r>
              <a:rPr lang="el-GR" sz="1200" kern="1200" dirty="0">
                <a:solidFill>
                  <a:schemeClr val="tx1"/>
                </a:solidFill>
                <a:effectLst/>
                <a:latin typeface="+mn-lt"/>
                <a:ea typeface="+mn-ea"/>
                <a:cs typeface="+mn-cs"/>
              </a:rPr>
              <a:t>«Ποιες είναι οι διδακτικές στρατηγικές μου;»</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«Από τί εξαρτάται η αποτελεσματικότητα της διδασκαλίας μου;»</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«Πώς την αξιολογώ;»</a:t>
            </a:r>
            <a:endParaRPr lang="en-CY" sz="1200" kern="1200">
              <a:solidFill>
                <a:schemeClr val="tx1"/>
              </a:solidFill>
              <a:effectLst/>
              <a:latin typeface="+mn-lt"/>
              <a:ea typeface="+mn-ea"/>
              <a:cs typeface="+mn-cs"/>
            </a:endParaRPr>
          </a:p>
          <a:p>
            <a:r>
              <a:rPr lang="en-CY" sz="1200" kern="120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562F41CE-F0A2-B844-9029-F130EE55FBB3}" type="slidenum">
              <a:rPr lang="en-US" smtClean="0"/>
              <a:t>6</a:t>
            </a:fld>
            <a:endParaRPr lang="en-US"/>
          </a:p>
        </p:txBody>
      </p:sp>
    </p:spTree>
    <p:extLst>
      <p:ext uri="{BB962C8B-B14F-4D97-AF65-F5344CB8AC3E}">
        <p14:creationId xmlns:p14="http://schemas.microsoft.com/office/powerpoint/2010/main" val="8046768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Από την καθημερινή μας ζωή ξέρουμε οι περισσότεροι τις νέες δυνατότητες επικοινωνίας που δίνουν οι ΤΠΕ. </a:t>
            </a:r>
            <a:r>
              <a:rPr lang="en-US" sz="1200" kern="1200" dirty="0">
                <a:solidFill>
                  <a:schemeClr val="tx1"/>
                </a:solidFill>
                <a:effectLst/>
                <a:latin typeface="+mn-lt"/>
                <a:ea typeface="+mn-ea"/>
                <a:cs typeface="+mn-cs"/>
              </a:rPr>
              <a:t>Viber</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skype</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WhatsApp</a:t>
            </a:r>
            <a:r>
              <a:rPr lang="el-GR"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sms</a:t>
            </a:r>
            <a:r>
              <a:rPr lang="el-GR" sz="120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chat</a:t>
            </a:r>
            <a:r>
              <a:rPr lang="el-GR" sz="1200" kern="1200" dirty="0">
                <a:solidFill>
                  <a:schemeClr val="tx1"/>
                </a:solidFill>
                <a:effectLst/>
                <a:latin typeface="+mn-lt"/>
                <a:ea typeface="+mn-ea"/>
                <a:cs typeface="+mn-cs"/>
              </a:rPr>
              <a:t>, </a:t>
            </a:r>
            <a:r>
              <a:rPr lang="el-GR" sz="1200" kern="1200" dirty="0" err="1">
                <a:solidFill>
                  <a:schemeClr val="tx1"/>
                </a:solidFill>
                <a:effectLst/>
                <a:latin typeface="+mn-lt"/>
                <a:ea typeface="+mn-ea"/>
                <a:cs typeface="+mn-cs"/>
              </a:rPr>
              <a:t>βιντεοκλήσεις</a:t>
            </a:r>
            <a:r>
              <a:rPr lang="el-GR" sz="1200" kern="1200" dirty="0">
                <a:solidFill>
                  <a:schemeClr val="tx1"/>
                </a:solidFill>
                <a:effectLst/>
                <a:latin typeface="+mn-lt"/>
                <a:ea typeface="+mn-ea"/>
                <a:cs typeface="+mn-cs"/>
              </a:rPr>
              <a:t>, κοινωνικά (και ενίοτε </a:t>
            </a:r>
            <a:r>
              <a:rPr lang="el-GR" sz="1200" kern="1200" dirty="0" err="1">
                <a:solidFill>
                  <a:schemeClr val="tx1"/>
                </a:solidFill>
                <a:effectLst/>
                <a:latin typeface="+mn-lt"/>
                <a:ea typeface="+mn-ea"/>
                <a:cs typeface="+mn-cs"/>
              </a:rPr>
              <a:t>αντι</a:t>
            </a:r>
            <a:r>
              <a:rPr lang="el-GR" sz="1200" kern="1200" dirty="0">
                <a:solidFill>
                  <a:schemeClr val="tx1"/>
                </a:solidFill>
                <a:effectLst/>
                <a:latin typeface="+mn-lt"/>
                <a:ea typeface="+mn-ea"/>
                <a:cs typeface="+mn-cs"/>
              </a:rPr>
              <a:t>-κοινωνικά) δίκτυα διευκολύνουν (και ενίοτε αναστατώνουν) τις επικοινωνίες μας.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Αυτή η ηλεκτρονική επικοινωνία, ιστορικά εντελώς νέα, πότε τυπική, συνήθως άτυπη και συχνά κάτι ενδιάμεσο, θα είναι το κεντρικό νέο στοιχείο στην εξαποστάσεως (ή μεικτή) εκπαίδευση που θα κληθούμε να εντάξουμε στις διδακτικές μας μεθόδους.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2F41CE-F0A2-B844-9029-F130EE55FBB3}" type="slidenum">
              <a:rPr lang="en-US" smtClean="0"/>
              <a:t>7</a:t>
            </a:fld>
            <a:endParaRPr lang="en-US"/>
          </a:p>
        </p:txBody>
      </p:sp>
    </p:spTree>
    <p:extLst>
      <p:ext uri="{BB962C8B-B14F-4D97-AF65-F5344CB8AC3E}">
        <p14:creationId xmlns:p14="http://schemas.microsoft.com/office/powerpoint/2010/main" val="1802247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[Ερώτημα για συζήτηση 10’: ο ψηφιακός λόγος είναι γραπτός ή προφορικός; Το </a:t>
            </a:r>
            <a:r>
              <a:rPr lang="en-US" sz="1200" kern="1200" dirty="0" err="1">
                <a:solidFill>
                  <a:schemeClr val="tx1"/>
                </a:solidFill>
                <a:effectLst/>
                <a:latin typeface="+mn-lt"/>
                <a:ea typeface="+mn-ea"/>
                <a:cs typeface="+mn-cs"/>
              </a:rPr>
              <a:t>sms</a:t>
            </a:r>
            <a:r>
              <a:rPr lang="en-US" sz="1200" kern="1200" dirty="0">
                <a:solidFill>
                  <a:schemeClr val="tx1"/>
                </a:solidFill>
                <a:effectLst/>
                <a:latin typeface="+mn-lt"/>
                <a:ea typeface="+mn-ea"/>
                <a:cs typeface="+mn-cs"/>
              </a:rPr>
              <a:t> </a:t>
            </a:r>
            <a:r>
              <a:rPr lang="el-GR" sz="1200" kern="1200" dirty="0">
                <a:solidFill>
                  <a:schemeClr val="tx1"/>
                </a:solidFill>
                <a:effectLst/>
                <a:latin typeface="+mn-lt"/>
                <a:ea typeface="+mn-ea"/>
                <a:cs typeface="+mn-cs"/>
              </a:rPr>
              <a:t>ονομάζεται στα ελληνικά «γραπτό μήνυμα» αλλά τα νέα τηλέφωνα επιτρέπουν και την αποστολή προφορικών μηνυμάτων -που όμως εξορισμού δεν είναι «</a:t>
            </a:r>
            <a:r>
              <a:rPr lang="el-GR" sz="1200" kern="1200" dirty="0" err="1">
                <a:solidFill>
                  <a:schemeClr val="tx1"/>
                </a:solidFill>
                <a:effectLst/>
                <a:latin typeface="+mn-lt"/>
                <a:ea typeface="+mn-ea"/>
                <a:cs typeface="+mn-cs"/>
              </a:rPr>
              <a:t>έπεα</a:t>
            </a:r>
            <a:r>
              <a:rPr lang="el-GR" sz="1200" kern="1200" dirty="0">
                <a:solidFill>
                  <a:schemeClr val="tx1"/>
                </a:solidFill>
                <a:effectLst/>
                <a:latin typeface="+mn-lt"/>
                <a:ea typeface="+mn-ea"/>
                <a:cs typeface="+mn-cs"/>
              </a:rPr>
              <a:t> </a:t>
            </a:r>
            <a:r>
              <a:rPr lang="el-GR" sz="1200" kern="1200" dirty="0" err="1">
                <a:solidFill>
                  <a:schemeClr val="tx1"/>
                </a:solidFill>
                <a:effectLst/>
                <a:latin typeface="+mn-lt"/>
                <a:ea typeface="+mn-ea"/>
                <a:cs typeface="+mn-cs"/>
              </a:rPr>
              <a:t>πτερόεντα</a:t>
            </a:r>
            <a:r>
              <a:rPr lang="el-GR" sz="1200" kern="1200" dirty="0">
                <a:solidFill>
                  <a:schemeClr val="tx1"/>
                </a:solidFill>
                <a:effectLst/>
                <a:latin typeface="+mn-lt"/>
                <a:ea typeface="+mn-ea"/>
                <a:cs typeface="+mn-cs"/>
              </a:rPr>
              <a:t>», λόγια που πετούν, αλλά </a:t>
            </a:r>
            <a:r>
              <a:rPr lang="en-US" sz="1200" kern="1200" dirty="0" err="1">
                <a:solidFill>
                  <a:schemeClr val="tx1"/>
                </a:solidFill>
                <a:effectLst/>
                <a:latin typeface="+mn-lt"/>
                <a:ea typeface="+mn-ea"/>
                <a:cs typeface="+mn-cs"/>
              </a:rPr>
              <a:t>scipta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manent</a:t>
            </a:r>
            <a:r>
              <a:rPr lang="el-GR" sz="1200" kern="1200" dirty="0">
                <a:solidFill>
                  <a:schemeClr val="tx1"/>
                </a:solidFill>
                <a:effectLst/>
                <a:latin typeface="+mn-lt"/>
                <a:ea typeface="+mn-ea"/>
                <a:cs typeface="+mn-cs"/>
              </a:rPr>
              <a:t>, αν αυτός ήταν ο βασικός διαχωρισμός μέχρι σήμερα μεταξύ προφορικού και γραπτού λόγου.]</a:t>
            </a:r>
            <a:endParaRPr lang="en-CY" sz="1200" kern="1200">
              <a:solidFill>
                <a:schemeClr val="tx1"/>
              </a:solidFill>
              <a:effectLst/>
              <a:latin typeface="+mn-lt"/>
              <a:ea typeface="+mn-ea"/>
              <a:cs typeface="+mn-cs"/>
            </a:endParaRPr>
          </a:p>
          <a:p>
            <a:endParaRPr lang="en-CY" sz="1200" kern="1200">
              <a:solidFill>
                <a:schemeClr val="tx1"/>
              </a:solidFill>
              <a:effectLst/>
              <a:latin typeface="+mn-lt"/>
              <a:ea typeface="+mn-ea"/>
              <a:cs typeface="+mn-cs"/>
            </a:endParaRPr>
          </a:p>
          <a:p>
            <a:r>
              <a:rPr lang="en-CY" sz="1200" kern="1200">
                <a:solidFill>
                  <a:schemeClr val="tx1"/>
                </a:solidFill>
                <a:effectLst/>
                <a:latin typeface="+mn-lt"/>
                <a:ea typeface="+mn-ea"/>
                <a:cs typeface="+mn-cs"/>
              </a:rPr>
              <a:t>Μέχρι πρόσφατα, η διάκριση μεταξύ προφορικού και γραπτού λόγου ήταν σαφής και ξεκάθαρη: Έπεα πτερόεντα </a:t>
            </a:r>
            <a:r>
              <a:rPr lang="en-US" sz="1200" kern="1200" dirty="0">
                <a:solidFill>
                  <a:schemeClr val="tx1"/>
                </a:solidFill>
                <a:effectLst/>
                <a:latin typeface="+mn-lt"/>
                <a:ea typeface="+mn-ea"/>
                <a:cs typeface="+mn-cs"/>
              </a:rPr>
              <a:t>vs</a:t>
            </a:r>
            <a:r>
              <a:rPr lang="en-CY" sz="1200" kern="1200">
                <a:solidFill>
                  <a:schemeClr val="tx1"/>
                </a:solidFill>
                <a:effectLst/>
                <a:latin typeface="+mn-lt"/>
                <a:ea typeface="+mn-ea"/>
                <a:cs typeface="+mn-cs"/>
              </a:rPr>
              <a:t>. </a:t>
            </a:r>
            <a:r>
              <a:rPr lang="en-US" sz="1200" kern="1200" dirty="0" err="1">
                <a:solidFill>
                  <a:schemeClr val="tx1"/>
                </a:solidFill>
                <a:effectLst/>
                <a:latin typeface="+mn-lt"/>
                <a:ea typeface="+mn-ea"/>
                <a:cs typeface="+mn-cs"/>
              </a:rPr>
              <a:t>Scripta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manent</a:t>
            </a:r>
            <a:endParaRPr lang="el-GR" sz="1200" kern="1200" dirty="0">
              <a:solidFill>
                <a:schemeClr val="tx1"/>
              </a:solidFill>
              <a:effectLst/>
              <a:latin typeface="+mn-lt"/>
              <a:ea typeface="+mn-ea"/>
              <a:cs typeface="+mn-cs"/>
            </a:endParaRPr>
          </a:p>
          <a:p>
            <a:r>
              <a:rPr lang="el-GR" sz="1200" kern="1200" dirty="0">
                <a:solidFill>
                  <a:schemeClr val="tx1"/>
                </a:solidFill>
                <a:effectLst/>
                <a:latin typeface="+mn-lt"/>
                <a:ea typeface="+mn-ea"/>
                <a:cs typeface="+mn-cs"/>
              </a:rPr>
              <a:t>Αν </a:t>
            </a:r>
            <a:r>
              <a:rPr lang="el-GR" sz="1200" kern="1200" dirty="0" err="1">
                <a:solidFill>
                  <a:schemeClr val="tx1"/>
                </a:solidFill>
                <a:effectLst/>
                <a:latin typeface="+mn-lt"/>
                <a:ea typeface="+mn-ea"/>
                <a:cs typeface="+mn-cs"/>
              </a:rPr>
              <a:t>καταγρ</a:t>
            </a:r>
            <a:r>
              <a:rPr lang="en-US" sz="1200" kern="1200" dirty="0" err="1">
                <a:solidFill>
                  <a:schemeClr val="tx1"/>
                </a:solidFill>
                <a:effectLst/>
                <a:latin typeface="+mn-lt"/>
                <a:ea typeface="+mn-ea"/>
                <a:cs typeface="+mn-cs"/>
              </a:rPr>
              <a:t>ά</a:t>
            </a:r>
            <a:r>
              <a:rPr lang="el-GR" sz="1200" kern="1200" dirty="0" err="1">
                <a:solidFill>
                  <a:schemeClr val="tx1"/>
                </a:solidFill>
                <a:effectLst/>
                <a:latin typeface="+mn-lt"/>
                <a:ea typeface="+mn-ea"/>
                <a:cs typeface="+mn-cs"/>
              </a:rPr>
              <a:t>ψω</a:t>
            </a:r>
            <a:r>
              <a:rPr lang="el-GR" sz="1200" kern="1200" dirty="0">
                <a:solidFill>
                  <a:schemeClr val="tx1"/>
                </a:solidFill>
                <a:effectLst/>
                <a:latin typeface="+mn-lt"/>
                <a:ea typeface="+mn-ea"/>
                <a:cs typeface="+mn-cs"/>
              </a:rPr>
              <a:t> στο χαρτί μια προφορική συνομιλία, το αποτέλεσμα είναι γραπτός ή προφορικός λόγος;</a:t>
            </a:r>
          </a:p>
          <a:p>
            <a:r>
              <a:rPr lang="el-GR" sz="1200" kern="1200" dirty="0">
                <a:solidFill>
                  <a:schemeClr val="tx1"/>
                </a:solidFill>
                <a:effectLst/>
                <a:latin typeface="+mn-lt"/>
                <a:ea typeface="+mn-ea"/>
                <a:cs typeface="+mn-cs"/>
              </a:rPr>
              <a:t>Αν την ηχογραφήσω;</a:t>
            </a:r>
            <a:endParaRPr lang="en-CY" sz="1200" kern="1200">
              <a:solidFill>
                <a:schemeClr val="tx1"/>
              </a:solidFill>
              <a:effectLst/>
              <a:latin typeface="+mn-lt"/>
              <a:ea typeface="+mn-ea"/>
              <a:cs typeface="+mn-cs"/>
            </a:endParaRPr>
          </a:p>
          <a:p>
            <a:r>
              <a:rPr lang="en-CY" sz="1200" kern="1200">
                <a:solidFill>
                  <a:schemeClr val="tx1"/>
                </a:solidFill>
                <a:effectLst/>
                <a:latin typeface="+mn-lt"/>
                <a:ea typeface="+mn-ea"/>
                <a:cs typeface="+mn-cs"/>
              </a:rPr>
              <a:t>Το ψηφιακά ηχογραφημένο</a:t>
            </a:r>
            <a:r>
              <a:rPr lang="el-GR" sz="1200" kern="1200" dirty="0">
                <a:solidFill>
                  <a:schemeClr val="tx1"/>
                </a:solidFill>
                <a:effectLst/>
                <a:latin typeface="+mn-lt"/>
                <a:ea typeface="+mn-ea"/>
                <a:cs typeface="+mn-cs"/>
              </a:rPr>
              <a:t> προφορικό</a:t>
            </a:r>
            <a:r>
              <a:rPr lang="en-CY" sz="1200" kern="1200">
                <a:solidFill>
                  <a:schemeClr val="tx1"/>
                </a:solidFill>
                <a:effectLst/>
                <a:latin typeface="+mn-lt"/>
                <a:ea typeface="+mn-ea"/>
                <a:cs typeface="+mn-cs"/>
              </a:rPr>
              <a:t> μήνυμα στο τηλέφωνό σας είναι λόγος γραπτός ή προφορικός;</a:t>
            </a:r>
          </a:p>
          <a:p>
            <a:r>
              <a:rPr lang="en-CY" sz="1200" kern="1200">
                <a:solidFill>
                  <a:schemeClr val="tx1"/>
                </a:solidFill>
                <a:effectLst/>
                <a:latin typeface="+mn-lt"/>
                <a:ea typeface="+mn-ea"/>
                <a:cs typeface="+mn-cs"/>
              </a:rPr>
              <a:t>Το </a:t>
            </a:r>
            <a:r>
              <a:rPr lang="en-US" sz="1200" kern="1200" dirty="0" err="1">
                <a:solidFill>
                  <a:schemeClr val="tx1"/>
                </a:solidFill>
                <a:effectLst/>
                <a:latin typeface="+mn-lt"/>
                <a:ea typeface="+mn-ea"/>
                <a:cs typeface="+mn-cs"/>
              </a:rPr>
              <a:t>sms</a:t>
            </a:r>
            <a:r>
              <a:rPr lang="en-CY" sz="1200" kern="1200">
                <a:solidFill>
                  <a:schemeClr val="tx1"/>
                </a:solidFill>
                <a:effectLst/>
                <a:latin typeface="+mn-lt"/>
                <a:ea typeface="+mn-ea"/>
                <a:cs typeface="+mn-cs"/>
              </a:rPr>
              <a:t> που σβήσατε </a:t>
            </a:r>
            <a:r>
              <a:rPr lang="el-GR" sz="1200" kern="1200" dirty="0">
                <a:solidFill>
                  <a:schemeClr val="tx1"/>
                </a:solidFill>
                <a:effectLst/>
                <a:latin typeface="+mn-lt"/>
                <a:ea typeface="+mn-ea"/>
                <a:cs typeface="+mn-cs"/>
              </a:rPr>
              <a:t>ήταν</a:t>
            </a:r>
            <a:r>
              <a:rPr lang="en-CY" sz="1200" kern="1200">
                <a:solidFill>
                  <a:schemeClr val="tx1"/>
                </a:solidFill>
                <a:effectLst/>
                <a:latin typeface="+mn-lt"/>
                <a:ea typeface="+mn-ea"/>
                <a:cs typeface="+mn-cs"/>
              </a:rPr>
              <a:t> λόγος γραπτός ή προφορικός;</a:t>
            </a:r>
          </a:p>
          <a:p>
            <a:r>
              <a:rPr lang="en-CY" sz="1200" kern="1200">
                <a:solidFill>
                  <a:schemeClr val="tx1"/>
                </a:solidFill>
                <a:effectLst/>
                <a:latin typeface="+mn-lt"/>
                <a:ea typeface="+mn-ea"/>
                <a:cs typeface="+mn-cs"/>
              </a:rPr>
              <a:t>Τα </a:t>
            </a:r>
            <a:r>
              <a:rPr lang="en-US" sz="1200" kern="1200" dirty="0">
                <a:solidFill>
                  <a:schemeClr val="tx1"/>
                </a:solidFill>
                <a:effectLst/>
                <a:latin typeface="+mn-lt"/>
                <a:ea typeface="+mn-ea"/>
                <a:cs typeface="+mn-cs"/>
              </a:rPr>
              <a:t>chat</a:t>
            </a:r>
            <a:r>
              <a:rPr lang="en-CY" sz="1200" kern="1200">
                <a:solidFill>
                  <a:schemeClr val="tx1"/>
                </a:solidFill>
                <a:effectLst/>
                <a:latin typeface="+mn-lt"/>
                <a:ea typeface="+mn-ea"/>
                <a:cs typeface="+mn-cs"/>
              </a:rPr>
              <a:t> που ανταλλάσσουν τα παιδιά μας τί είναι;</a:t>
            </a:r>
          </a:p>
          <a:p>
            <a:r>
              <a:rPr lang="en-CY" sz="1200" kern="1200">
                <a:solidFill>
                  <a:schemeClr val="tx1"/>
                </a:solidFill>
                <a:effectLst/>
                <a:latin typeface="+mn-lt"/>
                <a:ea typeface="+mn-ea"/>
                <a:cs typeface="+mn-cs"/>
              </a:rPr>
              <a:t>Εντέλει ο ψηφιακός λόγος είναι γραπτός, προφορικός, κάτι ανάμεσα, κάτι που συνδυάζει, κάτι καινούργιο; </a:t>
            </a:r>
            <a:endParaRPr lang="el-GR" sz="1200" kern="1200" dirty="0">
              <a:solidFill>
                <a:schemeClr val="tx1"/>
              </a:solidFill>
              <a:effectLst/>
              <a:latin typeface="+mn-lt"/>
              <a:ea typeface="+mn-ea"/>
              <a:cs typeface="+mn-cs"/>
            </a:endParaRPr>
          </a:p>
          <a:p>
            <a:r>
              <a:rPr lang="el-GR" sz="1200" kern="1200" dirty="0">
                <a:solidFill>
                  <a:schemeClr val="tx1"/>
                </a:solidFill>
                <a:effectLst/>
                <a:latin typeface="+mn-lt"/>
                <a:ea typeface="+mn-ea"/>
                <a:cs typeface="+mn-cs"/>
              </a:rPr>
              <a:t>Γράψτε για τον εαυτό σας και σ</a:t>
            </a:r>
            <a:r>
              <a:rPr lang="en-CY" sz="1200" kern="1200">
                <a:solidFill>
                  <a:schemeClr val="tx1"/>
                </a:solidFill>
                <a:effectLst/>
                <a:latin typeface="+mn-lt"/>
                <a:ea typeface="+mn-ea"/>
                <a:cs typeface="+mn-cs"/>
              </a:rPr>
              <a:t>χολιάστε</a:t>
            </a:r>
            <a:r>
              <a:rPr lang="el-GR" sz="1200" kern="1200" dirty="0">
                <a:solidFill>
                  <a:schemeClr val="tx1"/>
                </a:solidFill>
                <a:effectLst/>
                <a:latin typeface="+mn-lt"/>
                <a:ea typeface="+mn-ea"/>
                <a:cs typeface="+mn-cs"/>
              </a:rPr>
              <a:t> στην ομάδα και στο φόρουμ</a:t>
            </a:r>
            <a:r>
              <a:rPr lang="en-CY" sz="1200" kern="1200">
                <a:solidFill>
                  <a:schemeClr val="tx1"/>
                </a:solidFill>
                <a:effectLst/>
                <a:latin typeface="+mn-lt"/>
                <a:ea typeface="+mn-ea"/>
                <a:cs typeface="+mn-cs"/>
              </a:rPr>
              <a:t>.</a:t>
            </a:r>
          </a:p>
          <a:p>
            <a:r>
              <a:rPr lang="el-GR" sz="1200" b="1" kern="1200" dirty="0">
                <a:solidFill>
                  <a:schemeClr val="tx1"/>
                </a:solidFill>
                <a:effectLst/>
                <a:latin typeface="+mn-lt"/>
                <a:ea typeface="+mn-ea"/>
                <a:cs typeface="+mn-cs"/>
              </a:rPr>
              <a:t> </a:t>
            </a:r>
            <a:endParaRPr lang="en-CY" sz="1200" b="1"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2F41CE-F0A2-B844-9029-F130EE55FBB3}" type="slidenum">
              <a:rPr lang="en-US" smtClean="0"/>
              <a:t>8</a:t>
            </a:fld>
            <a:endParaRPr lang="en-US"/>
          </a:p>
        </p:txBody>
      </p:sp>
    </p:spTree>
    <p:extLst>
      <p:ext uri="{BB962C8B-B14F-4D97-AF65-F5344CB8AC3E}">
        <p14:creationId xmlns:p14="http://schemas.microsoft.com/office/powerpoint/2010/main" val="4900891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Αν λοιπόν η σύγχρονη επικοινωνία δεν χαρακτηρίζεται πλέον από την ταυτόχρονη παρουσία των επικοινωνούντων, αφού από την εποχή του τηλεφώνου εδώ και πάνω από ένα αιώνα μπορούμε να επικοινωνούμε σύγχρονα από μακριά, από τί χαρακτηρίζεται;</a:t>
            </a:r>
          </a:p>
          <a:p>
            <a:endParaRPr lang="el-GR" dirty="0"/>
          </a:p>
          <a:p>
            <a:r>
              <a:rPr lang="el-GR" dirty="0"/>
              <a:t>Αν απαντήσουμε ότι χαρακτηριστικό της σύγχρονης επικοινωνίας είναι ότι το μήνυμα του αποστολέα φτάνει στον παραλήπτη </a:t>
            </a:r>
            <a:r>
              <a:rPr lang="el-GR" dirty="0" err="1"/>
              <a:t>αυτοστιγμί</a:t>
            </a:r>
            <a:r>
              <a:rPr lang="el-GR" dirty="0"/>
              <a:t>, δηλαδή ότι είναι θέμα χρόνου, και μάλιστα ότι ο παραλήπτης ανταποκρίνεται επίσης άμεσα, έτσι ώστε να μην </a:t>
            </a:r>
            <a:r>
              <a:rPr lang="el-GR" dirty="0" err="1"/>
              <a:t>παρεμβάλονται</a:t>
            </a:r>
            <a:r>
              <a:rPr lang="el-GR" dirty="0"/>
              <a:t> μεγάλα διαστήματα μη επικοινωνίας, τότε βέβαια η κλασική επιστολογραφία, με το κλασικό ταχυδρομείο </a:t>
            </a:r>
          </a:p>
          <a:p>
            <a:endParaRPr lang="el-GR" dirty="0"/>
          </a:p>
          <a:p>
            <a:r>
              <a:rPr lang="el-GR" sz="1200" kern="1200" dirty="0">
                <a:solidFill>
                  <a:schemeClr val="tx1"/>
                </a:solidFill>
                <a:effectLst/>
                <a:latin typeface="+mn-lt"/>
                <a:ea typeface="+mn-ea"/>
                <a:cs typeface="+mn-cs"/>
              </a:rPr>
              <a:t>Για τα εκατομμύρια χρόνια από το ξεκίνημα του ανθρώπινου είδους μέχρι τη ζωγραφική και τη γραφή η επικοινωνία ήταν πάντοτε ‘σύγχρονη’: ακόμη και στην εξαποστάσεως επικοινωνία (φρυκτωρίες στην αρχαία Ελλάδα) το μήνυμα έφευγε και έφτανε πρακτικά αυτοστιγμεί. Ο γραπτός λόγος, λίγες χιλιάδες χρόνια, έδωσε την πρώτη δυνατότητα α-σύγχρονης επικοινωνίας: αποστολέας και αποδέκτης μπορούσαν να χωρίζονται από πολλά χιλιόμετρα και χρόνια.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Στη σχολική εκπαίδευση των τελευταίων δύο αιώνων χρησιμοποιούμε και τα δύο είδη επικοινωνίας: σύγχρονη στην τάξη του σχολείου (σύγχρονη και από κοντά) και ασύγχρονη κυρίως μέσω βιβλίων (ασύγχρονη και εξαποστάσεως συνήθως). Τις τελευταίες δύο δεκαετίες μπορούμε πλέον να συνδυάσουμε όλους τους τρόπους: σύγχρονη εξαποστάσεως, ασύγχρονη από κοντά, και με όλων των ειδών τα μέσα, λόγο προφορικό και γραπτό, ήχο, εικόνα και βίντεο.</a:t>
            </a:r>
            <a:endParaRPr lang="en-CY" sz="1200" kern="1200">
              <a:solidFill>
                <a:schemeClr val="tx1"/>
              </a:solidFill>
              <a:effectLst/>
              <a:latin typeface="+mn-lt"/>
              <a:ea typeface="+mn-ea"/>
              <a:cs typeface="+mn-cs"/>
            </a:endParaRPr>
          </a:p>
          <a:p>
            <a:r>
              <a:rPr lang="el-GR" sz="1200" i="1"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Η φυσική ανθρώπινη επικοινωνία είναι σύγχρονη και κοντινή. Σε βλέπω αν δεν κρύβεσαι και σε ακούω, την ίδια στιγμή που μου μιλάς, όταν είσαι κοντά. Για εκατομμύρια χρόνια το σώμα, το μυαλό και η κοινωνία μας εξελίχθηκε για αυτό τον τρόπο επικοινωνίας. Αυτόν τον τρόπο αποκλειστικά είχαμε μέχρι που εφηύραμε τη γραφή. Αυτός ήταν για αιώνες ο μόνος και εξακολουθεί να είναι ο κύριος τρόπος επικοινωνίας στην εκπαίδευση.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Μόλις τα τελευταία 150 χρόνια μπήκαν στη ζωή μας τρόποι επικοινωνίας σύγχρονοι εξαποστάσεως: τηλέφωνο, ραδιόφωνο, τηλεόραση -τρόποι που άλλαξαν πολλά στην κοινωνία και ελάχιστα στην εκπαίδευση και μάλιστα τη βασική. Και μόλις τις τελευταίες δύο δεκαετίες μπήκαν στη ζωή μας και ολοκληρωμένοι τρόποι ψηφιακής επικοινωνίας που χτυπούν απαιτητικά -μερικοί θα λέγαν: ‘απειλητικά’- την πόρτα της εκπαίδευσης. Δεν ξέρω αν πρέπει να την ανοίξουμε, δεν ξέρω αν θα αναγκαστούμε να την ανοίξουμε, αλλά σίγουρα πρέπει να προετοιμαστούμε γιατί αν δεν το κάνουμε εμείς, οι εκπαιδευτικοί, με τις αρχές, τις ευαισθησίες και την εμπειρία μας, θα το κάνουν άλλοι, με άλλους στόχους και αποτέλεσμα.</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62F41CE-F0A2-B844-9029-F130EE55FBB3}" type="slidenum">
              <a:rPr lang="en-US" smtClean="0"/>
              <a:t>9</a:t>
            </a:fld>
            <a:endParaRPr lang="en-US"/>
          </a:p>
        </p:txBody>
      </p:sp>
    </p:spTree>
    <p:extLst>
      <p:ext uri="{BB962C8B-B14F-4D97-AF65-F5344CB8AC3E}">
        <p14:creationId xmlns:p14="http://schemas.microsoft.com/office/powerpoint/2010/main" val="3487379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F82B9-2C19-7B4E-8C24-3B6C3E4FAD0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8116058-3150-2141-BBD1-FE5C2D0A7F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1EDDA2D-2EFC-6446-92D5-927930A5FFEC}"/>
              </a:ext>
            </a:extLst>
          </p:cNvPr>
          <p:cNvSpPr>
            <a:spLocks noGrp="1"/>
          </p:cNvSpPr>
          <p:nvPr>
            <p:ph type="dt" sz="half" idx="10"/>
          </p:nvPr>
        </p:nvSpPr>
        <p:spPr/>
        <p:txBody>
          <a:bodyPr/>
          <a:lstStyle/>
          <a:p>
            <a:fld id="{ABA0BDE7-2846-8545-8111-C90E42CD1A92}" type="datetimeFigureOut">
              <a:rPr lang="en-US" smtClean="0"/>
              <a:t>8/30/20</a:t>
            </a:fld>
            <a:endParaRPr lang="en-US"/>
          </a:p>
        </p:txBody>
      </p:sp>
      <p:sp>
        <p:nvSpPr>
          <p:cNvPr id="5" name="Footer Placeholder 4">
            <a:extLst>
              <a:ext uri="{FF2B5EF4-FFF2-40B4-BE49-F238E27FC236}">
                <a16:creationId xmlns:a16="http://schemas.microsoft.com/office/drawing/2014/main" id="{23FED707-653E-2E48-AE3B-3ECE4A2694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B3333A-0C19-564B-AF55-83E8DF340B71}"/>
              </a:ext>
            </a:extLst>
          </p:cNvPr>
          <p:cNvSpPr>
            <a:spLocks noGrp="1"/>
          </p:cNvSpPr>
          <p:nvPr>
            <p:ph type="sldNum" sz="quarter" idx="12"/>
          </p:nvPr>
        </p:nvSpPr>
        <p:spPr/>
        <p:txBody>
          <a:bodyPr/>
          <a:lstStyle/>
          <a:p>
            <a:fld id="{581596B3-FC1C-7B4F-94FD-A49413117D5A}" type="slidenum">
              <a:rPr lang="en-US" smtClean="0"/>
              <a:t>‹#›</a:t>
            </a:fld>
            <a:endParaRPr lang="en-US"/>
          </a:p>
        </p:txBody>
      </p:sp>
    </p:spTree>
    <p:extLst>
      <p:ext uri="{BB962C8B-B14F-4D97-AF65-F5344CB8AC3E}">
        <p14:creationId xmlns:p14="http://schemas.microsoft.com/office/powerpoint/2010/main" val="1681350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43809-2542-7642-B9E5-0572E55025C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1A43E2C-31E6-764C-9690-ADFC14BD09A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CD5E1F-05B0-C842-83F9-802C6E6FD51D}"/>
              </a:ext>
            </a:extLst>
          </p:cNvPr>
          <p:cNvSpPr>
            <a:spLocks noGrp="1"/>
          </p:cNvSpPr>
          <p:nvPr>
            <p:ph type="dt" sz="half" idx="10"/>
          </p:nvPr>
        </p:nvSpPr>
        <p:spPr/>
        <p:txBody>
          <a:bodyPr/>
          <a:lstStyle/>
          <a:p>
            <a:fld id="{ABA0BDE7-2846-8545-8111-C90E42CD1A92}" type="datetimeFigureOut">
              <a:rPr lang="en-US" smtClean="0"/>
              <a:t>8/30/20</a:t>
            </a:fld>
            <a:endParaRPr lang="en-US"/>
          </a:p>
        </p:txBody>
      </p:sp>
      <p:sp>
        <p:nvSpPr>
          <p:cNvPr id="5" name="Footer Placeholder 4">
            <a:extLst>
              <a:ext uri="{FF2B5EF4-FFF2-40B4-BE49-F238E27FC236}">
                <a16:creationId xmlns:a16="http://schemas.microsoft.com/office/drawing/2014/main" id="{88BDEA6F-FF17-684D-B1C4-4E3B5A4D52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261458-2772-B645-B98D-2B0D27B8045D}"/>
              </a:ext>
            </a:extLst>
          </p:cNvPr>
          <p:cNvSpPr>
            <a:spLocks noGrp="1"/>
          </p:cNvSpPr>
          <p:nvPr>
            <p:ph type="sldNum" sz="quarter" idx="12"/>
          </p:nvPr>
        </p:nvSpPr>
        <p:spPr/>
        <p:txBody>
          <a:bodyPr/>
          <a:lstStyle/>
          <a:p>
            <a:fld id="{581596B3-FC1C-7B4F-94FD-A49413117D5A}" type="slidenum">
              <a:rPr lang="en-US" smtClean="0"/>
              <a:t>‹#›</a:t>
            </a:fld>
            <a:endParaRPr lang="en-US"/>
          </a:p>
        </p:txBody>
      </p:sp>
    </p:spTree>
    <p:extLst>
      <p:ext uri="{BB962C8B-B14F-4D97-AF65-F5344CB8AC3E}">
        <p14:creationId xmlns:p14="http://schemas.microsoft.com/office/powerpoint/2010/main" val="2069062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299E4D-E821-0A46-A141-FA3B9F6C891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3362CE4-62BB-B346-9D17-355F1E3D94C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FBF6DD-9CD4-344A-BBA3-A08A7F7C167C}"/>
              </a:ext>
            </a:extLst>
          </p:cNvPr>
          <p:cNvSpPr>
            <a:spLocks noGrp="1"/>
          </p:cNvSpPr>
          <p:nvPr>
            <p:ph type="dt" sz="half" idx="10"/>
          </p:nvPr>
        </p:nvSpPr>
        <p:spPr/>
        <p:txBody>
          <a:bodyPr/>
          <a:lstStyle/>
          <a:p>
            <a:fld id="{ABA0BDE7-2846-8545-8111-C90E42CD1A92}" type="datetimeFigureOut">
              <a:rPr lang="en-US" smtClean="0"/>
              <a:t>8/30/20</a:t>
            </a:fld>
            <a:endParaRPr lang="en-US"/>
          </a:p>
        </p:txBody>
      </p:sp>
      <p:sp>
        <p:nvSpPr>
          <p:cNvPr id="5" name="Footer Placeholder 4">
            <a:extLst>
              <a:ext uri="{FF2B5EF4-FFF2-40B4-BE49-F238E27FC236}">
                <a16:creationId xmlns:a16="http://schemas.microsoft.com/office/drawing/2014/main" id="{A2D122F0-E1E4-0B4E-9D5A-7068B0CCA5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D88FA5-FACB-2B41-9496-AE312D1BF626}"/>
              </a:ext>
            </a:extLst>
          </p:cNvPr>
          <p:cNvSpPr>
            <a:spLocks noGrp="1"/>
          </p:cNvSpPr>
          <p:nvPr>
            <p:ph type="sldNum" sz="quarter" idx="12"/>
          </p:nvPr>
        </p:nvSpPr>
        <p:spPr/>
        <p:txBody>
          <a:bodyPr/>
          <a:lstStyle/>
          <a:p>
            <a:fld id="{581596B3-FC1C-7B4F-94FD-A49413117D5A}" type="slidenum">
              <a:rPr lang="en-US" smtClean="0"/>
              <a:t>‹#›</a:t>
            </a:fld>
            <a:endParaRPr lang="en-US"/>
          </a:p>
        </p:txBody>
      </p:sp>
    </p:spTree>
    <p:extLst>
      <p:ext uri="{BB962C8B-B14F-4D97-AF65-F5344CB8AC3E}">
        <p14:creationId xmlns:p14="http://schemas.microsoft.com/office/powerpoint/2010/main" val="2988745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54592-D6C5-8E4B-9FE2-30080C895A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A640EE7-8673-C14E-9E4F-E3C967F3EEE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7888E3-8EBF-BD4D-9030-6798467ECA15}"/>
              </a:ext>
            </a:extLst>
          </p:cNvPr>
          <p:cNvSpPr>
            <a:spLocks noGrp="1"/>
          </p:cNvSpPr>
          <p:nvPr>
            <p:ph type="dt" sz="half" idx="10"/>
          </p:nvPr>
        </p:nvSpPr>
        <p:spPr/>
        <p:txBody>
          <a:bodyPr/>
          <a:lstStyle/>
          <a:p>
            <a:fld id="{ABA0BDE7-2846-8545-8111-C90E42CD1A92}" type="datetimeFigureOut">
              <a:rPr lang="en-US" smtClean="0"/>
              <a:t>8/30/20</a:t>
            </a:fld>
            <a:endParaRPr lang="en-US"/>
          </a:p>
        </p:txBody>
      </p:sp>
      <p:sp>
        <p:nvSpPr>
          <p:cNvPr id="5" name="Footer Placeholder 4">
            <a:extLst>
              <a:ext uri="{FF2B5EF4-FFF2-40B4-BE49-F238E27FC236}">
                <a16:creationId xmlns:a16="http://schemas.microsoft.com/office/drawing/2014/main" id="{B4083A64-995D-DD4F-B633-C54A35840A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2174C4-F363-A541-B566-3657BB50DE5A}"/>
              </a:ext>
            </a:extLst>
          </p:cNvPr>
          <p:cNvSpPr>
            <a:spLocks noGrp="1"/>
          </p:cNvSpPr>
          <p:nvPr>
            <p:ph type="sldNum" sz="quarter" idx="12"/>
          </p:nvPr>
        </p:nvSpPr>
        <p:spPr/>
        <p:txBody>
          <a:bodyPr/>
          <a:lstStyle/>
          <a:p>
            <a:fld id="{581596B3-FC1C-7B4F-94FD-A49413117D5A}" type="slidenum">
              <a:rPr lang="en-US" smtClean="0"/>
              <a:t>‹#›</a:t>
            </a:fld>
            <a:endParaRPr lang="en-US"/>
          </a:p>
        </p:txBody>
      </p:sp>
    </p:spTree>
    <p:extLst>
      <p:ext uri="{BB962C8B-B14F-4D97-AF65-F5344CB8AC3E}">
        <p14:creationId xmlns:p14="http://schemas.microsoft.com/office/powerpoint/2010/main" val="2412722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7A584-FBC3-E142-859A-BE6CA9976A4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479D78F-D39A-B64F-AA23-84B37F14869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F42D3FE-3A45-2549-B018-BD5023567A98}"/>
              </a:ext>
            </a:extLst>
          </p:cNvPr>
          <p:cNvSpPr>
            <a:spLocks noGrp="1"/>
          </p:cNvSpPr>
          <p:nvPr>
            <p:ph type="dt" sz="half" idx="10"/>
          </p:nvPr>
        </p:nvSpPr>
        <p:spPr/>
        <p:txBody>
          <a:bodyPr/>
          <a:lstStyle/>
          <a:p>
            <a:fld id="{ABA0BDE7-2846-8545-8111-C90E42CD1A92}" type="datetimeFigureOut">
              <a:rPr lang="en-US" smtClean="0"/>
              <a:t>8/30/20</a:t>
            </a:fld>
            <a:endParaRPr lang="en-US"/>
          </a:p>
        </p:txBody>
      </p:sp>
      <p:sp>
        <p:nvSpPr>
          <p:cNvPr id="5" name="Footer Placeholder 4">
            <a:extLst>
              <a:ext uri="{FF2B5EF4-FFF2-40B4-BE49-F238E27FC236}">
                <a16:creationId xmlns:a16="http://schemas.microsoft.com/office/drawing/2014/main" id="{881DC05E-2D08-F244-9B9F-065537CF5E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48E294-BD91-4545-9DCE-8E867A330288}"/>
              </a:ext>
            </a:extLst>
          </p:cNvPr>
          <p:cNvSpPr>
            <a:spLocks noGrp="1"/>
          </p:cNvSpPr>
          <p:nvPr>
            <p:ph type="sldNum" sz="quarter" idx="12"/>
          </p:nvPr>
        </p:nvSpPr>
        <p:spPr/>
        <p:txBody>
          <a:bodyPr/>
          <a:lstStyle/>
          <a:p>
            <a:fld id="{581596B3-FC1C-7B4F-94FD-A49413117D5A}" type="slidenum">
              <a:rPr lang="en-US" smtClean="0"/>
              <a:t>‹#›</a:t>
            </a:fld>
            <a:endParaRPr lang="en-US"/>
          </a:p>
        </p:txBody>
      </p:sp>
    </p:spTree>
    <p:extLst>
      <p:ext uri="{BB962C8B-B14F-4D97-AF65-F5344CB8AC3E}">
        <p14:creationId xmlns:p14="http://schemas.microsoft.com/office/powerpoint/2010/main" val="1580655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744E4B-C733-7C47-992D-0A7F274629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FB2A7F6-F2C1-6647-BA83-FE6AE739294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C247911-40FE-EC45-A7B1-ADCAAC0F63B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8BF9631-BA08-9040-86E7-27064232032E}"/>
              </a:ext>
            </a:extLst>
          </p:cNvPr>
          <p:cNvSpPr>
            <a:spLocks noGrp="1"/>
          </p:cNvSpPr>
          <p:nvPr>
            <p:ph type="dt" sz="half" idx="10"/>
          </p:nvPr>
        </p:nvSpPr>
        <p:spPr/>
        <p:txBody>
          <a:bodyPr/>
          <a:lstStyle/>
          <a:p>
            <a:fld id="{ABA0BDE7-2846-8545-8111-C90E42CD1A92}" type="datetimeFigureOut">
              <a:rPr lang="en-US" smtClean="0"/>
              <a:t>8/30/20</a:t>
            </a:fld>
            <a:endParaRPr lang="en-US"/>
          </a:p>
        </p:txBody>
      </p:sp>
      <p:sp>
        <p:nvSpPr>
          <p:cNvPr id="6" name="Footer Placeholder 5">
            <a:extLst>
              <a:ext uri="{FF2B5EF4-FFF2-40B4-BE49-F238E27FC236}">
                <a16:creationId xmlns:a16="http://schemas.microsoft.com/office/drawing/2014/main" id="{0B4BA3F7-A260-C14D-89BA-9638F523BA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13F3E14-5F69-604C-A5CB-89882E7F98A9}"/>
              </a:ext>
            </a:extLst>
          </p:cNvPr>
          <p:cNvSpPr>
            <a:spLocks noGrp="1"/>
          </p:cNvSpPr>
          <p:nvPr>
            <p:ph type="sldNum" sz="quarter" idx="12"/>
          </p:nvPr>
        </p:nvSpPr>
        <p:spPr/>
        <p:txBody>
          <a:bodyPr/>
          <a:lstStyle/>
          <a:p>
            <a:fld id="{581596B3-FC1C-7B4F-94FD-A49413117D5A}" type="slidenum">
              <a:rPr lang="en-US" smtClean="0"/>
              <a:t>‹#›</a:t>
            </a:fld>
            <a:endParaRPr lang="en-US"/>
          </a:p>
        </p:txBody>
      </p:sp>
    </p:spTree>
    <p:extLst>
      <p:ext uri="{BB962C8B-B14F-4D97-AF65-F5344CB8AC3E}">
        <p14:creationId xmlns:p14="http://schemas.microsoft.com/office/powerpoint/2010/main" val="2584315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8CA6E-1EB4-F948-B551-B10AA17BEF9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72809B7-14CE-3342-9E8D-99718CA791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E74FD77-1906-4749-8563-472CD2E35DA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82F7C78-866F-E646-B30F-4616FB7CA9D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CDDA795-20C0-EC40-A6ED-FEE5A6FC407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7A73F3-959D-4341-8287-3744C20B5F14}"/>
              </a:ext>
            </a:extLst>
          </p:cNvPr>
          <p:cNvSpPr>
            <a:spLocks noGrp="1"/>
          </p:cNvSpPr>
          <p:nvPr>
            <p:ph type="dt" sz="half" idx="10"/>
          </p:nvPr>
        </p:nvSpPr>
        <p:spPr/>
        <p:txBody>
          <a:bodyPr/>
          <a:lstStyle/>
          <a:p>
            <a:fld id="{ABA0BDE7-2846-8545-8111-C90E42CD1A92}" type="datetimeFigureOut">
              <a:rPr lang="en-US" smtClean="0"/>
              <a:t>8/30/20</a:t>
            </a:fld>
            <a:endParaRPr lang="en-US"/>
          </a:p>
        </p:txBody>
      </p:sp>
      <p:sp>
        <p:nvSpPr>
          <p:cNvPr id="8" name="Footer Placeholder 7">
            <a:extLst>
              <a:ext uri="{FF2B5EF4-FFF2-40B4-BE49-F238E27FC236}">
                <a16:creationId xmlns:a16="http://schemas.microsoft.com/office/drawing/2014/main" id="{10CF4A0E-9700-2B48-BE85-8227EAF6829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5A90AB5-3B6C-774A-9ADD-502BD47C7E08}"/>
              </a:ext>
            </a:extLst>
          </p:cNvPr>
          <p:cNvSpPr>
            <a:spLocks noGrp="1"/>
          </p:cNvSpPr>
          <p:nvPr>
            <p:ph type="sldNum" sz="quarter" idx="12"/>
          </p:nvPr>
        </p:nvSpPr>
        <p:spPr/>
        <p:txBody>
          <a:bodyPr/>
          <a:lstStyle/>
          <a:p>
            <a:fld id="{581596B3-FC1C-7B4F-94FD-A49413117D5A}" type="slidenum">
              <a:rPr lang="en-US" smtClean="0"/>
              <a:t>‹#›</a:t>
            </a:fld>
            <a:endParaRPr lang="en-US"/>
          </a:p>
        </p:txBody>
      </p:sp>
    </p:spTree>
    <p:extLst>
      <p:ext uri="{BB962C8B-B14F-4D97-AF65-F5344CB8AC3E}">
        <p14:creationId xmlns:p14="http://schemas.microsoft.com/office/powerpoint/2010/main" val="124079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E3EE8-5039-0549-9C1D-DF55711F8A3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217FB4C-FD03-0640-BC3A-1C4553DB2C7E}"/>
              </a:ext>
            </a:extLst>
          </p:cNvPr>
          <p:cNvSpPr>
            <a:spLocks noGrp="1"/>
          </p:cNvSpPr>
          <p:nvPr>
            <p:ph type="dt" sz="half" idx="10"/>
          </p:nvPr>
        </p:nvSpPr>
        <p:spPr/>
        <p:txBody>
          <a:bodyPr/>
          <a:lstStyle/>
          <a:p>
            <a:fld id="{ABA0BDE7-2846-8545-8111-C90E42CD1A92}" type="datetimeFigureOut">
              <a:rPr lang="en-US" smtClean="0"/>
              <a:t>8/30/20</a:t>
            </a:fld>
            <a:endParaRPr lang="en-US"/>
          </a:p>
        </p:txBody>
      </p:sp>
      <p:sp>
        <p:nvSpPr>
          <p:cNvPr id="4" name="Footer Placeholder 3">
            <a:extLst>
              <a:ext uri="{FF2B5EF4-FFF2-40B4-BE49-F238E27FC236}">
                <a16:creationId xmlns:a16="http://schemas.microsoft.com/office/drawing/2014/main" id="{A27AB52B-1A78-0241-92D5-6786F8751AE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FC27FCB-5647-F54A-93AB-9BEC61C39463}"/>
              </a:ext>
            </a:extLst>
          </p:cNvPr>
          <p:cNvSpPr>
            <a:spLocks noGrp="1"/>
          </p:cNvSpPr>
          <p:nvPr>
            <p:ph type="sldNum" sz="quarter" idx="12"/>
          </p:nvPr>
        </p:nvSpPr>
        <p:spPr/>
        <p:txBody>
          <a:bodyPr/>
          <a:lstStyle/>
          <a:p>
            <a:fld id="{581596B3-FC1C-7B4F-94FD-A49413117D5A}" type="slidenum">
              <a:rPr lang="en-US" smtClean="0"/>
              <a:t>‹#›</a:t>
            </a:fld>
            <a:endParaRPr lang="en-US"/>
          </a:p>
        </p:txBody>
      </p:sp>
    </p:spTree>
    <p:extLst>
      <p:ext uri="{BB962C8B-B14F-4D97-AF65-F5344CB8AC3E}">
        <p14:creationId xmlns:p14="http://schemas.microsoft.com/office/powerpoint/2010/main" val="3088185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131C7A9-0309-394E-A4E6-58178A1C0B09}"/>
              </a:ext>
            </a:extLst>
          </p:cNvPr>
          <p:cNvSpPr>
            <a:spLocks noGrp="1"/>
          </p:cNvSpPr>
          <p:nvPr>
            <p:ph type="dt" sz="half" idx="10"/>
          </p:nvPr>
        </p:nvSpPr>
        <p:spPr/>
        <p:txBody>
          <a:bodyPr/>
          <a:lstStyle/>
          <a:p>
            <a:fld id="{ABA0BDE7-2846-8545-8111-C90E42CD1A92}" type="datetimeFigureOut">
              <a:rPr lang="en-US" smtClean="0"/>
              <a:t>8/30/20</a:t>
            </a:fld>
            <a:endParaRPr lang="en-US"/>
          </a:p>
        </p:txBody>
      </p:sp>
      <p:sp>
        <p:nvSpPr>
          <p:cNvPr id="3" name="Footer Placeholder 2">
            <a:extLst>
              <a:ext uri="{FF2B5EF4-FFF2-40B4-BE49-F238E27FC236}">
                <a16:creationId xmlns:a16="http://schemas.microsoft.com/office/drawing/2014/main" id="{5D9898BC-D79F-1B42-85D1-A3FD129F335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B1FACF0-726D-684C-8A82-9B4F38C16F7A}"/>
              </a:ext>
            </a:extLst>
          </p:cNvPr>
          <p:cNvSpPr>
            <a:spLocks noGrp="1"/>
          </p:cNvSpPr>
          <p:nvPr>
            <p:ph type="sldNum" sz="quarter" idx="12"/>
          </p:nvPr>
        </p:nvSpPr>
        <p:spPr/>
        <p:txBody>
          <a:bodyPr/>
          <a:lstStyle/>
          <a:p>
            <a:fld id="{581596B3-FC1C-7B4F-94FD-A49413117D5A}" type="slidenum">
              <a:rPr lang="en-US" smtClean="0"/>
              <a:t>‹#›</a:t>
            </a:fld>
            <a:endParaRPr lang="en-US"/>
          </a:p>
        </p:txBody>
      </p:sp>
    </p:spTree>
    <p:extLst>
      <p:ext uri="{BB962C8B-B14F-4D97-AF65-F5344CB8AC3E}">
        <p14:creationId xmlns:p14="http://schemas.microsoft.com/office/powerpoint/2010/main" val="4286639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50147-73DE-FE48-8B7E-13BC2A08A7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67AE721-7F77-4B4C-B666-AE4037A254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C53FDBA-817A-7549-8592-527AEE51B4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A4C9AF9-7CE4-5045-AB59-2E67F19BC630}"/>
              </a:ext>
            </a:extLst>
          </p:cNvPr>
          <p:cNvSpPr>
            <a:spLocks noGrp="1"/>
          </p:cNvSpPr>
          <p:nvPr>
            <p:ph type="dt" sz="half" idx="10"/>
          </p:nvPr>
        </p:nvSpPr>
        <p:spPr/>
        <p:txBody>
          <a:bodyPr/>
          <a:lstStyle/>
          <a:p>
            <a:fld id="{ABA0BDE7-2846-8545-8111-C90E42CD1A92}" type="datetimeFigureOut">
              <a:rPr lang="en-US" smtClean="0"/>
              <a:t>8/30/20</a:t>
            </a:fld>
            <a:endParaRPr lang="en-US"/>
          </a:p>
        </p:txBody>
      </p:sp>
      <p:sp>
        <p:nvSpPr>
          <p:cNvPr id="6" name="Footer Placeholder 5">
            <a:extLst>
              <a:ext uri="{FF2B5EF4-FFF2-40B4-BE49-F238E27FC236}">
                <a16:creationId xmlns:a16="http://schemas.microsoft.com/office/drawing/2014/main" id="{1FFF6011-5EF6-D343-B5B8-FECF825BFC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B29E8C-FAC5-3140-9DE1-7C990FBCA86B}"/>
              </a:ext>
            </a:extLst>
          </p:cNvPr>
          <p:cNvSpPr>
            <a:spLocks noGrp="1"/>
          </p:cNvSpPr>
          <p:nvPr>
            <p:ph type="sldNum" sz="quarter" idx="12"/>
          </p:nvPr>
        </p:nvSpPr>
        <p:spPr/>
        <p:txBody>
          <a:bodyPr/>
          <a:lstStyle/>
          <a:p>
            <a:fld id="{581596B3-FC1C-7B4F-94FD-A49413117D5A}" type="slidenum">
              <a:rPr lang="en-US" smtClean="0"/>
              <a:t>‹#›</a:t>
            </a:fld>
            <a:endParaRPr lang="en-US"/>
          </a:p>
        </p:txBody>
      </p:sp>
    </p:spTree>
    <p:extLst>
      <p:ext uri="{BB962C8B-B14F-4D97-AF65-F5344CB8AC3E}">
        <p14:creationId xmlns:p14="http://schemas.microsoft.com/office/powerpoint/2010/main" val="3433852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808F0-B937-5848-92C7-AA3EB7258D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A11046B-36A7-0D4A-BCC5-71AAE020A8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76088F-7F0A-DF4C-81E8-E435E43C34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F742C40-BEB3-1843-83AB-1384DEBBD6D8}"/>
              </a:ext>
            </a:extLst>
          </p:cNvPr>
          <p:cNvSpPr>
            <a:spLocks noGrp="1"/>
          </p:cNvSpPr>
          <p:nvPr>
            <p:ph type="dt" sz="half" idx="10"/>
          </p:nvPr>
        </p:nvSpPr>
        <p:spPr/>
        <p:txBody>
          <a:bodyPr/>
          <a:lstStyle/>
          <a:p>
            <a:fld id="{ABA0BDE7-2846-8545-8111-C90E42CD1A92}" type="datetimeFigureOut">
              <a:rPr lang="en-US" smtClean="0"/>
              <a:t>8/30/20</a:t>
            </a:fld>
            <a:endParaRPr lang="en-US"/>
          </a:p>
        </p:txBody>
      </p:sp>
      <p:sp>
        <p:nvSpPr>
          <p:cNvPr id="6" name="Footer Placeholder 5">
            <a:extLst>
              <a:ext uri="{FF2B5EF4-FFF2-40B4-BE49-F238E27FC236}">
                <a16:creationId xmlns:a16="http://schemas.microsoft.com/office/drawing/2014/main" id="{B34659E9-BB90-FB45-BD60-F92E58145E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5446E6-D100-6141-901B-F8BB13EC7113}"/>
              </a:ext>
            </a:extLst>
          </p:cNvPr>
          <p:cNvSpPr>
            <a:spLocks noGrp="1"/>
          </p:cNvSpPr>
          <p:nvPr>
            <p:ph type="sldNum" sz="quarter" idx="12"/>
          </p:nvPr>
        </p:nvSpPr>
        <p:spPr/>
        <p:txBody>
          <a:bodyPr/>
          <a:lstStyle/>
          <a:p>
            <a:fld id="{581596B3-FC1C-7B4F-94FD-A49413117D5A}" type="slidenum">
              <a:rPr lang="en-US" smtClean="0"/>
              <a:t>‹#›</a:t>
            </a:fld>
            <a:endParaRPr lang="en-US"/>
          </a:p>
        </p:txBody>
      </p:sp>
    </p:spTree>
    <p:extLst>
      <p:ext uri="{BB962C8B-B14F-4D97-AF65-F5344CB8AC3E}">
        <p14:creationId xmlns:p14="http://schemas.microsoft.com/office/powerpoint/2010/main" val="2018382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4000" b="-4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8E54EF6-FDD5-8D4B-8B59-B4568029DF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0A3630D-2B16-5F4F-AECA-19237E6E48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BB8133-1D3C-FF44-A9A5-3FC8732020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A0BDE7-2846-8545-8111-C90E42CD1A92}" type="datetimeFigureOut">
              <a:rPr lang="en-US" smtClean="0"/>
              <a:t>8/30/20</a:t>
            </a:fld>
            <a:endParaRPr lang="en-US"/>
          </a:p>
        </p:txBody>
      </p:sp>
      <p:sp>
        <p:nvSpPr>
          <p:cNvPr id="5" name="Footer Placeholder 4">
            <a:extLst>
              <a:ext uri="{FF2B5EF4-FFF2-40B4-BE49-F238E27FC236}">
                <a16:creationId xmlns:a16="http://schemas.microsoft.com/office/drawing/2014/main" id="{A7E75259-4D99-D64B-94AB-8CBC866BA96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AB2343C-DA2A-1245-B374-0C9649D6B98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1596B3-FC1C-7B4F-94FD-A49413117D5A}" type="slidenum">
              <a:rPr lang="en-US" smtClean="0"/>
              <a:t>‹#›</a:t>
            </a:fld>
            <a:endParaRPr lang="en-US"/>
          </a:p>
        </p:txBody>
      </p:sp>
    </p:spTree>
    <p:extLst>
      <p:ext uri="{BB962C8B-B14F-4D97-AF65-F5344CB8AC3E}">
        <p14:creationId xmlns:p14="http://schemas.microsoft.com/office/powerpoint/2010/main" val="32982610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223B7-2753-C34C-AF0F-90F1D157FEA8}"/>
              </a:ext>
            </a:extLst>
          </p:cNvPr>
          <p:cNvSpPr>
            <a:spLocks noGrp="1"/>
          </p:cNvSpPr>
          <p:nvPr>
            <p:ph type="ctrTitle"/>
          </p:nvPr>
        </p:nvSpPr>
        <p:spPr/>
        <p:txBody>
          <a:bodyPr>
            <a:normAutofit/>
          </a:bodyPr>
          <a:lstStyle/>
          <a:p>
            <a:r>
              <a:rPr lang="el-GR" sz="2000" dirty="0">
                <a:solidFill>
                  <a:prstClr val="black"/>
                </a:solidFill>
              </a:rPr>
              <a:t>Φόρουμ συζητήσεων και Αντεστραμμένη τάξη</a:t>
            </a:r>
            <a:br>
              <a:rPr lang="en-CY" sz="3200">
                <a:solidFill>
                  <a:prstClr val="black"/>
                </a:solidFill>
              </a:rPr>
            </a:br>
            <a:r>
              <a:rPr lang="el-GR" sz="3200" dirty="0">
                <a:solidFill>
                  <a:prstClr val="black"/>
                </a:solidFill>
              </a:rPr>
              <a:t>Από την ανάγκη στην ευκαιρία: </a:t>
            </a:r>
            <a:br>
              <a:rPr lang="en-CY" sz="3200">
                <a:solidFill>
                  <a:prstClr val="black"/>
                </a:solidFill>
              </a:rPr>
            </a:br>
            <a:r>
              <a:rPr lang="el-GR" sz="3200" dirty="0">
                <a:solidFill>
                  <a:prstClr val="black"/>
                </a:solidFill>
              </a:rPr>
              <a:t>εποικοδομητική εξαποστάσεως σχολική εκπαίδευση</a:t>
            </a:r>
            <a:br>
              <a:rPr lang="en-CY" sz="3200">
                <a:solidFill>
                  <a:prstClr val="black"/>
                </a:solidFill>
              </a:rPr>
            </a:br>
            <a:r>
              <a:rPr lang="el-GR" sz="2000" dirty="0">
                <a:solidFill>
                  <a:prstClr val="black"/>
                </a:solidFill>
              </a:rPr>
              <a:t>Αξιοποιώντας τις ΤΠΕ για σύγχρονη και ασύγχρονη εκπαίδευση στο Δημοτικό</a:t>
            </a:r>
            <a:br>
              <a:rPr lang="el-GR" sz="2000" dirty="0">
                <a:solidFill>
                  <a:prstClr val="black"/>
                </a:solidFill>
              </a:rPr>
            </a:br>
            <a:br>
              <a:rPr lang="el-GR" sz="2000" dirty="0">
                <a:solidFill>
                  <a:prstClr val="black"/>
                </a:solidFill>
              </a:rPr>
            </a:br>
            <a:r>
              <a:rPr lang="el-GR" sz="2000" dirty="0">
                <a:solidFill>
                  <a:schemeClr val="bg1"/>
                </a:solidFill>
              </a:rPr>
              <a:t>Τμήμα 3 – Εισαγωγή στο πρόβλημα</a:t>
            </a:r>
            <a:endParaRPr lang="en-US" dirty="0"/>
          </a:p>
        </p:txBody>
      </p:sp>
      <p:sp>
        <p:nvSpPr>
          <p:cNvPr id="3" name="Subtitle 2">
            <a:extLst>
              <a:ext uri="{FF2B5EF4-FFF2-40B4-BE49-F238E27FC236}">
                <a16:creationId xmlns:a16="http://schemas.microsoft.com/office/drawing/2014/main" id="{591066CA-F971-A246-B42B-C87594BD2DFE}"/>
              </a:ext>
            </a:extLst>
          </p:cNvPr>
          <p:cNvSpPr>
            <a:spLocks noGrp="1"/>
          </p:cNvSpPr>
          <p:nvPr>
            <p:ph type="subTitle" idx="1"/>
          </p:nvPr>
        </p:nvSpPr>
        <p:spPr/>
        <p:txBody>
          <a:bodyPr>
            <a:normAutofit fontScale="62500" lnSpcReduction="20000"/>
          </a:bodyPr>
          <a:lstStyle/>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Θανάσης Χατζηλάκος</a:t>
            </a: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Φωτεινή </a:t>
            </a:r>
            <a:r>
              <a:rPr lang="el-GR" dirty="0" err="1">
                <a:latin typeface="Calibri" panose="020F0502020204030204" pitchFamily="34" charset="0"/>
                <a:ea typeface="Calibri" panose="020F0502020204030204" pitchFamily="34" charset="0"/>
                <a:cs typeface="Times New Roman" panose="02020603050405020304" pitchFamily="18" charset="0"/>
              </a:rPr>
              <a:t>Αγγελακοπούλου</a:t>
            </a: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Αλέξανδρος Κοφτερός</a:t>
            </a:r>
            <a:endParaRPr lang="en-CY">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Ανοικτό Πανεπιστήμιο Κύπρου</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Παιδαγωγικό Ινστιτούτο Κύπρου</a:t>
            </a: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Σεπτέμβρης 2020</a:t>
            </a:r>
            <a:endParaRPr lang="en-US" dirty="0"/>
          </a:p>
        </p:txBody>
      </p:sp>
    </p:spTree>
    <p:extLst>
      <p:ext uri="{BB962C8B-B14F-4D97-AF65-F5344CB8AC3E}">
        <p14:creationId xmlns:p14="http://schemas.microsoft.com/office/powerpoint/2010/main" val="529806684"/>
      </p:ext>
    </p:extLst>
  </p:cSld>
  <p:clrMapOvr>
    <a:masterClrMapping/>
  </p:clrMapOvr>
  <mc:AlternateContent xmlns:mc="http://schemas.openxmlformats.org/markup-compatibility/2006" xmlns:p14="http://schemas.microsoft.com/office/powerpoint/2010/main">
    <mc:Choice Requires="p14">
      <p:transition spd="slow" p14:dur="2000" advTm="5700"/>
    </mc:Choice>
    <mc:Fallback xmlns="">
      <p:transition spd="slow" advTm="57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35185-BD9A-844E-AC35-D2893323DE6A}"/>
              </a:ext>
            </a:extLst>
          </p:cNvPr>
          <p:cNvSpPr>
            <a:spLocks noGrp="1"/>
          </p:cNvSpPr>
          <p:nvPr>
            <p:ph type="title"/>
          </p:nvPr>
        </p:nvSpPr>
        <p:spPr>
          <a:xfrm>
            <a:off x="838199" y="365125"/>
            <a:ext cx="10515601" cy="1325563"/>
          </a:xfrm>
        </p:spPr>
        <p:txBody>
          <a:bodyPr>
            <a:normAutofit/>
          </a:bodyPr>
          <a:lstStyle/>
          <a:p>
            <a:r>
              <a:rPr lang="en-US" dirty="0"/>
              <a:t>A la carte: </a:t>
            </a:r>
            <a:r>
              <a:rPr lang="el-GR" dirty="0"/>
              <a:t>Προφορικός κ γραπτός, σύγχρονη κ ασύγχρονη, εξαποστάσεως κ από κοντά</a:t>
            </a:r>
            <a:endParaRPr lang="en-US" dirty="0"/>
          </a:p>
        </p:txBody>
      </p:sp>
      <p:sp>
        <p:nvSpPr>
          <p:cNvPr id="3" name="Content Placeholder 2">
            <a:extLst>
              <a:ext uri="{FF2B5EF4-FFF2-40B4-BE49-F238E27FC236}">
                <a16:creationId xmlns:a16="http://schemas.microsoft.com/office/drawing/2014/main" id="{EF777559-E3DE-E240-BD78-C1F6F6CCF389}"/>
              </a:ext>
            </a:extLst>
          </p:cNvPr>
          <p:cNvSpPr>
            <a:spLocks noGrp="1"/>
          </p:cNvSpPr>
          <p:nvPr>
            <p:ph idx="1"/>
          </p:nvPr>
        </p:nvSpPr>
        <p:spPr/>
        <p:txBody>
          <a:bodyPr>
            <a:normAutofit lnSpcReduction="10000"/>
          </a:bodyPr>
          <a:lstStyle/>
          <a:p>
            <a:r>
              <a:rPr lang="el-GR" dirty="0"/>
              <a:t>Μέχρι πρόσφατα, η διάκριση μεταξύ προφορικού και γραπτού λόγου ήταν σαφής και ξεκάθαρη.</a:t>
            </a:r>
          </a:p>
          <a:p>
            <a:r>
              <a:rPr lang="el-GR" dirty="0"/>
              <a:t>Μ</a:t>
            </a:r>
            <a:r>
              <a:rPr lang="en-US" dirty="0" err="1"/>
              <a:t>έ</a:t>
            </a:r>
            <a:r>
              <a:rPr lang="el-GR" dirty="0" err="1"/>
              <a:t>χρι</a:t>
            </a:r>
            <a:r>
              <a:rPr lang="el-GR" dirty="0"/>
              <a:t> πρόσφατα, η διάκριση μεταξύ σύγχρονης και ασύγχρονης επικοινωνίας στην εκπαίδευση ήταν σαφής</a:t>
            </a:r>
          </a:p>
          <a:p>
            <a:r>
              <a:rPr lang="el-GR" dirty="0"/>
              <a:t>Μέχρι πρόσφατα η διάκριση μεταξύ εκπαίδευσης </a:t>
            </a:r>
            <a:r>
              <a:rPr lang="el-GR" dirty="0" err="1"/>
              <a:t>εξαποστάσως</a:t>
            </a:r>
            <a:r>
              <a:rPr lang="el-GR" dirty="0"/>
              <a:t> και εκ του συστάδην ήταν σαφής</a:t>
            </a:r>
          </a:p>
          <a:p>
            <a:endParaRPr lang="el-GR" dirty="0"/>
          </a:p>
          <a:p>
            <a:r>
              <a:rPr lang="el-GR" dirty="0"/>
              <a:t>Τώρα όλα αυτά από διακριτά έχουν γίνει φάσμα και οι δυνατότητες ανάμιξής τους απεριόριστες.</a:t>
            </a:r>
          </a:p>
          <a:p>
            <a:r>
              <a:rPr lang="el-GR" dirty="0"/>
              <a:t>Να διαλέξουμε: πρόβλημα ή ευκαιρία -για μας τους εκπαιδευτικούς</a:t>
            </a:r>
            <a:endParaRPr lang="en-US" dirty="0"/>
          </a:p>
        </p:txBody>
      </p:sp>
    </p:spTree>
    <p:extLst>
      <p:ext uri="{BB962C8B-B14F-4D97-AF65-F5344CB8AC3E}">
        <p14:creationId xmlns:p14="http://schemas.microsoft.com/office/powerpoint/2010/main" val="1632100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71C40-BEA6-F347-A367-91F6F0163B91}"/>
              </a:ext>
            </a:extLst>
          </p:cNvPr>
          <p:cNvSpPr>
            <a:spLocks noGrp="1"/>
          </p:cNvSpPr>
          <p:nvPr>
            <p:ph type="title"/>
          </p:nvPr>
        </p:nvSpPr>
        <p:spPr/>
        <p:txBody>
          <a:bodyPr/>
          <a:lstStyle/>
          <a:p>
            <a:r>
              <a:rPr lang="el-GR" b="1" dirty="0"/>
              <a:t>Πρόβλημα</a:t>
            </a:r>
            <a:endParaRPr lang="en-US" dirty="0"/>
          </a:p>
        </p:txBody>
      </p:sp>
      <p:sp>
        <p:nvSpPr>
          <p:cNvPr id="3" name="Content Placeholder 2">
            <a:extLst>
              <a:ext uri="{FF2B5EF4-FFF2-40B4-BE49-F238E27FC236}">
                <a16:creationId xmlns:a16="http://schemas.microsoft.com/office/drawing/2014/main" id="{F6F77BDD-6617-8A46-A46F-394E8688D9FE}"/>
              </a:ext>
            </a:extLst>
          </p:cNvPr>
          <p:cNvSpPr>
            <a:spLocks noGrp="1"/>
          </p:cNvSpPr>
          <p:nvPr>
            <p:ph idx="1"/>
          </p:nvPr>
        </p:nvSpPr>
        <p:spPr/>
        <p:txBody>
          <a:bodyPr/>
          <a:lstStyle/>
          <a:p>
            <a:pPr marL="0" indent="0">
              <a:buNone/>
            </a:pPr>
            <a:r>
              <a:rPr lang="el-GR" dirty="0"/>
              <a:t>Πώς θα προχωρήσουμε τη μάθηση των μαθητών μας («νέα ύλη») </a:t>
            </a:r>
          </a:p>
          <a:p>
            <a:r>
              <a:rPr lang="el-GR" dirty="0"/>
              <a:t>με εξαποστάσεως μεθόδους όπου </a:t>
            </a:r>
          </a:p>
          <a:p>
            <a:pPr lvl="1"/>
            <a:r>
              <a:rPr lang="el-GR" dirty="0"/>
              <a:t>δεν έχουμε τον έλεγχο που έχουμε(;) στην κλασική τάξη του σχολείου, </a:t>
            </a:r>
          </a:p>
          <a:p>
            <a:pPr lvl="1"/>
            <a:r>
              <a:rPr lang="el-GR" dirty="0"/>
              <a:t>δεν έχουμε το χρόνο που έχουμε(;) στην κλασική τάξη του σχολείου, </a:t>
            </a:r>
          </a:p>
          <a:p>
            <a:pPr lvl="1"/>
            <a:r>
              <a:rPr lang="el-GR" dirty="0"/>
              <a:t>οι μαθητές μας είναι ‘αλλού’, </a:t>
            </a:r>
          </a:p>
          <a:p>
            <a:pPr lvl="1"/>
            <a:r>
              <a:rPr lang="el-GR" dirty="0"/>
              <a:t>και η στοιχειώδης ‘ισότητα’ του σχολείου ανατρέπεται;</a:t>
            </a:r>
            <a:endParaRPr lang="en-CY"/>
          </a:p>
          <a:p>
            <a:endParaRPr lang="en-US" dirty="0"/>
          </a:p>
        </p:txBody>
      </p:sp>
    </p:spTree>
    <p:extLst>
      <p:ext uri="{BB962C8B-B14F-4D97-AF65-F5344CB8AC3E}">
        <p14:creationId xmlns:p14="http://schemas.microsoft.com/office/powerpoint/2010/main" val="28063528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96495-3E91-4B46-B8F0-48DA16AF2FEE}"/>
              </a:ext>
            </a:extLst>
          </p:cNvPr>
          <p:cNvSpPr>
            <a:spLocks noGrp="1"/>
          </p:cNvSpPr>
          <p:nvPr>
            <p:ph type="title"/>
          </p:nvPr>
        </p:nvSpPr>
        <p:spPr/>
        <p:txBody>
          <a:bodyPr/>
          <a:lstStyle/>
          <a:p>
            <a:pPr algn="r"/>
            <a:r>
              <a:rPr lang="el-GR"/>
              <a:t>Δραστηριότητα Δ3-3 (10’): </a:t>
            </a:r>
            <a:br>
              <a:rPr lang="el-GR" dirty="0"/>
            </a:br>
            <a:r>
              <a:rPr lang="el-GR" dirty="0"/>
              <a:t>Καινοτόμες απαντήσεις στο πρόβλημα</a:t>
            </a:r>
            <a:endParaRPr lang="en-US" dirty="0"/>
          </a:p>
        </p:txBody>
      </p:sp>
      <p:sp>
        <p:nvSpPr>
          <p:cNvPr id="3" name="Content Placeholder 2">
            <a:extLst>
              <a:ext uri="{FF2B5EF4-FFF2-40B4-BE49-F238E27FC236}">
                <a16:creationId xmlns:a16="http://schemas.microsoft.com/office/drawing/2014/main" id="{32357D91-7342-C346-A038-3EA35DA81963}"/>
              </a:ext>
            </a:extLst>
          </p:cNvPr>
          <p:cNvSpPr>
            <a:spLocks noGrp="1"/>
          </p:cNvSpPr>
          <p:nvPr>
            <p:ph idx="1"/>
          </p:nvPr>
        </p:nvSpPr>
        <p:spPr/>
        <p:txBody>
          <a:bodyPr>
            <a:normAutofit fontScale="85000" lnSpcReduction="20000"/>
          </a:bodyPr>
          <a:lstStyle/>
          <a:p>
            <a:pPr marL="0" indent="0">
              <a:buNone/>
            </a:pPr>
            <a:r>
              <a:rPr lang="el-GR" dirty="0"/>
              <a:t>Πώς θα προχωρήσουμε τη μάθηση των μαθητών μας («νέα ύλη») </a:t>
            </a:r>
          </a:p>
          <a:p>
            <a:pPr marL="0" indent="0">
              <a:buNone/>
            </a:pPr>
            <a:r>
              <a:rPr lang="el-GR" dirty="0"/>
              <a:t>με εξαποστάσεως μεθόδους; Όπου: </a:t>
            </a:r>
          </a:p>
          <a:p>
            <a:pPr lvl="1"/>
            <a:r>
              <a:rPr lang="el-GR" dirty="0"/>
              <a:t>δεν έχουμε τον έλεγχο που έχουμε(;) στην κλασική τάξη του σχολείου, </a:t>
            </a:r>
          </a:p>
          <a:p>
            <a:pPr lvl="1"/>
            <a:r>
              <a:rPr lang="el-GR" dirty="0"/>
              <a:t>δεν έχουμε το χρόνο που έχουμε(;) στην κλασική τάξη του σχολείου, </a:t>
            </a:r>
          </a:p>
          <a:p>
            <a:pPr lvl="1"/>
            <a:r>
              <a:rPr lang="el-GR" dirty="0"/>
              <a:t>οι μαθητές μας είναι σωματικά αλλού  </a:t>
            </a:r>
          </a:p>
          <a:p>
            <a:pPr lvl="1"/>
            <a:r>
              <a:rPr lang="el-GR" dirty="0"/>
              <a:t>και η στοιχειώδης ‘ισότητα’ του σχολείου ανατρέπεται</a:t>
            </a:r>
            <a:endParaRPr lang="en-CY"/>
          </a:p>
          <a:p>
            <a:pPr marL="0" indent="0">
              <a:buNone/>
            </a:pPr>
            <a:r>
              <a:rPr lang="el-GR" b="1" dirty="0"/>
              <a:t>Απαράδεκτες απαντήσεις:</a:t>
            </a:r>
            <a:endParaRPr lang="en-CY" b="1"/>
          </a:p>
          <a:p>
            <a:pPr lvl="0"/>
            <a:r>
              <a:rPr lang="el-GR" dirty="0"/>
              <a:t>Δεν θα προχωρήσουμε τη μάθηση των μαθητών μας</a:t>
            </a:r>
            <a:endParaRPr lang="en-CY"/>
          </a:p>
          <a:p>
            <a:pPr lvl="0"/>
            <a:r>
              <a:rPr lang="el-GR" dirty="0"/>
              <a:t>Ας μας πει το Υπουργείο -κι εμείς θα το εφαρμόσουμε γκρινιάζοντας</a:t>
            </a:r>
            <a:endParaRPr lang="en-CY"/>
          </a:p>
          <a:p>
            <a:pPr marL="0" indent="0">
              <a:buNone/>
            </a:pPr>
            <a:endParaRPr lang="en-CY"/>
          </a:p>
          <a:p>
            <a:pPr marL="0" indent="0">
              <a:buNone/>
            </a:pPr>
            <a:r>
              <a:rPr lang="el-GR" b="1" dirty="0"/>
              <a:t>Φτωχή απάντηση:</a:t>
            </a:r>
            <a:endParaRPr lang="en-CY" b="1"/>
          </a:p>
          <a:p>
            <a:pPr lvl="0"/>
            <a:r>
              <a:rPr lang="el-GR" dirty="0"/>
              <a:t>Θα προσομοιώσουμε την παλιά μας διδακτική στρατηγική</a:t>
            </a:r>
            <a:endParaRPr lang="en-CY"/>
          </a:p>
          <a:p>
            <a:endParaRPr lang="en-US" dirty="0"/>
          </a:p>
        </p:txBody>
      </p:sp>
    </p:spTree>
    <p:extLst>
      <p:ext uri="{BB962C8B-B14F-4D97-AF65-F5344CB8AC3E}">
        <p14:creationId xmlns:p14="http://schemas.microsoft.com/office/powerpoint/2010/main" val="3107511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D6872-9810-6643-8CB2-6889E057BBD4}"/>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D414B477-7964-6F4A-9E07-DF47C19BDB53}"/>
              </a:ext>
            </a:extLst>
          </p:cNvPr>
          <p:cNvSpPr>
            <a:spLocks noGrp="1"/>
          </p:cNvSpPr>
          <p:nvPr>
            <p:ph idx="1"/>
          </p:nvPr>
        </p:nvSpPr>
        <p:spPr/>
        <p:txBody>
          <a:bodyPr>
            <a:normAutofit lnSpcReduction="10000"/>
          </a:bodyPr>
          <a:lstStyle/>
          <a:p>
            <a:pPr fontAlgn="t"/>
            <a:r>
              <a:rPr lang="el-GR" dirty="0">
                <a:solidFill>
                  <a:schemeClr val="bg1">
                    <a:lumMod val="50000"/>
                  </a:schemeClr>
                </a:solidFill>
              </a:rPr>
              <a:t>Τ1 – Πρόλογος </a:t>
            </a:r>
            <a:endParaRPr lang="en-US" dirty="0">
              <a:solidFill>
                <a:schemeClr val="bg1">
                  <a:lumMod val="50000"/>
                </a:schemeClr>
              </a:solidFill>
            </a:endParaRPr>
          </a:p>
          <a:p>
            <a:pPr fontAlgn="t">
              <a:lnSpc>
                <a:spcPct val="100000"/>
              </a:lnSpc>
            </a:pPr>
            <a:r>
              <a:rPr lang="el-GR" dirty="0">
                <a:solidFill>
                  <a:schemeClr val="bg1">
                    <a:lumMod val="50000"/>
                  </a:schemeClr>
                </a:solidFill>
              </a:rPr>
              <a:t>Τ2 – Οδηγίες Χρήσης - Προετοιμασία</a:t>
            </a:r>
            <a:endParaRPr lang="en-US" dirty="0">
              <a:solidFill>
                <a:schemeClr val="bg1">
                  <a:lumMod val="50000"/>
                </a:schemeClr>
              </a:solidFill>
            </a:endParaRPr>
          </a:p>
          <a:p>
            <a:pPr fontAlgn="t"/>
            <a:r>
              <a:rPr lang="el-GR" b="1" dirty="0">
                <a:solidFill>
                  <a:schemeClr val="bg1"/>
                </a:solidFill>
              </a:rPr>
              <a:t>Τ3 – Εισαγωγή στο πρόβλημα</a:t>
            </a:r>
            <a:endParaRPr lang="en-US" b="1" dirty="0">
              <a:solidFill>
                <a:schemeClr val="bg1"/>
              </a:solidFill>
            </a:endParaRPr>
          </a:p>
          <a:p>
            <a:pPr fontAlgn="t"/>
            <a:r>
              <a:rPr lang="el-GR" dirty="0"/>
              <a:t>Τ4 – Κύκλος  μαθήματος – Αντεστραμμένη τάξη</a:t>
            </a:r>
            <a:endParaRPr lang="en-US" dirty="0"/>
          </a:p>
          <a:p>
            <a:pPr fontAlgn="t"/>
            <a:r>
              <a:rPr lang="el-GR" dirty="0"/>
              <a:t>Τ5 – Παράδειγμα κύκλου - Φόρουμ</a:t>
            </a:r>
            <a:endParaRPr lang="en-US" dirty="0"/>
          </a:p>
          <a:p>
            <a:pPr fontAlgn="t"/>
            <a:r>
              <a:rPr lang="el-GR" dirty="0"/>
              <a:t>Τ6 – Παιδαγωγικά ζητήματα</a:t>
            </a:r>
            <a:endParaRPr lang="en-US" dirty="0"/>
          </a:p>
          <a:p>
            <a:pPr fontAlgn="t"/>
            <a:r>
              <a:rPr lang="el-GR" dirty="0"/>
              <a:t>Τ7 – Εβδομαδιαίο ωρολόγιο πρόγραμμα</a:t>
            </a:r>
            <a:endParaRPr lang="en-US" dirty="0"/>
          </a:p>
          <a:p>
            <a:pPr fontAlgn="t"/>
            <a:r>
              <a:rPr lang="el-GR" dirty="0"/>
              <a:t>Τ8 – Η δουλειά μαθητή και δασκάλου</a:t>
            </a:r>
            <a:endParaRPr lang="en-US" dirty="0"/>
          </a:p>
          <a:p>
            <a:pPr fontAlgn="t"/>
            <a:r>
              <a:rPr lang="el-GR" dirty="0"/>
              <a:t>Τ9 – Αναστοχασμός κ Κλείσιμο</a:t>
            </a:r>
            <a:endParaRPr lang="en-US" dirty="0"/>
          </a:p>
          <a:p>
            <a:endParaRPr lang="en-US" dirty="0"/>
          </a:p>
        </p:txBody>
      </p:sp>
    </p:spTree>
    <p:extLst>
      <p:ext uri="{BB962C8B-B14F-4D97-AF65-F5344CB8AC3E}">
        <p14:creationId xmlns:p14="http://schemas.microsoft.com/office/powerpoint/2010/main" val="2015154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40246E-BC68-2B42-9D2E-618856F700EE}"/>
              </a:ext>
            </a:extLst>
          </p:cNvPr>
          <p:cNvSpPr>
            <a:spLocks noGrp="1"/>
          </p:cNvSpPr>
          <p:nvPr>
            <p:ph type="title"/>
          </p:nvPr>
        </p:nvSpPr>
        <p:spPr>
          <a:xfrm>
            <a:off x="838200" y="365125"/>
            <a:ext cx="10515600" cy="1325563"/>
          </a:xfrm>
        </p:spPr>
        <p:txBody>
          <a:bodyPr/>
          <a:lstStyle/>
          <a:p>
            <a:r>
              <a:rPr lang="el-GR" dirty="0"/>
              <a:t>Έκτακτη κατάσταση;  Να προετοιμαστούμε!</a:t>
            </a:r>
            <a:endParaRPr lang="en-CY"/>
          </a:p>
        </p:txBody>
      </p:sp>
      <p:sp>
        <p:nvSpPr>
          <p:cNvPr id="3" name="Content Placeholder 2">
            <a:extLst>
              <a:ext uri="{FF2B5EF4-FFF2-40B4-BE49-F238E27FC236}">
                <a16:creationId xmlns:a16="http://schemas.microsoft.com/office/drawing/2014/main" id="{1D73110A-D04B-9342-AEF8-B26AEAA5858C}"/>
              </a:ext>
            </a:extLst>
          </p:cNvPr>
          <p:cNvSpPr>
            <a:spLocks noGrp="1"/>
          </p:cNvSpPr>
          <p:nvPr>
            <p:ph idx="1"/>
          </p:nvPr>
        </p:nvSpPr>
        <p:spPr>
          <a:xfrm>
            <a:off x="838199" y="1825625"/>
            <a:ext cx="10908323" cy="4351338"/>
          </a:xfrm>
        </p:spPr>
        <p:txBody>
          <a:bodyPr>
            <a:normAutofit fontScale="92500"/>
          </a:bodyPr>
          <a:lstStyle/>
          <a:p>
            <a:r>
              <a:rPr lang="el-GR" dirty="0"/>
              <a:t>Έκτακτη κατάσταση ή νέα κατάσταση;</a:t>
            </a:r>
          </a:p>
          <a:p>
            <a:r>
              <a:rPr lang="el-GR" dirty="0"/>
              <a:t>Από το </a:t>
            </a:r>
            <a:r>
              <a:rPr lang="en-US" dirty="0"/>
              <a:t>Emergency Remote Teaching </a:t>
            </a:r>
            <a:r>
              <a:rPr lang="el-GR" dirty="0"/>
              <a:t>στην Εξαποστάσεως Σχολική Εκπαίδευση</a:t>
            </a:r>
          </a:p>
          <a:p>
            <a:r>
              <a:rPr lang="el-GR" dirty="0"/>
              <a:t>Ασαφής προειδοποίηση: Τί είδους εξαποστάσεως;  Δεν ξέρουμε!</a:t>
            </a:r>
            <a:endParaRPr lang="en-CY"/>
          </a:p>
          <a:p>
            <a:r>
              <a:rPr lang="el-GR" dirty="0"/>
              <a:t>Κατά πάσα πιθανότητα:</a:t>
            </a:r>
          </a:p>
          <a:p>
            <a:pPr lvl="1"/>
            <a:r>
              <a:rPr lang="el-GR" dirty="0"/>
              <a:t>Όχι πλήρες κλείσιμο </a:t>
            </a:r>
          </a:p>
          <a:p>
            <a:pPr lvl="1"/>
            <a:r>
              <a:rPr lang="el-GR" dirty="0"/>
              <a:t>Θα κλείσουν μερικά σχολεία για κάποια διαστήματα, </a:t>
            </a:r>
          </a:p>
          <a:p>
            <a:pPr lvl="1"/>
            <a:r>
              <a:rPr lang="el-GR" dirty="0"/>
              <a:t>Θα χρειαστεί να λειτουργήσουν </a:t>
            </a:r>
            <a:r>
              <a:rPr lang="el-GR" b="1" dirty="0"/>
              <a:t>και</a:t>
            </a:r>
            <a:r>
              <a:rPr lang="el-GR" dirty="0"/>
              <a:t> εξαποστάσεως </a:t>
            </a:r>
          </a:p>
          <a:p>
            <a:pPr lvl="1"/>
            <a:r>
              <a:rPr lang="el-GR" dirty="0"/>
              <a:t>Θα υπάρξουν μαθητές που για διάφορους λόγους θα απουσιάσουν περισσότερο </a:t>
            </a:r>
            <a:r>
              <a:rPr lang="el-GR" dirty="0" err="1"/>
              <a:t>απότι</a:t>
            </a:r>
            <a:r>
              <a:rPr lang="el-GR" dirty="0"/>
              <a:t> συνήθως καθώς και εκπαιδευτικοί που θα χρειαστεί να διδάξουν από το σπίτι. </a:t>
            </a:r>
          </a:p>
          <a:p>
            <a:r>
              <a:rPr lang="el-GR" dirty="0"/>
              <a:t>Πώς θα προετοιμαστούμε χωρίς να ξέρουμε για τι ακριβώς;</a:t>
            </a:r>
            <a:endParaRPr lang="en-CY"/>
          </a:p>
          <a:p>
            <a:pPr marL="0" indent="0">
              <a:buNone/>
            </a:pPr>
            <a:endParaRPr lang="el-GR" dirty="0"/>
          </a:p>
        </p:txBody>
      </p:sp>
    </p:spTree>
    <p:extLst>
      <p:ext uri="{BB962C8B-B14F-4D97-AF65-F5344CB8AC3E}">
        <p14:creationId xmlns:p14="http://schemas.microsoft.com/office/powerpoint/2010/main" val="3343264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FD361-B770-1543-901F-A58FA2C01784}"/>
              </a:ext>
            </a:extLst>
          </p:cNvPr>
          <p:cNvSpPr>
            <a:spLocks noGrp="1"/>
          </p:cNvSpPr>
          <p:nvPr>
            <p:ph type="title"/>
          </p:nvPr>
        </p:nvSpPr>
        <p:spPr/>
        <p:txBody>
          <a:bodyPr/>
          <a:lstStyle/>
          <a:p>
            <a:r>
              <a:rPr lang="el-GR" dirty="0"/>
              <a:t>Αμυντική ή εποικοδομητική τοποθέτηση;</a:t>
            </a:r>
            <a:r>
              <a:rPr lang="en-CY"/>
              <a:t> </a:t>
            </a:r>
            <a:endParaRPr lang="en-US" dirty="0"/>
          </a:p>
        </p:txBody>
      </p:sp>
      <p:sp>
        <p:nvSpPr>
          <p:cNvPr id="3" name="Content Placeholder 2">
            <a:extLst>
              <a:ext uri="{FF2B5EF4-FFF2-40B4-BE49-F238E27FC236}">
                <a16:creationId xmlns:a16="http://schemas.microsoft.com/office/drawing/2014/main" id="{4102F93A-8231-0649-A4F6-5024F15992DA}"/>
              </a:ext>
            </a:extLst>
          </p:cNvPr>
          <p:cNvSpPr>
            <a:spLocks noGrp="1"/>
          </p:cNvSpPr>
          <p:nvPr>
            <p:ph idx="1"/>
          </p:nvPr>
        </p:nvSpPr>
        <p:spPr/>
        <p:txBody>
          <a:bodyPr/>
          <a:lstStyle/>
          <a:p>
            <a:pPr marL="0" indent="0">
              <a:buNone/>
            </a:pPr>
            <a:r>
              <a:rPr lang="el-GR" dirty="0"/>
              <a:t>Αμυντική τοποθέτηση: Να προσομοιώσουμε την κλασική τάξη</a:t>
            </a:r>
          </a:p>
          <a:p>
            <a:pPr marL="0" indent="0">
              <a:buNone/>
            </a:pPr>
            <a:r>
              <a:rPr lang="el-GR" dirty="0">
                <a:sym typeface="Wingdings" pitchFamily="2" charset="2"/>
              </a:rPr>
              <a:t></a:t>
            </a:r>
            <a:r>
              <a:rPr lang="el-GR" dirty="0"/>
              <a:t> Δεν δουλεύει καλά + πολύ μικρότερος χρόνος (ποιότητα και χρόνος)</a:t>
            </a:r>
          </a:p>
          <a:p>
            <a:pPr marL="0" indent="0">
              <a:buNone/>
            </a:pPr>
            <a:r>
              <a:rPr lang="el-GR" dirty="0"/>
              <a:t>Εποικοδομητική τοποθέτηση: Πνίγω το πρόβλημα και θρέφω την ευκαιρία:</a:t>
            </a:r>
          </a:p>
          <a:p>
            <a:r>
              <a:rPr lang="el-GR" dirty="0"/>
              <a:t>Να </a:t>
            </a:r>
            <a:r>
              <a:rPr lang="el-GR" dirty="0" err="1"/>
              <a:t>αξιοποίησουμε</a:t>
            </a:r>
            <a:r>
              <a:rPr lang="el-GR" dirty="0"/>
              <a:t> τις δυνατότητες της εξαποστάσεως με καινοτόμες διδακτικές στρατηγικές </a:t>
            </a:r>
          </a:p>
          <a:p>
            <a:r>
              <a:rPr lang="el-GR" dirty="0"/>
              <a:t>Αποφεύγω εκπαιδευτικές μεθόδους που δεν δουλεύουν από απόσταση</a:t>
            </a:r>
          </a:p>
          <a:p>
            <a:pPr marL="0" indent="0">
              <a:buNone/>
            </a:pPr>
            <a:r>
              <a:rPr lang="el-GR" dirty="0"/>
              <a:t>	 </a:t>
            </a:r>
            <a:endParaRPr lang="en-CY"/>
          </a:p>
          <a:p>
            <a:endParaRPr lang="en-US" dirty="0"/>
          </a:p>
        </p:txBody>
      </p:sp>
    </p:spTree>
    <p:extLst>
      <p:ext uri="{BB962C8B-B14F-4D97-AF65-F5344CB8AC3E}">
        <p14:creationId xmlns:p14="http://schemas.microsoft.com/office/powerpoint/2010/main" val="829562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106AAF-210D-4C49-A540-34833DB58F15}"/>
              </a:ext>
            </a:extLst>
          </p:cNvPr>
          <p:cNvSpPr>
            <a:spLocks noGrp="1"/>
          </p:cNvSpPr>
          <p:nvPr>
            <p:ph type="title"/>
          </p:nvPr>
        </p:nvSpPr>
        <p:spPr/>
        <p:txBody>
          <a:bodyPr/>
          <a:lstStyle/>
          <a:p>
            <a:r>
              <a:rPr lang="el-GR" dirty="0"/>
              <a:t>Δραστηριότητα Δ3-2 (5’): Τί περιμένετε;</a:t>
            </a:r>
            <a:endParaRPr lang="en-US" dirty="0"/>
          </a:p>
        </p:txBody>
      </p:sp>
      <p:sp>
        <p:nvSpPr>
          <p:cNvPr id="3" name="Content Placeholder 2">
            <a:extLst>
              <a:ext uri="{FF2B5EF4-FFF2-40B4-BE49-F238E27FC236}">
                <a16:creationId xmlns:a16="http://schemas.microsoft.com/office/drawing/2014/main" id="{1EE46629-B66C-774F-9FCF-2CA232425B30}"/>
              </a:ext>
            </a:extLst>
          </p:cNvPr>
          <p:cNvSpPr>
            <a:spLocks noGrp="1"/>
          </p:cNvSpPr>
          <p:nvPr>
            <p:ph idx="1"/>
          </p:nvPr>
        </p:nvSpPr>
        <p:spPr/>
        <p:txBody>
          <a:bodyPr/>
          <a:lstStyle/>
          <a:p>
            <a:r>
              <a:rPr lang="el-GR" i="1" dirty="0"/>
              <a:t>Εσείς τί πιστεύετε και πώς αισθάνεσθε; </a:t>
            </a:r>
          </a:p>
          <a:p>
            <a:r>
              <a:rPr lang="el-GR" i="1" dirty="0"/>
              <a:t>Περιμένετε ότι θα (</a:t>
            </a:r>
            <a:r>
              <a:rPr lang="el-GR" i="1" dirty="0" err="1"/>
              <a:t>ξανα</a:t>
            </a:r>
            <a:r>
              <a:rPr lang="el-GR" i="1" dirty="0"/>
              <a:t>)χρειαστεί να κάνετε εξαποστάσεως εκπαίδευση; </a:t>
            </a:r>
          </a:p>
          <a:p>
            <a:r>
              <a:rPr lang="el-GR" i="1" dirty="0"/>
              <a:t>Ότι θα είστε καλύτερα προετοιμασμένη; </a:t>
            </a:r>
          </a:p>
          <a:p>
            <a:r>
              <a:rPr lang="el-GR" i="1" dirty="0"/>
              <a:t>Φοβάστε ότι αυτή η κατάσταση θα μονιμοποιηθεί; </a:t>
            </a:r>
          </a:p>
          <a:p>
            <a:r>
              <a:rPr lang="el-GR" i="1" dirty="0"/>
              <a:t>Ελπίζετε ότι θα είναι μια ευκαιρία για καλές αλλαγές; </a:t>
            </a:r>
            <a:endParaRPr lang="en-CY"/>
          </a:p>
          <a:p>
            <a:endParaRPr lang="en-US" dirty="0"/>
          </a:p>
        </p:txBody>
      </p:sp>
    </p:spTree>
    <p:extLst>
      <p:ext uri="{BB962C8B-B14F-4D97-AF65-F5344CB8AC3E}">
        <p14:creationId xmlns:p14="http://schemas.microsoft.com/office/powerpoint/2010/main" val="2691536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E7839-046A-3A4C-9C1D-E038E6684EDB}"/>
              </a:ext>
            </a:extLst>
          </p:cNvPr>
          <p:cNvSpPr>
            <a:spLocks noGrp="1"/>
          </p:cNvSpPr>
          <p:nvPr>
            <p:ph type="title"/>
          </p:nvPr>
        </p:nvSpPr>
        <p:spPr/>
        <p:txBody>
          <a:bodyPr>
            <a:normAutofit/>
          </a:bodyPr>
          <a:lstStyle/>
          <a:p>
            <a:r>
              <a:rPr lang="el-GR" dirty="0"/>
              <a:t>Ένα βήμα πίσω: </a:t>
            </a:r>
            <a:br>
              <a:rPr lang="el-GR" dirty="0"/>
            </a:br>
            <a:r>
              <a:rPr lang="en-US" dirty="0"/>
              <a:t>para que </a:t>
            </a:r>
            <a:r>
              <a:rPr lang="en-US" dirty="0">
                <a:sym typeface="Wingdings" pitchFamily="2" charset="2"/>
              </a:rPr>
              <a:t></a:t>
            </a:r>
            <a:r>
              <a:rPr lang="en-US" dirty="0"/>
              <a:t> </a:t>
            </a:r>
            <a:r>
              <a:rPr lang="el-GR" dirty="0"/>
              <a:t>Διδακτική στρατηγική</a:t>
            </a:r>
            <a:endParaRPr lang="en-US" dirty="0"/>
          </a:p>
        </p:txBody>
      </p:sp>
      <p:sp>
        <p:nvSpPr>
          <p:cNvPr id="3" name="Content Placeholder 2">
            <a:extLst>
              <a:ext uri="{FF2B5EF4-FFF2-40B4-BE49-F238E27FC236}">
                <a16:creationId xmlns:a16="http://schemas.microsoft.com/office/drawing/2014/main" id="{0A8132E8-84EC-CF45-AF2E-20B59AA289F4}"/>
              </a:ext>
            </a:extLst>
          </p:cNvPr>
          <p:cNvSpPr>
            <a:spLocks noGrp="1"/>
          </p:cNvSpPr>
          <p:nvPr>
            <p:ph idx="1"/>
          </p:nvPr>
        </p:nvSpPr>
        <p:spPr>
          <a:xfrm>
            <a:off x="838200" y="1825625"/>
            <a:ext cx="10922000" cy="4351338"/>
          </a:xfrm>
        </p:spPr>
        <p:txBody>
          <a:bodyPr/>
          <a:lstStyle/>
          <a:p>
            <a:pPr marL="0" indent="0">
              <a:buNone/>
            </a:pPr>
            <a:endParaRPr lang="el-GR" dirty="0"/>
          </a:p>
          <a:p>
            <a:pPr marL="0" indent="0">
              <a:buNone/>
            </a:pPr>
            <a:r>
              <a:rPr lang="el-GR" dirty="0"/>
              <a:t>Χάλασε το αυτοκίνητο με το οποίο θα πήγαινα στη θάλασσα για κολύμπι</a:t>
            </a:r>
            <a:endParaRPr lang="en-CY"/>
          </a:p>
          <a:p>
            <a:pPr lvl="0"/>
            <a:r>
              <a:rPr lang="el-GR" dirty="0"/>
              <a:t>Χρειάζομαι  το αυτοκίνητο </a:t>
            </a:r>
            <a:r>
              <a:rPr lang="el-GR" dirty="0">
                <a:sym typeface="Wingdings" pitchFamily="2" charset="2"/>
              </a:rPr>
              <a:t></a:t>
            </a:r>
            <a:r>
              <a:rPr lang="el-GR" dirty="0"/>
              <a:t> Θα προσπαθήσω να το φτιάξω</a:t>
            </a:r>
            <a:endParaRPr lang="en-CY"/>
          </a:p>
          <a:p>
            <a:pPr lvl="0"/>
            <a:r>
              <a:rPr lang="el-GR" dirty="0"/>
              <a:t>Χρειάζομαι αυτοκίνητο </a:t>
            </a:r>
            <a:r>
              <a:rPr lang="el-GR" dirty="0">
                <a:sym typeface="Wingdings" pitchFamily="2" charset="2"/>
              </a:rPr>
              <a:t></a:t>
            </a:r>
            <a:r>
              <a:rPr lang="el-GR" dirty="0"/>
              <a:t> Θα ψάξω να βρω άλλο</a:t>
            </a:r>
            <a:endParaRPr lang="en-CY"/>
          </a:p>
          <a:p>
            <a:pPr lvl="0"/>
            <a:r>
              <a:rPr lang="el-GR" dirty="0"/>
              <a:t>Έχω να πάω στη θάλασσα </a:t>
            </a:r>
            <a:r>
              <a:rPr lang="el-GR" dirty="0">
                <a:sym typeface="Wingdings" pitchFamily="2" charset="2"/>
              </a:rPr>
              <a:t></a:t>
            </a:r>
            <a:r>
              <a:rPr lang="el-GR" dirty="0"/>
              <a:t> Θα ψάξω άλλο τρόπο να πάω</a:t>
            </a:r>
            <a:endParaRPr lang="en-CY"/>
          </a:p>
          <a:p>
            <a:pPr lvl="0"/>
            <a:r>
              <a:rPr lang="el-GR" dirty="0"/>
              <a:t>Θέλω να κολυμπήσω </a:t>
            </a:r>
            <a:r>
              <a:rPr lang="el-GR" dirty="0">
                <a:sym typeface="Wingdings" pitchFamily="2" charset="2"/>
              </a:rPr>
              <a:t></a:t>
            </a:r>
            <a:r>
              <a:rPr lang="el-GR" dirty="0"/>
              <a:t> Θα πάω στην πισίνα αντί στη θάλασσα</a:t>
            </a:r>
            <a:endParaRPr lang="en-CY"/>
          </a:p>
          <a:p>
            <a:pPr lvl="0"/>
            <a:r>
              <a:rPr lang="el-GR" dirty="0"/>
              <a:t>Θέλω να ασκηθώ </a:t>
            </a:r>
            <a:r>
              <a:rPr lang="el-GR" dirty="0">
                <a:sym typeface="Wingdings" pitchFamily="2" charset="2"/>
              </a:rPr>
              <a:t></a:t>
            </a:r>
            <a:r>
              <a:rPr lang="el-GR" dirty="0"/>
              <a:t> θα πάω στο γυμναστήριο ή θα τρέξω</a:t>
            </a:r>
            <a:endParaRPr lang="en-CY"/>
          </a:p>
          <a:p>
            <a:endParaRPr lang="en-US" dirty="0"/>
          </a:p>
        </p:txBody>
      </p:sp>
    </p:spTree>
    <p:extLst>
      <p:ext uri="{BB962C8B-B14F-4D97-AF65-F5344CB8AC3E}">
        <p14:creationId xmlns:p14="http://schemas.microsoft.com/office/powerpoint/2010/main" val="4179589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99F74-6A6F-8D4D-A241-64745BCF7CA2}"/>
              </a:ext>
            </a:extLst>
          </p:cNvPr>
          <p:cNvSpPr>
            <a:spLocks noGrp="1"/>
          </p:cNvSpPr>
          <p:nvPr>
            <p:ph type="title"/>
          </p:nvPr>
        </p:nvSpPr>
        <p:spPr/>
        <p:txBody>
          <a:bodyPr/>
          <a:lstStyle/>
          <a:p>
            <a:r>
              <a:rPr lang="el-GR" dirty="0"/>
              <a:t>Ας σκεφτούμε τις </a:t>
            </a:r>
            <a:br>
              <a:rPr lang="el-GR" dirty="0"/>
            </a:br>
            <a:r>
              <a:rPr lang="el-GR" dirty="0"/>
              <a:t>Νέες δυνατότητες επικοινωνίας</a:t>
            </a:r>
            <a:endParaRPr lang="en-US" dirty="0"/>
          </a:p>
        </p:txBody>
      </p:sp>
      <p:sp>
        <p:nvSpPr>
          <p:cNvPr id="3" name="Content Placeholder 2">
            <a:extLst>
              <a:ext uri="{FF2B5EF4-FFF2-40B4-BE49-F238E27FC236}">
                <a16:creationId xmlns:a16="http://schemas.microsoft.com/office/drawing/2014/main" id="{262A1ED6-FD53-C244-BA6F-5D6A4F1B55F0}"/>
              </a:ext>
            </a:extLst>
          </p:cNvPr>
          <p:cNvSpPr>
            <a:spLocks noGrp="1"/>
          </p:cNvSpPr>
          <p:nvPr>
            <p:ph idx="1"/>
          </p:nvPr>
        </p:nvSpPr>
        <p:spPr/>
        <p:txBody>
          <a:bodyPr/>
          <a:lstStyle/>
          <a:p>
            <a:r>
              <a:rPr lang="el-GR" dirty="0"/>
              <a:t>Από κοντά ή από μακριά</a:t>
            </a:r>
          </a:p>
          <a:p>
            <a:pPr lvl="1"/>
            <a:r>
              <a:rPr lang="el-GR" sz="2800" dirty="0"/>
              <a:t>Σύγχρονα ή ασύγχρονα</a:t>
            </a:r>
          </a:p>
          <a:p>
            <a:pPr lvl="2"/>
            <a:r>
              <a:rPr lang="el-GR" sz="2800" dirty="0"/>
              <a:t>Λόγος προφορικός ή γραπτός</a:t>
            </a:r>
          </a:p>
          <a:p>
            <a:endParaRPr lang="el-GR" sz="3600" dirty="0"/>
          </a:p>
          <a:p>
            <a:r>
              <a:rPr lang="el-GR" dirty="0"/>
              <a:t>Συνομιλία πρόσωπο με πρόσωπο </a:t>
            </a:r>
            <a:r>
              <a:rPr lang="en-US" dirty="0"/>
              <a:t>(</a:t>
            </a:r>
            <a:r>
              <a:rPr lang="el-GR" dirty="0"/>
              <a:t>σύγχρονη – από κοντά)</a:t>
            </a:r>
          </a:p>
          <a:p>
            <a:r>
              <a:rPr lang="el-GR" dirty="0"/>
              <a:t>Όστρακο – Πάπυρος – Βιβλίο (ασύγχρονη – εξαποστάσεως)</a:t>
            </a:r>
          </a:p>
          <a:p>
            <a:r>
              <a:rPr lang="el-GR" dirty="0"/>
              <a:t>Τηλέφωνο – Ραδιόφωνο – Τηλεόραση (σύγχρονη εξαποστάσεως)</a:t>
            </a:r>
          </a:p>
          <a:p>
            <a:r>
              <a:rPr lang="el-GR" dirty="0"/>
              <a:t>Υπολογιστής – Κινητό – Διαδίκτυο (όλα)</a:t>
            </a:r>
          </a:p>
          <a:p>
            <a:endParaRPr lang="el-GR" sz="3600" dirty="0"/>
          </a:p>
        </p:txBody>
      </p:sp>
    </p:spTree>
    <p:extLst>
      <p:ext uri="{BB962C8B-B14F-4D97-AF65-F5344CB8AC3E}">
        <p14:creationId xmlns:p14="http://schemas.microsoft.com/office/powerpoint/2010/main" val="632366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35185-BD9A-844E-AC35-D2893323DE6A}"/>
              </a:ext>
            </a:extLst>
          </p:cNvPr>
          <p:cNvSpPr>
            <a:spLocks noGrp="1"/>
          </p:cNvSpPr>
          <p:nvPr>
            <p:ph type="title"/>
          </p:nvPr>
        </p:nvSpPr>
        <p:spPr/>
        <p:txBody>
          <a:bodyPr/>
          <a:lstStyle/>
          <a:p>
            <a:r>
              <a:rPr lang="el-GR" dirty="0"/>
              <a:t>Δραστηριότητα Δ3-2 (5’): Λόγος προφορικός, γραπτός και ψηφιακός</a:t>
            </a:r>
            <a:endParaRPr lang="en-US" dirty="0"/>
          </a:p>
        </p:txBody>
      </p:sp>
      <p:sp>
        <p:nvSpPr>
          <p:cNvPr id="3" name="Content Placeholder 2">
            <a:extLst>
              <a:ext uri="{FF2B5EF4-FFF2-40B4-BE49-F238E27FC236}">
                <a16:creationId xmlns:a16="http://schemas.microsoft.com/office/drawing/2014/main" id="{EF777559-E3DE-E240-BD78-C1F6F6CCF389}"/>
              </a:ext>
            </a:extLst>
          </p:cNvPr>
          <p:cNvSpPr>
            <a:spLocks noGrp="1"/>
          </p:cNvSpPr>
          <p:nvPr>
            <p:ph idx="1"/>
          </p:nvPr>
        </p:nvSpPr>
        <p:spPr/>
        <p:txBody>
          <a:bodyPr>
            <a:normAutofit/>
          </a:bodyPr>
          <a:lstStyle/>
          <a:p>
            <a:r>
              <a:rPr lang="el-GR" dirty="0"/>
              <a:t>Μέχρι πρόσφατα, η διάκριση μεταξύ προφορικού και γραπτού λόγου ήταν σαφής και ξεκάθαρη: Τα λόγια πετούν, τα γραπτά μένουν</a:t>
            </a:r>
          </a:p>
          <a:p>
            <a:r>
              <a:rPr lang="el-GR" dirty="0"/>
              <a:t>Το ψηφιακά ηχογραφημένο μήνυμα στο τηλέφωνό σας είναι λόγος γραπτός ή προφορικός;</a:t>
            </a:r>
          </a:p>
          <a:p>
            <a:r>
              <a:rPr lang="el-GR" dirty="0"/>
              <a:t>Το </a:t>
            </a:r>
            <a:r>
              <a:rPr lang="en-US" dirty="0" err="1"/>
              <a:t>sms</a:t>
            </a:r>
            <a:r>
              <a:rPr lang="en-US" dirty="0"/>
              <a:t> </a:t>
            </a:r>
            <a:r>
              <a:rPr lang="el-GR" dirty="0"/>
              <a:t>που </a:t>
            </a:r>
            <a:r>
              <a:rPr lang="el-GR" dirty="0" err="1"/>
              <a:t>σβ</a:t>
            </a:r>
            <a:r>
              <a:rPr lang="en-US" dirty="0" err="1"/>
              <a:t>ή</a:t>
            </a:r>
            <a:r>
              <a:rPr lang="el-GR" dirty="0" err="1"/>
              <a:t>σατε</a:t>
            </a:r>
            <a:r>
              <a:rPr lang="el-GR" dirty="0"/>
              <a:t> είναι λόγος γραπτός ή προφορικός;</a:t>
            </a:r>
          </a:p>
          <a:p>
            <a:r>
              <a:rPr lang="el-GR" dirty="0"/>
              <a:t>Τα </a:t>
            </a:r>
            <a:r>
              <a:rPr lang="en-US" dirty="0"/>
              <a:t>chat </a:t>
            </a:r>
            <a:r>
              <a:rPr lang="el-GR" dirty="0"/>
              <a:t>που ανταλλάσσουν τα παιδιά μας τί είναι;</a:t>
            </a:r>
          </a:p>
          <a:p>
            <a:endParaRPr lang="el-GR" dirty="0"/>
          </a:p>
          <a:p>
            <a:r>
              <a:rPr lang="el-GR" dirty="0"/>
              <a:t>Εντέλει ο ψηφιακός λόγος είναι γραπτός, προφορικός, κάτι ανάμεσα, κάτι που συνδυάζει, κάτι καινούργιο; Σχολιάστε.</a:t>
            </a:r>
            <a:endParaRPr lang="en-US" dirty="0"/>
          </a:p>
        </p:txBody>
      </p:sp>
    </p:spTree>
    <p:extLst>
      <p:ext uri="{BB962C8B-B14F-4D97-AF65-F5344CB8AC3E}">
        <p14:creationId xmlns:p14="http://schemas.microsoft.com/office/powerpoint/2010/main" val="89837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7DA66-B3F2-C849-BA9E-ED8AD8F9B612}"/>
              </a:ext>
            </a:extLst>
          </p:cNvPr>
          <p:cNvSpPr>
            <a:spLocks noGrp="1"/>
          </p:cNvSpPr>
          <p:nvPr>
            <p:ph type="title"/>
          </p:nvPr>
        </p:nvSpPr>
        <p:spPr/>
        <p:txBody>
          <a:bodyPr/>
          <a:lstStyle/>
          <a:p>
            <a:r>
              <a:rPr lang="el-GR" dirty="0"/>
              <a:t>Το φάσμα από τη σύγχρονη στην ασύγχρονη εκπαίδευση</a:t>
            </a:r>
          </a:p>
        </p:txBody>
      </p:sp>
      <p:sp>
        <p:nvSpPr>
          <p:cNvPr id="3" name="Content Placeholder 2">
            <a:extLst>
              <a:ext uri="{FF2B5EF4-FFF2-40B4-BE49-F238E27FC236}">
                <a16:creationId xmlns:a16="http://schemas.microsoft.com/office/drawing/2014/main" id="{7365F19C-0417-CD40-9535-B41E885B4520}"/>
              </a:ext>
            </a:extLst>
          </p:cNvPr>
          <p:cNvSpPr>
            <a:spLocks noGrp="1"/>
          </p:cNvSpPr>
          <p:nvPr>
            <p:ph idx="1"/>
          </p:nvPr>
        </p:nvSpPr>
        <p:spPr/>
        <p:txBody>
          <a:bodyPr/>
          <a:lstStyle/>
          <a:p>
            <a:r>
              <a:rPr lang="el-GR" dirty="0"/>
              <a:t>Σύγχρονη ή Ασύγχρονη; </a:t>
            </a:r>
            <a:r>
              <a:rPr lang="el-GR" dirty="0">
                <a:sym typeface="Wingdings" pitchFamily="2" charset="2"/>
              </a:rPr>
              <a:t></a:t>
            </a:r>
            <a:r>
              <a:rPr lang="el-GR" dirty="0"/>
              <a:t> Φάσμα</a:t>
            </a:r>
          </a:p>
          <a:p>
            <a:r>
              <a:rPr lang="el-GR" dirty="0"/>
              <a:t>Ανταλλαγή γραπτών μηνυμάτων (ανά ώρα, λεπτό, δευτερόλεπτο)</a:t>
            </a:r>
          </a:p>
          <a:p>
            <a:endParaRPr lang="en-CY"/>
          </a:p>
          <a:p>
            <a:endParaRPr lang="en-US" dirty="0"/>
          </a:p>
        </p:txBody>
      </p:sp>
    </p:spTree>
    <p:extLst>
      <p:ext uri="{BB962C8B-B14F-4D97-AF65-F5344CB8AC3E}">
        <p14:creationId xmlns:p14="http://schemas.microsoft.com/office/powerpoint/2010/main" val="23559972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1857</TotalTime>
  <Words>3057</Words>
  <Application>Microsoft Macintosh PowerPoint</Application>
  <PresentationFormat>Widescreen</PresentationFormat>
  <Paragraphs>193</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Times New Roman</vt:lpstr>
      <vt:lpstr>Wingdings</vt:lpstr>
      <vt:lpstr>Office Theme</vt:lpstr>
      <vt:lpstr>Φόρουμ συζητήσεων και Αντεστραμμένη τάξη Από την ανάγκη στην ευκαιρία:  εποικοδομητική εξαποστάσεως σχολική εκπαίδευση Αξιοποιώντας τις ΤΠΕ για σύγχρονη και ασύγχρονη εκπαίδευση στο Δημοτικό  Τμήμα 3 – Εισαγωγή στο πρόβλημα</vt:lpstr>
      <vt:lpstr>PowerPoint Presentation</vt:lpstr>
      <vt:lpstr>Έκτακτη κατάσταση;  Να προετοιμαστούμε!</vt:lpstr>
      <vt:lpstr>Αμυντική ή εποικοδομητική τοποθέτηση; </vt:lpstr>
      <vt:lpstr>Δραστηριότητα Δ3-2 (5’): Τί περιμένετε;</vt:lpstr>
      <vt:lpstr>Ένα βήμα πίσω:  para que  Διδακτική στρατηγική</vt:lpstr>
      <vt:lpstr>Ας σκεφτούμε τις  Νέες δυνατότητες επικοινωνίας</vt:lpstr>
      <vt:lpstr>Δραστηριότητα Δ3-2 (5’): Λόγος προφορικός, γραπτός και ψηφιακός</vt:lpstr>
      <vt:lpstr>Το φάσμα από τη σύγχρονη στην ασύγχρονη εκπαίδευση</vt:lpstr>
      <vt:lpstr>A la carte: Προφορικός κ γραπτός, σύγχρονη κ ασύγχρονη, εξαποστάσεως κ από κοντά</vt:lpstr>
      <vt:lpstr>Πρόβλημα</vt:lpstr>
      <vt:lpstr>Δραστηριότητα Δ3-3 (10’):  Καινοτόμες απαντήσεις στο πρόβλημα</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Thanasis Hadzilacos</dc:creator>
  <cp:lastModifiedBy>Thanasis Hadzilacos</cp:lastModifiedBy>
  <cp:revision>26</cp:revision>
  <dcterms:created xsi:type="dcterms:W3CDTF">2020-08-28T05:45:13Z</dcterms:created>
  <dcterms:modified xsi:type="dcterms:W3CDTF">2020-08-30T05:27:05Z</dcterms:modified>
</cp:coreProperties>
</file>