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sldIdLst>
    <p:sldId id="257" r:id="rId2"/>
    <p:sldId id="266" r:id="rId3"/>
    <p:sldId id="269" r:id="rId4"/>
    <p:sldId id="279" r:id="rId5"/>
    <p:sldId id="270" r:id="rId6"/>
    <p:sldId id="271" r:id="rId7"/>
    <p:sldId id="272" r:id="rId8"/>
    <p:sldId id="273" r:id="rId9"/>
    <p:sldId id="274" r:id="rId10"/>
    <p:sldId id="275" r:id="rId11"/>
    <p:sldId id="28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58"/>
    <p:restoredTop sz="78129"/>
  </p:normalViewPr>
  <p:slideViewPr>
    <p:cSldViewPr snapToGrid="0" snapToObjects="1">
      <p:cViewPr varScale="1">
        <p:scale>
          <a:sx n="104" d="100"/>
          <a:sy n="104" d="100"/>
        </p:scale>
        <p:origin x="1800"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anasis Hadzilacos" userId="48ab19a4-0864-4ee5-a33a-dbd0515251ec" providerId="ADAL" clId="{85C5B604-0E53-BB46-96F4-BB4C00415F49}"/>
    <pc:docChg chg="custSel modSld">
      <pc:chgData name="Thanasis Hadzilacos" userId="48ab19a4-0864-4ee5-a33a-dbd0515251ec" providerId="ADAL" clId="{85C5B604-0E53-BB46-96F4-BB4C00415F49}" dt="2020-08-31T07:46:26.309" v="423" actId="20577"/>
      <pc:docMkLst>
        <pc:docMk/>
      </pc:docMkLst>
      <pc:sldChg chg="modNotesTx">
        <pc:chgData name="Thanasis Hadzilacos" userId="48ab19a4-0864-4ee5-a33a-dbd0515251ec" providerId="ADAL" clId="{85C5B604-0E53-BB46-96F4-BB4C00415F49}" dt="2020-08-31T07:27:15.939" v="72" actId="313"/>
        <pc:sldMkLst>
          <pc:docMk/>
          <pc:sldMk cId="656995814" sldId="269"/>
        </pc:sldMkLst>
      </pc:sldChg>
      <pc:sldChg chg="modNotesTx">
        <pc:chgData name="Thanasis Hadzilacos" userId="48ab19a4-0864-4ee5-a33a-dbd0515251ec" providerId="ADAL" clId="{85C5B604-0E53-BB46-96F4-BB4C00415F49}" dt="2020-08-31T07:31:27.218" v="116" actId="20577"/>
        <pc:sldMkLst>
          <pc:docMk/>
          <pc:sldMk cId="3566964386" sldId="272"/>
        </pc:sldMkLst>
      </pc:sldChg>
      <pc:sldChg chg="modNotesTx">
        <pc:chgData name="Thanasis Hadzilacos" userId="48ab19a4-0864-4ee5-a33a-dbd0515251ec" providerId="ADAL" clId="{85C5B604-0E53-BB46-96F4-BB4C00415F49}" dt="2020-08-31T07:32:37.453" v="212" actId="20577"/>
        <pc:sldMkLst>
          <pc:docMk/>
          <pc:sldMk cId="4226827062" sldId="273"/>
        </pc:sldMkLst>
      </pc:sldChg>
      <pc:sldChg chg="modNotesTx">
        <pc:chgData name="Thanasis Hadzilacos" userId="48ab19a4-0864-4ee5-a33a-dbd0515251ec" providerId="ADAL" clId="{85C5B604-0E53-BB46-96F4-BB4C00415F49}" dt="2020-08-31T07:33:31.364" v="261" actId="20577"/>
        <pc:sldMkLst>
          <pc:docMk/>
          <pc:sldMk cId="2177380332" sldId="274"/>
        </pc:sldMkLst>
      </pc:sldChg>
      <pc:sldChg chg="modNotesTx">
        <pc:chgData name="Thanasis Hadzilacos" userId="48ab19a4-0864-4ee5-a33a-dbd0515251ec" providerId="ADAL" clId="{85C5B604-0E53-BB46-96F4-BB4C00415F49}" dt="2020-08-31T07:34:09.123" v="357" actId="20577"/>
        <pc:sldMkLst>
          <pc:docMk/>
          <pc:sldMk cId="740855121" sldId="275"/>
        </pc:sldMkLst>
      </pc:sldChg>
      <pc:sldChg chg="modSp">
        <pc:chgData name="Thanasis Hadzilacos" userId="48ab19a4-0864-4ee5-a33a-dbd0515251ec" providerId="ADAL" clId="{85C5B604-0E53-BB46-96F4-BB4C00415F49}" dt="2020-08-31T07:46:26.309" v="423" actId="20577"/>
        <pc:sldMkLst>
          <pc:docMk/>
          <pc:sldMk cId="3128595799" sldId="280"/>
        </pc:sldMkLst>
        <pc:spChg chg="mod">
          <ac:chgData name="Thanasis Hadzilacos" userId="48ab19a4-0864-4ee5-a33a-dbd0515251ec" providerId="ADAL" clId="{85C5B604-0E53-BB46-96F4-BB4C00415F49}" dt="2020-08-31T07:46:26.309" v="423" actId="20577"/>
          <ac:spMkLst>
            <pc:docMk/>
            <pc:sldMk cId="3128595799" sldId="280"/>
            <ac:spMk id="3" creationId="{8C505B26-D5E7-6743-AFB7-F501AD9158A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FBC177-4A41-8949-A3F0-5A132707980C}" type="datetimeFigureOut">
              <a:rPr lang="en-US" smtClean="0"/>
              <a:t>8/31/20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29CE14-4037-6045-8965-45C94A506D7D}" type="slidenum">
              <a:rPr lang="en-US" smtClean="0"/>
              <a:t>‹#›</a:t>
            </a:fld>
            <a:endParaRPr lang="en-US"/>
          </a:p>
        </p:txBody>
      </p:sp>
    </p:spTree>
    <p:extLst>
      <p:ext uri="{BB962C8B-B14F-4D97-AF65-F5344CB8AC3E}">
        <p14:creationId xmlns:p14="http://schemas.microsoft.com/office/powerpoint/2010/main" val="4009407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«εποικοδομητική εξαποστάσεως σχολική εκπαίδευση»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Συνεχίζουμε το 3ωρο πρόγραμμα </a:t>
            </a:r>
            <a:r>
              <a:rPr lang="el-GR" sz="1200" kern="1200" dirty="0" err="1">
                <a:solidFill>
                  <a:schemeClr val="tx1"/>
                </a:solidFill>
                <a:effectLst/>
                <a:latin typeface="+mn-lt"/>
                <a:ea typeface="+mn-ea"/>
                <a:cs typeface="+mn-cs"/>
              </a:rPr>
              <a:t>ενδοσχολικής</a:t>
            </a:r>
            <a:r>
              <a:rPr lang="el-GR" sz="1200" kern="1200" dirty="0">
                <a:solidFill>
                  <a:schemeClr val="tx1"/>
                </a:solidFill>
                <a:effectLst/>
                <a:latin typeface="+mn-lt"/>
                <a:ea typeface="+mn-ea"/>
                <a:cs typeface="+mn-cs"/>
              </a:rPr>
              <a:t> αυτομόρφωσης για τη Μέρα του Εκπαιδευτικού 2020 στα Δημοτικά Σχολεία στην Κύπρο.</a:t>
            </a:r>
          </a:p>
          <a:p>
            <a:r>
              <a:rPr lang="el-GR" sz="1200" kern="1200" dirty="0">
                <a:solidFill>
                  <a:schemeClr val="tx1"/>
                </a:solidFill>
                <a:effectLst/>
                <a:latin typeface="+mn-lt"/>
                <a:ea typeface="+mn-ea"/>
                <a:cs typeface="+mn-cs"/>
              </a:rPr>
              <a:t>Αν ξεκινήσατε στις 8, η ώρα τώρα πρέπει να είναι 10.40’</a:t>
            </a:r>
          </a:p>
        </p:txBody>
      </p:sp>
      <p:sp>
        <p:nvSpPr>
          <p:cNvPr id="4" name="Slide Number Placeholder 3"/>
          <p:cNvSpPr>
            <a:spLocks noGrp="1"/>
          </p:cNvSpPr>
          <p:nvPr>
            <p:ph type="sldNum" sz="quarter" idx="5"/>
          </p:nvPr>
        </p:nvSpPr>
        <p:spPr/>
        <p:txBody>
          <a:bodyPr/>
          <a:lstStyle/>
          <a:p>
            <a:fld id="{3C709FB3-E608-5C40-8EAA-4999EC32FB74}" type="slidenum">
              <a:rPr lang="en-US" smtClean="0"/>
              <a:t>1</a:t>
            </a:fld>
            <a:endParaRPr lang="en-US"/>
          </a:p>
        </p:txBody>
      </p:sp>
    </p:spTree>
    <p:extLst>
      <p:ext uri="{BB962C8B-B14F-4D97-AF65-F5344CB8AC3E}">
        <p14:creationId xmlns:p14="http://schemas.microsoft.com/office/powerpoint/2010/main" val="24747739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Και η 5</a:t>
            </a:r>
            <a:r>
              <a:rPr lang="el-GR" baseline="30000" dirty="0"/>
              <a:t>η</a:t>
            </a:r>
            <a:r>
              <a:rPr lang="el-GR" dirty="0"/>
              <a:t>, τελευταία μέρα του Κύκλου Μαθήματος, δύο μέρες μετά τη σύγχρονη διδασκαλία</a:t>
            </a:r>
            <a:endParaRPr lang="en-US" dirty="0"/>
          </a:p>
        </p:txBody>
      </p:sp>
      <p:sp>
        <p:nvSpPr>
          <p:cNvPr id="4" name="Slide Number Placeholder 3"/>
          <p:cNvSpPr>
            <a:spLocks noGrp="1"/>
          </p:cNvSpPr>
          <p:nvPr>
            <p:ph type="sldNum" sz="quarter" idx="5"/>
          </p:nvPr>
        </p:nvSpPr>
        <p:spPr/>
        <p:txBody>
          <a:bodyPr/>
          <a:lstStyle/>
          <a:p>
            <a:fld id="{0129CE14-4037-6045-8965-45C94A506D7D}" type="slidenum">
              <a:rPr lang="en-US" smtClean="0"/>
              <a:t>10</a:t>
            </a:fld>
            <a:endParaRPr lang="en-US"/>
          </a:p>
        </p:txBody>
      </p:sp>
    </p:spTree>
    <p:extLst>
      <p:ext uri="{BB962C8B-B14F-4D97-AF65-F5344CB8AC3E}">
        <p14:creationId xmlns:p14="http://schemas.microsoft.com/office/powerpoint/2010/main" val="3780446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l-GR" dirty="0"/>
              <a:t>Σχολιάστε (αντίρρηση, επιφύλαξη, ερώτηση, προσθήκη) δύο από τα παιδαγωγικά ζητήματα που τέθηκαν: </a:t>
            </a:r>
          </a:p>
          <a:p>
            <a:r>
              <a:rPr lang="el-GR" dirty="0"/>
              <a:t>πρώτα γράφοντας προσωπικά, στη συνέχεια στην ομάδα, μετά στο φόρουμ και τέλος στην ολομέλεια.</a:t>
            </a:r>
            <a:endParaRPr lang="en-CY"/>
          </a:p>
          <a:p>
            <a:pPr marL="0" indent="0">
              <a:buNone/>
            </a:pPr>
            <a:r>
              <a:rPr lang="el-GR" dirty="0"/>
              <a:t>Μεθοδολογία: </a:t>
            </a:r>
          </a:p>
          <a:p>
            <a:pPr lvl="1"/>
            <a:r>
              <a:rPr lang="el-GR" dirty="0"/>
              <a:t>Ξεκινήστε θετικά (συμφωνώντας με την παρουσίαση), </a:t>
            </a:r>
          </a:p>
          <a:p>
            <a:pPr lvl="1"/>
            <a:r>
              <a:rPr lang="el-GR" dirty="0"/>
              <a:t>συνεχίστε κριτικά (με αντίρρηση ή επιφύλαξη) και </a:t>
            </a:r>
          </a:p>
          <a:p>
            <a:pPr lvl="1"/>
            <a:r>
              <a:rPr lang="el-GR" dirty="0"/>
              <a:t>καταλήξτε εποικοδομητικά (επισημαίνοντας δυσκολίες που μπορούν να ξεπεραστούν και εμπόδια που είναι ‘αντικειμενικά’)</a:t>
            </a:r>
            <a:endParaRPr lang="en-CY"/>
          </a:p>
          <a:p>
            <a:endParaRPr lang="en-US"/>
          </a:p>
          <a:p>
            <a:endParaRPr lang="en-US"/>
          </a:p>
        </p:txBody>
      </p:sp>
      <p:sp>
        <p:nvSpPr>
          <p:cNvPr id="4" name="Slide Number Placeholder 3"/>
          <p:cNvSpPr>
            <a:spLocks noGrp="1"/>
          </p:cNvSpPr>
          <p:nvPr>
            <p:ph type="sldNum" sz="quarter" idx="5"/>
          </p:nvPr>
        </p:nvSpPr>
        <p:spPr/>
        <p:txBody>
          <a:bodyPr/>
          <a:lstStyle/>
          <a:p>
            <a:fld id="{0129CE14-4037-6045-8965-45C94A506D7D}" type="slidenum">
              <a:rPr lang="en-US" smtClean="0"/>
              <a:t>11</a:t>
            </a:fld>
            <a:endParaRPr lang="en-US"/>
          </a:p>
        </p:txBody>
      </p:sp>
    </p:spTree>
    <p:extLst>
      <p:ext uri="{BB962C8B-B14F-4D97-AF65-F5344CB8AC3E}">
        <p14:creationId xmlns:p14="http://schemas.microsoft.com/office/powerpoint/2010/main" val="16542343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Μπαίνουμε στο όγδοο από τα 9 τμήματα του προγράμματος </a:t>
            </a:r>
          </a:p>
          <a:p>
            <a:pPr marL="0" marR="0" lvl="0" indent="0" algn="l" defTabSz="914400" rtl="0" eaLnBrk="1" fontAlgn="auto" latinLnBrk="0" hangingPunct="1">
              <a:lnSpc>
                <a:spcPct val="100000"/>
              </a:lnSpc>
              <a:spcBef>
                <a:spcPts val="0"/>
              </a:spcBef>
              <a:spcAft>
                <a:spcPts val="0"/>
              </a:spcAft>
              <a:buClrTx/>
              <a:buSzTx/>
              <a:buFontTx/>
              <a:buNone/>
              <a:tabLst/>
              <a:defRPr/>
            </a:pPr>
            <a:r>
              <a:rPr lang="el-GR" sz="1200" kern="1200" dirty="0">
                <a:solidFill>
                  <a:schemeClr val="tx1"/>
                </a:solidFill>
                <a:effectLst/>
                <a:latin typeface="+mn-lt"/>
                <a:ea typeface="+mn-ea"/>
                <a:cs typeface="+mn-cs"/>
              </a:rPr>
              <a:t>Εδώ θα παρουσιάσουμε αναλυτικά τη δουλειά δασκάλας και μαθητή για ένα Κύκλο Μαθήματος με Αντεστραμμένη Τάξη.</a:t>
            </a:r>
            <a:endParaRPr lang="en-CY" sz="1200" kern="1200">
              <a:solidFill>
                <a:schemeClr val="tx1"/>
              </a:solidFill>
              <a:effectLst/>
              <a:latin typeface="+mn-lt"/>
              <a:ea typeface="+mn-ea"/>
              <a:cs typeface="+mn-cs"/>
            </a:endParaRPr>
          </a:p>
          <a:p>
            <a:r>
              <a:rPr lang="el-GR" dirty="0"/>
              <a:t>. </a:t>
            </a:r>
          </a:p>
        </p:txBody>
      </p:sp>
      <p:sp>
        <p:nvSpPr>
          <p:cNvPr id="4" name="Slide Number Placeholder 3"/>
          <p:cNvSpPr>
            <a:spLocks noGrp="1"/>
          </p:cNvSpPr>
          <p:nvPr>
            <p:ph type="sldNum" sz="quarter" idx="5"/>
          </p:nvPr>
        </p:nvSpPr>
        <p:spPr/>
        <p:txBody>
          <a:bodyPr/>
          <a:lstStyle/>
          <a:p>
            <a:fld id="{562F41CE-F0A2-B844-9029-F130EE55FBB3}" type="slidenum">
              <a:rPr lang="en-US" smtClean="0"/>
              <a:t>2</a:t>
            </a:fld>
            <a:endParaRPr lang="en-US"/>
          </a:p>
        </p:txBody>
      </p:sp>
    </p:spTree>
    <p:extLst>
      <p:ext uri="{BB962C8B-B14F-4D97-AF65-F5344CB8AC3E}">
        <p14:creationId xmlns:p14="http://schemas.microsoft.com/office/powerpoint/2010/main" val="3033294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Αυτή είναι η εικόνα ενός ενδεικτικού προγράμματος δύο εβδομάδων όπως το είδαμε στο προηγούμενο τμήμα.</a:t>
            </a:r>
          </a:p>
          <a:p>
            <a:r>
              <a:rPr lang="el-GR" dirty="0"/>
              <a:t>Περιλαμβάνει δέκα πλήρεις Κύκλους μαθήματος συν την καθημερινή δεκαπεντάλεπτη ημερήσια ανασκόπηση που δεν έχουμε αναλύσει ακόμη.</a:t>
            </a:r>
          </a:p>
          <a:p>
            <a:r>
              <a:rPr lang="el-GR" dirty="0"/>
              <a:t>Κάθε μέρα ξεκινά και τελειώνει με σύγχρονη διδασκαλία, ενώ ενδιάμεσα υπάρχουν 4 μαθησιακές ενότητες που αφορούν διάφορα μαθήματα</a:t>
            </a:r>
          </a:p>
          <a:p>
            <a:r>
              <a:rPr lang="el-GR" dirty="0"/>
              <a:t>Προφανώς μπορούν να σχεδιαστούν πολλές παραλλαγές αυτού του σχήματος.</a:t>
            </a:r>
            <a:endParaRPr lang="en-US" dirty="0"/>
          </a:p>
        </p:txBody>
      </p:sp>
      <p:sp>
        <p:nvSpPr>
          <p:cNvPr id="4" name="Slide Number Placeholder 3"/>
          <p:cNvSpPr>
            <a:spLocks noGrp="1"/>
          </p:cNvSpPr>
          <p:nvPr>
            <p:ph type="sldNum" sz="quarter" idx="5"/>
          </p:nvPr>
        </p:nvSpPr>
        <p:spPr/>
        <p:txBody>
          <a:bodyPr/>
          <a:lstStyle/>
          <a:p>
            <a:fld id="{0129CE14-4037-6045-8965-45C94A506D7D}" type="slidenum">
              <a:rPr lang="en-US" smtClean="0"/>
              <a:t>3</a:t>
            </a:fld>
            <a:endParaRPr lang="en-US"/>
          </a:p>
        </p:txBody>
      </p:sp>
    </p:spTree>
    <p:extLst>
      <p:ext uri="{BB962C8B-B14F-4D97-AF65-F5344CB8AC3E}">
        <p14:creationId xmlns:p14="http://schemas.microsoft.com/office/powerpoint/2010/main" val="1022687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Εδώ ξεχωρίσαμε έναν Κύκλο Μαθήματος Γλώσσας, με κέντρο την σύγχρονη διδασκαλία την Πέμπτη το πρωί, τις μαθησιακές δραστηριότητες πριν την Τρίτη και την Τετάρτη και τις μαθησιακές δραστηριότητες μετά την Παρασκευή και τη Δευτέρα. Ο μαθητής ξεκινά και τελειώνει με ατομική μελέτη και αυτοαξιολόγηση, και ενδιαμέσως συμμετέχει σε άσκηση μικρής ομάδας.</a:t>
            </a:r>
          </a:p>
          <a:p>
            <a:r>
              <a:rPr lang="el-GR" dirty="0"/>
              <a:t>Ας το δούμε αναλυτικότερα από την πλευρά μαθητή και δασκάλου.</a:t>
            </a:r>
            <a:endParaRPr lang="en-US" dirty="0"/>
          </a:p>
        </p:txBody>
      </p:sp>
      <p:sp>
        <p:nvSpPr>
          <p:cNvPr id="4" name="Slide Number Placeholder 3"/>
          <p:cNvSpPr>
            <a:spLocks noGrp="1"/>
          </p:cNvSpPr>
          <p:nvPr>
            <p:ph type="sldNum" sz="quarter" idx="5"/>
          </p:nvPr>
        </p:nvSpPr>
        <p:spPr/>
        <p:txBody>
          <a:bodyPr/>
          <a:lstStyle/>
          <a:p>
            <a:fld id="{0129CE14-4037-6045-8965-45C94A506D7D}" type="slidenum">
              <a:rPr lang="en-US" smtClean="0"/>
              <a:t>4</a:t>
            </a:fld>
            <a:endParaRPr lang="en-US"/>
          </a:p>
        </p:txBody>
      </p:sp>
    </p:spTree>
    <p:extLst>
      <p:ext uri="{BB962C8B-B14F-4D97-AF65-F5344CB8AC3E}">
        <p14:creationId xmlns:p14="http://schemas.microsoft.com/office/powerpoint/2010/main" val="2272382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Αυτή είναι η συνολική εικόνα του 5μερου κύκλου μαθήματος.</a:t>
            </a:r>
          </a:p>
          <a:p>
            <a:r>
              <a:rPr lang="el-GR" dirty="0"/>
              <a:t>Αριστερά αναφέρονται οι μέρες.</a:t>
            </a:r>
          </a:p>
          <a:p>
            <a:r>
              <a:rPr lang="el-GR" dirty="0"/>
              <a:t>Σε γαλάζιο φόντο είναι η δουλειά του μαθητή και σε πράσινο του δασκάλου.</a:t>
            </a:r>
          </a:p>
          <a:p>
            <a:r>
              <a:rPr lang="el-GR" dirty="0"/>
              <a:t>Φαίνονται και οι τυπικοί χρόνοι απασχόλησης</a:t>
            </a:r>
          </a:p>
          <a:p>
            <a:r>
              <a:rPr lang="el-GR" dirty="0"/>
              <a:t>Στις επόμενες διαφάνειες θα δούμε κάθε μέρα ξεχωριστά</a:t>
            </a:r>
            <a:endParaRPr lang="en-US" dirty="0"/>
          </a:p>
        </p:txBody>
      </p:sp>
      <p:sp>
        <p:nvSpPr>
          <p:cNvPr id="4" name="Slide Number Placeholder 3"/>
          <p:cNvSpPr>
            <a:spLocks noGrp="1"/>
          </p:cNvSpPr>
          <p:nvPr>
            <p:ph type="sldNum" sz="quarter" idx="5"/>
          </p:nvPr>
        </p:nvSpPr>
        <p:spPr/>
        <p:txBody>
          <a:bodyPr/>
          <a:lstStyle/>
          <a:p>
            <a:fld id="{0129CE14-4037-6045-8965-45C94A506D7D}" type="slidenum">
              <a:rPr lang="en-US" smtClean="0"/>
              <a:t>5</a:t>
            </a:fld>
            <a:endParaRPr lang="en-US"/>
          </a:p>
        </p:txBody>
      </p:sp>
    </p:spTree>
    <p:extLst>
      <p:ext uri="{BB962C8B-B14F-4D97-AF65-F5344CB8AC3E}">
        <p14:creationId xmlns:p14="http://schemas.microsoft.com/office/powerpoint/2010/main" val="26381047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err="1"/>
              <a:t>Δυό</a:t>
            </a:r>
            <a:r>
              <a:rPr lang="el-GR" dirty="0"/>
              <a:t> μέρες πριν τη σύγχρονη διδασκαλία.</a:t>
            </a:r>
            <a:endParaRPr lang="en-US" dirty="0"/>
          </a:p>
        </p:txBody>
      </p:sp>
      <p:sp>
        <p:nvSpPr>
          <p:cNvPr id="4" name="Slide Number Placeholder 3"/>
          <p:cNvSpPr>
            <a:spLocks noGrp="1"/>
          </p:cNvSpPr>
          <p:nvPr>
            <p:ph type="sldNum" sz="quarter" idx="5"/>
          </p:nvPr>
        </p:nvSpPr>
        <p:spPr/>
        <p:txBody>
          <a:bodyPr/>
          <a:lstStyle/>
          <a:p>
            <a:fld id="{0129CE14-4037-6045-8965-45C94A506D7D}" type="slidenum">
              <a:rPr lang="en-US" smtClean="0"/>
              <a:t>6</a:t>
            </a:fld>
            <a:endParaRPr lang="en-US"/>
          </a:p>
        </p:txBody>
      </p:sp>
    </p:spTree>
    <p:extLst>
      <p:ext uri="{BB962C8B-B14F-4D97-AF65-F5344CB8AC3E}">
        <p14:creationId xmlns:p14="http://schemas.microsoft.com/office/powerpoint/2010/main" val="212728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Την προηγούμενη της σύγχρονης διδασκαλίας</a:t>
            </a:r>
            <a:endParaRPr lang="en-US" dirty="0"/>
          </a:p>
        </p:txBody>
      </p:sp>
      <p:sp>
        <p:nvSpPr>
          <p:cNvPr id="4" name="Slide Number Placeholder 3"/>
          <p:cNvSpPr>
            <a:spLocks noGrp="1"/>
          </p:cNvSpPr>
          <p:nvPr>
            <p:ph type="sldNum" sz="quarter" idx="5"/>
          </p:nvPr>
        </p:nvSpPr>
        <p:spPr/>
        <p:txBody>
          <a:bodyPr/>
          <a:lstStyle/>
          <a:p>
            <a:fld id="{0129CE14-4037-6045-8965-45C94A506D7D}" type="slidenum">
              <a:rPr lang="en-US" smtClean="0"/>
              <a:t>7</a:t>
            </a:fld>
            <a:endParaRPr lang="en-US"/>
          </a:p>
        </p:txBody>
      </p:sp>
    </p:spTree>
    <p:extLst>
      <p:ext uri="{BB962C8B-B14F-4D97-AF65-F5344CB8AC3E}">
        <p14:creationId xmlns:p14="http://schemas.microsoft.com/office/powerpoint/2010/main" val="1867286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Η μέρα της σύγχρονης διδασκαλίας ή </a:t>
            </a:r>
            <a:r>
              <a:rPr lang="el-GR" dirty="0" err="1"/>
              <a:t>τηλεσυνάντησης</a:t>
            </a:r>
            <a:r>
              <a:rPr lang="el-GR" dirty="0"/>
              <a:t> ή </a:t>
            </a:r>
            <a:r>
              <a:rPr lang="en-US" dirty="0"/>
              <a:t>online </a:t>
            </a:r>
            <a:r>
              <a:rPr lang="el-GR" dirty="0"/>
              <a:t>τάξη διαδικτύου</a:t>
            </a:r>
            <a:endParaRPr lang="en-US" dirty="0"/>
          </a:p>
        </p:txBody>
      </p:sp>
      <p:sp>
        <p:nvSpPr>
          <p:cNvPr id="4" name="Slide Number Placeholder 3"/>
          <p:cNvSpPr>
            <a:spLocks noGrp="1"/>
          </p:cNvSpPr>
          <p:nvPr>
            <p:ph type="sldNum" sz="quarter" idx="5"/>
          </p:nvPr>
        </p:nvSpPr>
        <p:spPr/>
        <p:txBody>
          <a:bodyPr/>
          <a:lstStyle/>
          <a:p>
            <a:fld id="{0129CE14-4037-6045-8965-45C94A506D7D}" type="slidenum">
              <a:rPr lang="en-US" smtClean="0"/>
              <a:t>8</a:t>
            </a:fld>
            <a:endParaRPr lang="en-US"/>
          </a:p>
        </p:txBody>
      </p:sp>
    </p:spTree>
    <p:extLst>
      <p:ext uri="{BB962C8B-B14F-4D97-AF65-F5344CB8AC3E}">
        <p14:creationId xmlns:p14="http://schemas.microsoft.com/office/powerpoint/2010/main" val="42614644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Την επόμενη μέρα μετά τη σύγχρονη διδασκαλία</a:t>
            </a:r>
            <a:endParaRPr lang="en-US" dirty="0"/>
          </a:p>
        </p:txBody>
      </p:sp>
      <p:sp>
        <p:nvSpPr>
          <p:cNvPr id="4" name="Slide Number Placeholder 3"/>
          <p:cNvSpPr>
            <a:spLocks noGrp="1"/>
          </p:cNvSpPr>
          <p:nvPr>
            <p:ph type="sldNum" sz="quarter" idx="5"/>
          </p:nvPr>
        </p:nvSpPr>
        <p:spPr/>
        <p:txBody>
          <a:bodyPr/>
          <a:lstStyle/>
          <a:p>
            <a:fld id="{0129CE14-4037-6045-8965-45C94A506D7D}" type="slidenum">
              <a:rPr lang="en-US" smtClean="0"/>
              <a:t>9</a:t>
            </a:fld>
            <a:endParaRPr lang="en-US"/>
          </a:p>
        </p:txBody>
      </p:sp>
    </p:spTree>
    <p:extLst>
      <p:ext uri="{BB962C8B-B14F-4D97-AF65-F5344CB8AC3E}">
        <p14:creationId xmlns:p14="http://schemas.microsoft.com/office/powerpoint/2010/main" val="18461272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39038-9F80-F84B-A1F2-91513E90E53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BD4239C-E971-C746-8FEE-7A58690DB6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907EA7E-BF87-C545-B1D8-0553FDD46993}"/>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5" name="Footer Placeholder 4">
            <a:extLst>
              <a:ext uri="{FF2B5EF4-FFF2-40B4-BE49-F238E27FC236}">
                <a16:creationId xmlns:a16="http://schemas.microsoft.com/office/drawing/2014/main" id="{7110B14A-9A45-CB47-9C6C-43D27924A3A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7EB944-C0CB-7E45-BE20-89900CDDA459}"/>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296259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0C9FE-6620-DA42-A508-6810457E33C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E331F7D-6CAF-B04C-8E49-E677239ED43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0569C3-2115-FF4D-B8BB-F2BEABE020A8}"/>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5" name="Footer Placeholder 4">
            <a:extLst>
              <a:ext uri="{FF2B5EF4-FFF2-40B4-BE49-F238E27FC236}">
                <a16:creationId xmlns:a16="http://schemas.microsoft.com/office/drawing/2014/main" id="{EC7EA617-22E4-3147-97F9-BB5F3365CC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2BF33F-0FC5-7144-BA4B-0BF42B1430DD}"/>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32551353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C3D190E-3C39-A84F-9542-BC348CC7C3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1D390FF-A61A-4646-B3D3-7EA245C0AA80}"/>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9BE2989-FA51-6441-A404-C906437AB1D0}"/>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5" name="Footer Placeholder 4">
            <a:extLst>
              <a:ext uri="{FF2B5EF4-FFF2-40B4-BE49-F238E27FC236}">
                <a16:creationId xmlns:a16="http://schemas.microsoft.com/office/drawing/2014/main" id="{9DABF4E7-5BB9-774D-8F77-AFCDE10054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B66C2-28E7-CB47-90EC-EAF2D9C5633B}"/>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2264439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6D90E-B01C-E045-8713-C0702A83557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48829D-9C65-704E-A5AF-BE11775AD48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3F5F3C9-8596-B743-9A6E-277C68237EC8}"/>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5" name="Footer Placeholder 4">
            <a:extLst>
              <a:ext uri="{FF2B5EF4-FFF2-40B4-BE49-F238E27FC236}">
                <a16:creationId xmlns:a16="http://schemas.microsoft.com/office/drawing/2014/main" id="{AB840583-04C7-5F48-9940-AAC8859330E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0BABB5-BB45-304E-AE47-0F67CB8F0308}"/>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11828365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DAAD6-2548-DD4E-9A2A-EE7482F1B4F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D19C83E-9DDC-F347-8DF9-BD294ED64E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10F97BA-7658-E143-9F4C-99CF0B44FC38}"/>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5" name="Footer Placeholder 4">
            <a:extLst>
              <a:ext uri="{FF2B5EF4-FFF2-40B4-BE49-F238E27FC236}">
                <a16:creationId xmlns:a16="http://schemas.microsoft.com/office/drawing/2014/main" id="{D1E7B12D-95AB-FA41-9EBC-9489DA9840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FBD0C1-A6A6-3841-8480-C125791F9E7E}"/>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4020062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5FE6C4-BC5B-BF45-B27A-161581FB32A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0EFDF3-6D33-864C-8C3B-842AD00D069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3DFAD9-A833-E741-86C7-17EA64D8121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3D6EF7-B8A1-F54C-B169-C1F7AE4B9CF4}"/>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6" name="Footer Placeholder 5">
            <a:extLst>
              <a:ext uri="{FF2B5EF4-FFF2-40B4-BE49-F238E27FC236}">
                <a16:creationId xmlns:a16="http://schemas.microsoft.com/office/drawing/2014/main" id="{5062BE82-29E7-294B-B475-C66C4566D5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2C5A717-04DD-7349-9B8C-0B5D3C8DAE3A}"/>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3106808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5939-4ACB-1145-93E0-3FA232548F2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B93AD26-90A3-CA41-A6F5-CB4B830321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1900E40-73D0-8740-9D79-7864765A4EA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30B1C61-1C0B-114F-AEEE-3ADC0DF2A0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44DA820-B96D-F943-9AED-C53392FEFA3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0BB61F5-828E-D44B-9CD5-331F17868C0E}"/>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8" name="Footer Placeholder 7">
            <a:extLst>
              <a:ext uri="{FF2B5EF4-FFF2-40B4-BE49-F238E27FC236}">
                <a16:creationId xmlns:a16="http://schemas.microsoft.com/office/drawing/2014/main" id="{95FDCD13-77D0-0149-BD60-8CE7BED056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776B72A-6813-B643-BA25-9E80596A5F88}"/>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1282988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16BFF-D369-8143-A673-8883129773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9741CD5-1EDF-F345-A3B8-5FBA8E4D075A}"/>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4" name="Footer Placeholder 3">
            <a:extLst>
              <a:ext uri="{FF2B5EF4-FFF2-40B4-BE49-F238E27FC236}">
                <a16:creationId xmlns:a16="http://schemas.microsoft.com/office/drawing/2014/main" id="{23179E1E-9CBF-2449-BB16-E37F1FC8834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77CD51B-C4D1-3244-A218-1C2326A11E30}"/>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20810310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947D03-1A5F-EB42-AB36-A383DFACF85D}"/>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3" name="Footer Placeholder 2">
            <a:extLst>
              <a:ext uri="{FF2B5EF4-FFF2-40B4-BE49-F238E27FC236}">
                <a16:creationId xmlns:a16="http://schemas.microsoft.com/office/drawing/2014/main" id="{C2543229-5739-AB47-8E4C-BA8104AD87C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97DDD0-D597-5247-B75B-009159488D3C}"/>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1417367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7E2187-4848-8B42-918E-FE809E7C72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9259E81-745E-8248-9FDF-C593D432043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6FCDC6-6B5B-B54F-869F-B3B2E412B75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858EA06-753A-D342-8F35-F741A589976F}"/>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6" name="Footer Placeholder 5">
            <a:extLst>
              <a:ext uri="{FF2B5EF4-FFF2-40B4-BE49-F238E27FC236}">
                <a16:creationId xmlns:a16="http://schemas.microsoft.com/office/drawing/2014/main" id="{D56CD7FF-83A4-9246-A5D5-A811CE9E4C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042DD43-AE0F-8449-87B1-3D108F193D1B}"/>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3430329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C08CF-257D-544A-858E-BD43D2A1A0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2EDE80E-B4E2-EB40-974F-8C6A125C25B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1E3730D-8967-8F4C-B1AF-89EC275C81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147052A-229D-F04D-9DC1-E3706C432780}"/>
              </a:ext>
            </a:extLst>
          </p:cNvPr>
          <p:cNvSpPr>
            <a:spLocks noGrp="1"/>
          </p:cNvSpPr>
          <p:nvPr>
            <p:ph type="dt" sz="half" idx="10"/>
          </p:nvPr>
        </p:nvSpPr>
        <p:spPr/>
        <p:txBody>
          <a:bodyPr/>
          <a:lstStyle/>
          <a:p>
            <a:fld id="{8697592C-CC0D-8B41-99A0-4E508FF90C40}" type="datetimeFigureOut">
              <a:rPr lang="en-US" smtClean="0"/>
              <a:t>8/31/20</a:t>
            </a:fld>
            <a:endParaRPr lang="en-US"/>
          </a:p>
        </p:txBody>
      </p:sp>
      <p:sp>
        <p:nvSpPr>
          <p:cNvPr id="6" name="Footer Placeholder 5">
            <a:extLst>
              <a:ext uri="{FF2B5EF4-FFF2-40B4-BE49-F238E27FC236}">
                <a16:creationId xmlns:a16="http://schemas.microsoft.com/office/drawing/2014/main" id="{8EACEE81-B773-9148-9137-F665A50EB2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3A11A72-D919-BE4D-8A38-C9A979933468}"/>
              </a:ext>
            </a:extLst>
          </p:cNvPr>
          <p:cNvSpPr>
            <a:spLocks noGrp="1"/>
          </p:cNvSpPr>
          <p:nvPr>
            <p:ph type="sldNum" sz="quarter" idx="12"/>
          </p:nvPr>
        </p:nvSpPr>
        <p:spPr/>
        <p:txBody>
          <a:bodyPr/>
          <a:lstStyle/>
          <a:p>
            <a:fld id="{6B75D2F7-5E52-F848-A896-725570869B54}" type="slidenum">
              <a:rPr lang="en-US" smtClean="0"/>
              <a:t>‹#›</a:t>
            </a:fld>
            <a:endParaRPr lang="en-US"/>
          </a:p>
        </p:txBody>
      </p:sp>
    </p:spTree>
    <p:extLst>
      <p:ext uri="{BB962C8B-B14F-4D97-AF65-F5344CB8AC3E}">
        <p14:creationId xmlns:p14="http://schemas.microsoft.com/office/powerpoint/2010/main" val="28963938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F4FC13E-B07A-2B4D-BBD9-BBDF1DE29B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FD20B9E-7EA9-1B4F-96D2-488AB4FFAE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1FAE94B-32CB-B44C-B272-2889F08613C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97592C-CC0D-8B41-99A0-4E508FF90C40}" type="datetimeFigureOut">
              <a:rPr lang="en-US" smtClean="0"/>
              <a:t>8/31/20</a:t>
            </a:fld>
            <a:endParaRPr lang="en-US"/>
          </a:p>
        </p:txBody>
      </p:sp>
      <p:sp>
        <p:nvSpPr>
          <p:cNvPr id="5" name="Footer Placeholder 4">
            <a:extLst>
              <a:ext uri="{FF2B5EF4-FFF2-40B4-BE49-F238E27FC236}">
                <a16:creationId xmlns:a16="http://schemas.microsoft.com/office/drawing/2014/main" id="{930131AD-A66A-0444-B4F7-F83E355CA7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1CEDD9A-6C42-C64B-B827-C6E83FAC6F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75D2F7-5E52-F848-A896-725570869B54}" type="slidenum">
              <a:rPr lang="en-US" smtClean="0"/>
              <a:t>‹#›</a:t>
            </a:fld>
            <a:endParaRPr lang="en-US"/>
          </a:p>
        </p:txBody>
      </p:sp>
    </p:spTree>
    <p:extLst>
      <p:ext uri="{BB962C8B-B14F-4D97-AF65-F5344CB8AC3E}">
        <p14:creationId xmlns:p14="http://schemas.microsoft.com/office/powerpoint/2010/main" val="1394524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223B7-2753-C34C-AF0F-90F1D157FEA8}"/>
              </a:ext>
            </a:extLst>
          </p:cNvPr>
          <p:cNvSpPr>
            <a:spLocks noGrp="1"/>
          </p:cNvSpPr>
          <p:nvPr>
            <p:ph type="ctrTitle"/>
          </p:nvPr>
        </p:nvSpPr>
        <p:spPr/>
        <p:txBody>
          <a:bodyPr>
            <a:normAutofit/>
          </a:bodyPr>
          <a:lstStyle/>
          <a:p>
            <a:r>
              <a:rPr lang="el-GR" sz="2000" dirty="0">
                <a:solidFill>
                  <a:prstClr val="black"/>
                </a:solidFill>
              </a:rPr>
              <a:t>Φόρουμ συζητήσεων και Αντεστραμμένη τάξη</a:t>
            </a:r>
            <a:br>
              <a:rPr lang="en-CY" sz="3200">
                <a:solidFill>
                  <a:prstClr val="black"/>
                </a:solidFill>
              </a:rPr>
            </a:br>
            <a:r>
              <a:rPr lang="el-GR" sz="3200" dirty="0">
                <a:solidFill>
                  <a:prstClr val="black"/>
                </a:solidFill>
              </a:rPr>
              <a:t>Από την ανάγκη στην ευκαιρία: </a:t>
            </a:r>
            <a:br>
              <a:rPr lang="en-CY" sz="3200">
                <a:solidFill>
                  <a:prstClr val="black"/>
                </a:solidFill>
              </a:rPr>
            </a:br>
            <a:r>
              <a:rPr lang="el-GR" sz="3200" dirty="0">
                <a:solidFill>
                  <a:prstClr val="black"/>
                </a:solidFill>
              </a:rPr>
              <a:t>εποικοδομητική εξαποστάσεως σχολική εκπαίδευση</a:t>
            </a:r>
            <a:br>
              <a:rPr lang="en-CY" sz="3200">
                <a:solidFill>
                  <a:prstClr val="black"/>
                </a:solidFill>
              </a:rPr>
            </a:br>
            <a:r>
              <a:rPr lang="el-GR" sz="2000" dirty="0">
                <a:solidFill>
                  <a:prstClr val="black"/>
                </a:solidFill>
              </a:rPr>
              <a:t>Αξιοποιώντας τις ΤΠΕ για σύγχρονη και ασύγχρονη εκπαίδευση στο Δημοτικό</a:t>
            </a:r>
            <a:br>
              <a:rPr lang="el-GR" sz="2000" dirty="0">
                <a:solidFill>
                  <a:prstClr val="black"/>
                </a:solidFill>
              </a:rPr>
            </a:br>
            <a:br>
              <a:rPr lang="el-GR" sz="2000" dirty="0">
                <a:solidFill>
                  <a:prstClr val="black"/>
                </a:solidFill>
              </a:rPr>
            </a:br>
            <a:r>
              <a:rPr lang="el-GR" sz="2000" dirty="0">
                <a:solidFill>
                  <a:schemeClr val="bg1"/>
                </a:solidFill>
              </a:rPr>
              <a:t>Τμήμα 8 – Δουλειά της μαθήτριας κ της δασκάλας</a:t>
            </a:r>
            <a:endParaRPr lang="en-US" dirty="0"/>
          </a:p>
        </p:txBody>
      </p:sp>
      <p:sp>
        <p:nvSpPr>
          <p:cNvPr id="3" name="Subtitle 2">
            <a:extLst>
              <a:ext uri="{FF2B5EF4-FFF2-40B4-BE49-F238E27FC236}">
                <a16:creationId xmlns:a16="http://schemas.microsoft.com/office/drawing/2014/main" id="{591066CA-F971-A246-B42B-C87594BD2DFE}"/>
              </a:ext>
            </a:extLst>
          </p:cNvPr>
          <p:cNvSpPr>
            <a:spLocks noGrp="1"/>
          </p:cNvSpPr>
          <p:nvPr>
            <p:ph type="subTitle" idx="1"/>
          </p:nvPr>
        </p:nvSpPr>
        <p:spPr/>
        <p:txBody>
          <a:bodyPr>
            <a:normAutofit fontScale="62500" lnSpcReduction="20000"/>
          </a:bodyPr>
          <a:lstStyle/>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Θανάσης Χατζηλάκος</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Φωτεινή </a:t>
            </a:r>
            <a:r>
              <a:rPr lang="el-GR" dirty="0" err="1">
                <a:latin typeface="Calibri" panose="020F0502020204030204" pitchFamily="34" charset="0"/>
                <a:ea typeface="Calibri" panose="020F0502020204030204" pitchFamily="34" charset="0"/>
                <a:cs typeface="Times New Roman" panose="02020603050405020304" pitchFamily="18" charset="0"/>
              </a:rPr>
              <a:t>Αγγελακοπούλου</a:t>
            </a: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Αλέξανδρος Κοφτερός</a:t>
            </a:r>
            <a:endParaRPr lang="en-CY">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Ανοικτό Πανεπιστήμιο Κύπρου</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Παιδαγωγικό Ινστιτούτο Κύπρου</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Σεπτέμβρης 2020</a:t>
            </a:r>
            <a:endParaRPr lang="en-US" dirty="0"/>
          </a:p>
        </p:txBody>
      </p:sp>
    </p:spTree>
    <p:extLst>
      <p:ext uri="{BB962C8B-B14F-4D97-AF65-F5344CB8AC3E}">
        <p14:creationId xmlns:p14="http://schemas.microsoft.com/office/powerpoint/2010/main" val="2018865289"/>
      </p:ext>
    </p:extLst>
  </p:cSld>
  <p:clrMapOvr>
    <a:masterClrMapping/>
  </p:clrMapOvr>
  <mc:AlternateContent xmlns:mc="http://schemas.openxmlformats.org/markup-compatibility/2006" xmlns:p14="http://schemas.microsoft.com/office/powerpoint/2010/main">
    <mc:Choice Requires="p14">
      <p:transition spd="slow" p14:dur="2000" advTm="5700"/>
    </mc:Choice>
    <mc:Fallback xmlns="">
      <p:transition spd="slow" advTm="570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9255BC4-1319-6A45-85A9-0C96F6476880}"/>
              </a:ext>
            </a:extLst>
          </p:cNvPr>
          <p:cNvPicPr>
            <a:picLocks noChangeAspect="1"/>
          </p:cNvPicPr>
          <p:nvPr/>
        </p:nvPicPr>
        <p:blipFill>
          <a:blip r:embed="rId3"/>
          <a:stretch>
            <a:fillRect/>
          </a:stretch>
        </p:blipFill>
        <p:spPr>
          <a:xfrm>
            <a:off x="26655" y="1081668"/>
            <a:ext cx="12196355" cy="4716966"/>
          </a:xfrm>
          <a:prstGeom prst="rect">
            <a:avLst/>
          </a:prstGeom>
        </p:spPr>
      </p:pic>
    </p:spTree>
    <p:extLst>
      <p:ext uri="{BB962C8B-B14F-4D97-AF65-F5344CB8AC3E}">
        <p14:creationId xmlns:p14="http://schemas.microsoft.com/office/powerpoint/2010/main" val="740855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84457-D3BE-5143-85A8-255EE81CDD34}"/>
              </a:ext>
            </a:extLst>
          </p:cNvPr>
          <p:cNvSpPr>
            <a:spLocks noGrp="1"/>
          </p:cNvSpPr>
          <p:nvPr>
            <p:ph type="title"/>
          </p:nvPr>
        </p:nvSpPr>
        <p:spPr/>
        <p:txBody>
          <a:bodyPr/>
          <a:lstStyle/>
          <a:p>
            <a:r>
              <a:rPr lang="el-GR" dirty="0"/>
              <a:t>Δραστηριότητα Δ8-1 (20’):</a:t>
            </a:r>
            <a:br>
              <a:rPr lang="el-GR" dirty="0"/>
            </a:br>
            <a:r>
              <a:rPr lang="el-GR" dirty="0"/>
              <a:t>			Είναι ρεαλιστική η μεθοδολογία;</a:t>
            </a:r>
            <a:endParaRPr lang="en-US" dirty="0"/>
          </a:p>
        </p:txBody>
      </p:sp>
      <p:sp>
        <p:nvSpPr>
          <p:cNvPr id="3" name="Content Placeholder 2">
            <a:extLst>
              <a:ext uri="{FF2B5EF4-FFF2-40B4-BE49-F238E27FC236}">
                <a16:creationId xmlns:a16="http://schemas.microsoft.com/office/drawing/2014/main" id="{8C505B26-D5E7-6743-AFB7-F501AD9158A4}"/>
              </a:ext>
            </a:extLst>
          </p:cNvPr>
          <p:cNvSpPr>
            <a:spLocks noGrp="1"/>
          </p:cNvSpPr>
          <p:nvPr>
            <p:ph idx="1"/>
          </p:nvPr>
        </p:nvSpPr>
        <p:spPr/>
        <p:txBody>
          <a:bodyPr/>
          <a:lstStyle/>
          <a:p>
            <a:pPr marL="0" indent="0">
              <a:buNone/>
            </a:pPr>
            <a:r>
              <a:rPr lang="el-GR" dirty="0"/>
              <a:t>Σχολιάστε (αντίρρηση, επιφύλαξη, ερώτηση, προσθήκη) τη μεθοδολογία από πλευράς εργασίας μαθήτριας </a:t>
            </a:r>
            <a:r>
              <a:rPr lang="el-GR"/>
              <a:t>και δασκάλας</a:t>
            </a:r>
            <a:endParaRPr lang="el-GR" dirty="0"/>
          </a:p>
          <a:p>
            <a:r>
              <a:rPr lang="el-GR" dirty="0"/>
              <a:t>πρώτα γράφοντας προσωπικά, στη συνέχεια στην ομάδα, μετά στο φόρουμ και τέλος στην ολομέλεια.</a:t>
            </a:r>
            <a:endParaRPr lang="en-CY"/>
          </a:p>
          <a:p>
            <a:pPr marL="0" indent="0">
              <a:buNone/>
            </a:pPr>
            <a:r>
              <a:rPr lang="el-GR" dirty="0"/>
              <a:t>Μεθοδολογία: </a:t>
            </a:r>
          </a:p>
          <a:p>
            <a:pPr lvl="1"/>
            <a:r>
              <a:rPr lang="el-GR" dirty="0"/>
              <a:t>Ξεκινήστε θετικά (συμφωνώντας με την παρουσίαση), </a:t>
            </a:r>
          </a:p>
          <a:p>
            <a:pPr lvl="1"/>
            <a:r>
              <a:rPr lang="el-GR" dirty="0"/>
              <a:t>συνεχίστε κριτικά (με αντίρρηση ή επιφύλαξη) και </a:t>
            </a:r>
          </a:p>
          <a:p>
            <a:pPr lvl="1"/>
            <a:r>
              <a:rPr lang="el-GR" dirty="0"/>
              <a:t>καταλήξτε εποικοδομητικά (επισημαίνοντας δυσκολίες που μπορούν να ξεπεραστούν και εμπόδια που είναι ‘αντικειμενικά’)</a:t>
            </a:r>
            <a:endParaRPr lang="en-CY"/>
          </a:p>
          <a:p>
            <a:endParaRPr lang="en-US" dirty="0"/>
          </a:p>
        </p:txBody>
      </p:sp>
    </p:spTree>
    <p:extLst>
      <p:ext uri="{BB962C8B-B14F-4D97-AF65-F5344CB8AC3E}">
        <p14:creationId xmlns:p14="http://schemas.microsoft.com/office/powerpoint/2010/main" val="3128595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6872-9810-6643-8CB2-6889E057BBD4}"/>
              </a:ext>
            </a:extLst>
          </p:cNvPr>
          <p:cNvSpPr>
            <a:spLocks noGrp="1"/>
          </p:cNvSpPr>
          <p:nvPr>
            <p:ph type="title"/>
          </p:nvPr>
        </p:nvSpPr>
        <p:spPr>
          <a:xfrm>
            <a:off x="301657" y="365125"/>
            <a:ext cx="11745799" cy="1325563"/>
          </a:xfrm>
        </p:spPr>
        <p:txBody>
          <a:bodyPr/>
          <a:lstStyle/>
          <a:p>
            <a:r>
              <a:rPr lang="el-GR" dirty="0"/>
              <a:t>10.40’ Τ8 – Η δουλειά του μαθητή κ του δασκάλου</a:t>
            </a:r>
            <a:endParaRPr lang="en-US" dirty="0"/>
          </a:p>
        </p:txBody>
      </p:sp>
      <p:sp>
        <p:nvSpPr>
          <p:cNvPr id="3" name="Content Placeholder 2">
            <a:extLst>
              <a:ext uri="{FF2B5EF4-FFF2-40B4-BE49-F238E27FC236}">
                <a16:creationId xmlns:a16="http://schemas.microsoft.com/office/drawing/2014/main" id="{D414B477-7964-6F4A-9E07-DF47C19BDB53}"/>
              </a:ext>
            </a:extLst>
          </p:cNvPr>
          <p:cNvSpPr>
            <a:spLocks noGrp="1"/>
          </p:cNvSpPr>
          <p:nvPr>
            <p:ph idx="1"/>
          </p:nvPr>
        </p:nvSpPr>
        <p:spPr/>
        <p:txBody>
          <a:bodyPr>
            <a:normAutofit lnSpcReduction="10000"/>
          </a:bodyPr>
          <a:lstStyle/>
          <a:p>
            <a:pPr fontAlgn="t"/>
            <a:r>
              <a:rPr lang="el-GR" dirty="0">
                <a:solidFill>
                  <a:schemeClr val="bg1">
                    <a:lumMod val="50000"/>
                  </a:schemeClr>
                </a:solidFill>
              </a:rPr>
              <a:t>Τ1 – Πρόλογος </a:t>
            </a:r>
            <a:endParaRPr lang="en-US" dirty="0">
              <a:solidFill>
                <a:schemeClr val="bg1">
                  <a:lumMod val="50000"/>
                </a:schemeClr>
              </a:solidFill>
            </a:endParaRPr>
          </a:p>
          <a:p>
            <a:pPr fontAlgn="t">
              <a:lnSpc>
                <a:spcPct val="100000"/>
              </a:lnSpc>
            </a:pPr>
            <a:r>
              <a:rPr lang="el-GR" dirty="0">
                <a:solidFill>
                  <a:schemeClr val="bg1">
                    <a:lumMod val="50000"/>
                  </a:schemeClr>
                </a:solidFill>
              </a:rPr>
              <a:t>Τ2 – Οδηγίες Χρήσης - Προετοιμασία</a:t>
            </a:r>
            <a:endParaRPr lang="en-US" dirty="0">
              <a:solidFill>
                <a:schemeClr val="bg1">
                  <a:lumMod val="50000"/>
                </a:schemeClr>
              </a:solidFill>
            </a:endParaRPr>
          </a:p>
          <a:p>
            <a:pPr fontAlgn="t"/>
            <a:r>
              <a:rPr lang="el-GR" dirty="0">
                <a:solidFill>
                  <a:schemeClr val="bg1">
                    <a:lumMod val="50000"/>
                  </a:schemeClr>
                </a:solidFill>
              </a:rPr>
              <a:t>Τ3 – Εισαγωγή στο πρόβλημα</a:t>
            </a:r>
            <a:endParaRPr lang="en-US" dirty="0">
              <a:solidFill>
                <a:schemeClr val="bg1">
                  <a:lumMod val="50000"/>
                </a:schemeClr>
              </a:solidFill>
            </a:endParaRPr>
          </a:p>
          <a:p>
            <a:pPr fontAlgn="t"/>
            <a:r>
              <a:rPr lang="el-GR" dirty="0">
                <a:solidFill>
                  <a:schemeClr val="bg1">
                    <a:lumMod val="50000"/>
                  </a:schemeClr>
                </a:solidFill>
              </a:rPr>
              <a:t>Τ4 – Κύκλος  μαθήματος με Αντεστραμμένη τάξη</a:t>
            </a:r>
            <a:endParaRPr lang="en-US" dirty="0">
              <a:solidFill>
                <a:schemeClr val="bg1">
                  <a:lumMod val="50000"/>
                </a:schemeClr>
              </a:solidFill>
            </a:endParaRPr>
          </a:p>
          <a:p>
            <a:pPr fontAlgn="t">
              <a:lnSpc>
                <a:spcPct val="100000"/>
              </a:lnSpc>
            </a:pPr>
            <a:r>
              <a:rPr lang="el-GR" dirty="0">
                <a:solidFill>
                  <a:schemeClr val="bg1">
                    <a:lumMod val="50000"/>
                  </a:schemeClr>
                </a:solidFill>
              </a:rPr>
              <a:t>Τ5 – Παράδειγμα κύκλου - Φόρουμ</a:t>
            </a:r>
            <a:endParaRPr lang="en-US" dirty="0">
              <a:solidFill>
                <a:schemeClr val="bg1">
                  <a:lumMod val="50000"/>
                </a:schemeClr>
              </a:solidFill>
            </a:endParaRPr>
          </a:p>
          <a:p>
            <a:pPr fontAlgn="t"/>
            <a:r>
              <a:rPr lang="el-GR" dirty="0">
                <a:solidFill>
                  <a:schemeClr val="bg1">
                    <a:lumMod val="50000"/>
                  </a:schemeClr>
                </a:solidFill>
              </a:rPr>
              <a:t>Τ6 – Παιδαγωγικά ζητήματα</a:t>
            </a:r>
            <a:endParaRPr lang="en-US" dirty="0">
              <a:solidFill>
                <a:schemeClr val="bg1">
                  <a:lumMod val="50000"/>
                </a:schemeClr>
              </a:solidFill>
            </a:endParaRPr>
          </a:p>
          <a:p>
            <a:pPr fontAlgn="t"/>
            <a:r>
              <a:rPr lang="el-GR" dirty="0">
                <a:solidFill>
                  <a:schemeClr val="bg1">
                    <a:lumMod val="50000"/>
                  </a:schemeClr>
                </a:solidFill>
              </a:rPr>
              <a:t>Τ7 – Εβδομαδιαίο ωρολόγιο πρόγραμμα</a:t>
            </a:r>
            <a:endParaRPr lang="en-US" dirty="0">
              <a:solidFill>
                <a:schemeClr val="bg1">
                  <a:lumMod val="50000"/>
                </a:schemeClr>
              </a:solidFill>
            </a:endParaRPr>
          </a:p>
          <a:p>
            <a:pPr fontAlgn="t"/>
            <a:r>
              <a:rPr lang="el-GR" b="1" dirty="0">
                <a:solidFill>
                  <a:schemeClr val="bg1"/>
                </a:solidFill>
              </a:rPr>
              <a:t>Τ8 – Η δουλειά μαθητή και δασκάλου</a:t>
            </a:r>
            <a:endParaRPr lang="en-US" b="1" dirty="0">
              <a:solidFill>
                <a:schemeClr val="bg1"/>
              </a:solidFill>
            </a:endParaRPr>
          </a:p>
          <a:p>
            <a:pPr fontAlgn="t"/>
            <a:r>
              <a:rPr lang="el-GR" dirty="0"/>
              <a:t>Τ9 – Αναστοχασμός κ Κλείσιμο</a:t>
            </a:r>
            <a:endParaRPr lang="en-US" dirty="0"/>
          </a:p>
          <a:p>
            <a:endParaRPr lang="en-US" dirty="0"/>
          </a:p>
        </p:txBody>
      </p:sp>
    </p:spTree>
    <p:extLst>
      <p:ext uri="{BB962C8B-B14F-4D97-AF65-F5344CB8AC3E}">
        <p14:creationId xmlns:p14="http://schemas.microsoft.com/office/powerpoint/2010/main" val="15197707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A229714-9CE9-3E49-8720-AD0C834AEB25}"/>
              </a:ext>
            </a:extLst>
          </p:cNvPr>
          <p:cNvPicPr>
            <a:picLocks noChangeAspect="1"/>
          </p:cNvPicPr>
          <p:nvPr/>
        </p:nvPicPr>
        <p:blipFill>
          <a:blip r:embed="rId3"/>
          <a:stretch>
            <a:fillRect/>
          </a:stretch>
        </p:blipFill>
        <p:spPr>
          <a:xfrm>
            <a:off x="1355639" y="0"/>
            <a:ext cx="9480722" cy="6858000"/>
          </a:xfrm>
          <a:prstGeom prst="rect">
            <a:avLst/>
          </a:prstGeom>
        </p:spPr>
      </p:pic>
    </p:spTree>
    <p:extLst>
      <p:ext uri="{BB962C8B-B14F-4D97-AF65-F5344CB8AC3E}">
        <p14:creationId xmlns:p14="http://schemas.microsoft.com/office/powerpoint/2010/main" val="656995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34B6C-E487-9C4E-AD9B-F1DDCF19B9A6}"/>
              </a:ext>
            </a:extLst>
          </p:cNvPr>
          <p:cNvSpPr>
            <a:spLocks noGrp="1"/>
          </p:cNvSpPr>
          <p:nvPr>
            <p:ph type="title"/>
          </p:nvPr>
        </p:nvSpPr>
        <p:spPr/>
        <p:txBody>
          <a:bodyPr/>
          <a:lstStyle/>
          <a:p>
            <a:r>
              <a:rPr lang="en-US" dirty="0" err="1"/>
              <a:t>Έ</a:t>
            </a:r>
            <a:r>
              <a:rPr lang="el-GR" dirty="0" err="1"/>
              <a:t>νας</a:t>
            </a:r>
            <a:r>
              <a:rPr lang="el-GR" dirty="0"/>
              <a:t> Κύκλος Μαθήματος Γλώσσας</a:t>
            </a:r>
            <a:endParaRPr lang="en-US" dirty="0"/>
          </a:p>
        </p:txBody>
      </p:sp>
      <p:sp>
        <p:nvSpPr>
          <p:cNvPr id="3" name="Content Placeholder 2">
            <a:extLst>
              <a:ext uri="{FF2B5EF4-FFF2-40B4-BE49-F238E27FC236}">
                <a16:creationId xmlns:a16="http://schemas.microsoft.com/office/drawing/2014/main" id="{68C7D66B-4DC7-A645-BA5A-523BFA063939}"/>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DFF15952-C18C-D24A-BA7B-DB0C477ED02D}"/>
              </a:ext>
            </a:extLst>
          </p:cNvPr>
          <p:cNvPicPr>
            <a:picLocks noChangeAspect="1"/>
          </p:cNvPicPr>
          <p:nvPr/>
        </p:nvPicPr>
        <p:blipFill>
          <a:blip r:embed="rId3"/>
          <a:stretch>
            <a:fillRect/>
          </a:stretch>
        </p:blipFill>
        <p:spPr>
          <a:xfrm>
            <a:off x="1193817" y="1825625"/>
            <a:ext cx="10159983" cy="5231957"/>
          </a:xfrm>
          <a:prstGeom prst="rect">
            <a:avLst/>
          </a:prstGeom>
        </p:spPr>
      </p:pic>
    </p:spTree>
    <p:extLst>
      <p:ext uri="{BB962C8B-B14F-4D97-AF65-F5344CB8AC3E}">
        <p14:creationId xmlns:p14="http://schemas.microsoft.com/office/powerpoint/2010/main" val="3784931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DD1528C-D541-904E-81EC-EC01D8122FD4}"/>
              </a:ext>
            </a:extLst>
          </p:cNvPr>
          <p:cNvPicPr>
            <a:picLocks noChangeAspect="1"/>
          </p:cNvPicPr>
          <p:nvPr/>
        </p:nvPicPr>
        <p:blipFill>
          <a:blip r:embed="rId3"/>
          <a:stretch>
            <a:fillRect/>
          </a:stretch>
        </p:blipFill>
        <p:spPr>
          <a:xfrm>
            <a:off x="3607981" y="0"/>
            <a:ext cx="4976037" cy="6858000"/>
          </a:xfrm>
          <a:prstGeom prst="rect">
            <a:avLst/>
          </a:prstGeom>
        </p:spPr>
      </p:pic>
    </p:spTree>
    <p:extLst>
      <p:ext uri="{BB962C8B-B14F-4D97-AF65-F5344CB8AC3E}">
        <p14:creationId xmlns:p14="http://schemas.microsoft.com/office/powerpoint/2010/main" val="1017061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0DC002-B10A-7A46-9283-99DFF9498AA8}"/>
              </a:ext>
            </a:extLst>
          </p:cNvPr>
          <p:cNvPicPr>
            <a:picLocks noChangeAspect="1"/>
          </p:cNvPicPr>
          <p:nvPr/>
        </p:nvPicPr>
        <p:blipFill>
          <a:blip r:embed="rId3"/>
          <a:stretch>
            <a:fillRect/>
          </a:stretch>
        </p:blipFill>
        <p:spPr>
          <a:xfrm>
            <a:off x="103054" y="1282045"/>
            <a:ext cx="11943394" cy="4619133"/>
          </a:xfrm>
          <a:prstGeom prst="rect">
            <a:avLst/>
          </a:prstGeom>
        </p:spPr>
      </p:pic>
    </p:spTree>
    <p:extLst>
      <p:ext uri="{BB962C8B-B14F-4D97-AF65-F5344CB8AC3E}">
        <p14:creationId xmlns:p14="http://schemas.microsoft.com/office/powerpoint/2010/main" val="731744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A5D5164-1915-4D4C-A645-6FC4B2D5C541}"/>
              </a:ext>
            </a:extLst>
          </p:cNvPr>
          <p:cNvPicPr>
            <a:picLocks noChangeAspect="1"/>
          </p:cNvPicPr>
          <p:nvPr/>
        </p:nvPicPr>
        <p:blipFill>
          <a:blip r:embed="rId3"/>
          <a:stretch>
            <a:fillRect/>
          </a:stretch>
        </p:blipFill>
        <p:spPr>
          <a:xfrm>
            <a:off x="55493" y="1092821"/>
            <a:ext cx="12138684" cy="4694662"/>
          </a:xfrm>
          <a:prstGeom prst="rect">
            <a:avLst/>
          </a:prstGeom>
        </p:spPr>
      </p:pic>
    </p:spTree>
    <p:extLst>
      <p:ext uri="{BB962C8B-B14F-4D97-AF65-F5344CB8AC3E}">
        <p14:creationId xmlns:p14="http://schemas.microsoft.com/office/powerpoint/2010/main" val="35669643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66F004A-BBFE-7B4B-8477-549DDB6F1B22}"/>
              </a:ext>
            </a:extLst>
          </p:cNvPr>
          <p:cNvPicPr>
            <a:picLocks noChangeAspect="1"/>
          </p:cNvPicPr>
          <p:nvPr/>
        </p:nvPicPr>
        <p:blipFill>
          <a:blip r:embed="rId3"/>
          <a:stretch>
            <a:fillRect/>
          </a:stretch>
        </p:blipFill>
        <p:spPr>
          <a:xfrm>
            <a:off x="83902" y="1628079"/>
            <a:ext cx="12135708" cy="3267306"/>
          </a:xfrm>
          <a:prstGeom prst="rect">
            <a:avLst/>
          </a:prstGeom>
        </p:spPr>
      </p:pic>
    </p:spTree>
    <p:extLst>
      <p:ext uri="{BB962C8B-B14F-4D97-AF65-F5344CB8AC3E}">
        <p14:creationId xmlns:p14="http://schemas.microsoft.com/office/powerpoint/2010/main" val="4226827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165C4F-3E33-4844-9B49-528EDFB5E5C0}"/>
              </a:ext>
            </a:extLst>
          </p:cNvPr>
          <p:cNvPicPr>
            <a:picLocks noChangeAspect="1"/>
          </p:cNvPicPr>
          <p:nvPr/>
        </p:nvPicPr>
        <p:blipFill>
          <a:blip r:embed="rId3"/>
          <a:stretch>
            <a:fillRect/>
          </a:stretch>
        </p:blipFill>
        <p:spPr>
          <a:xfrm>
            <a:off x="189571" y="816541"/>
            <a:ext cx="11876049" cy="5252868"/>
          </a:xfrm>
          <a:prstGeom prst="rect">
            <a:avLst/>
          </a:prstGeom>
        </p:spPr>
      </p:pic>
    </p:spTree>
    <p:extLst>
      <p:ext uri="{BB962C8B-B14F-4D97-AF65-F5344CB8AC3E}">
        <p14:creationId xmlns:p14="http://schemas.microsoft.com/office/powerpoint/2010/main" val="21773803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564</Words>
  <Application>Microsoft Macintosh PowerPoint</Application>
  <PresentationFormat>Widescreen</PresentationFormat>
  <Paragraphs>66</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8 – Δουλειά της μαθήτριας κ της δασκάλας</vt:lpstr>
      <vt:lpstr>10.40’ Τ8 – Η δουλειά του μαθητή κ του δασκάλου</vt:lpstr>
      <vt:lpstr>PowerPoint Presentation</vt:lpstr>
      <vt:lpstr>Ένας Κύκλος Μαθήματος Γλώσσας</vt:lpstr>
      <vt:lpstr>PowerPoint Presentation</vt:lpstr>
      <vt:lpstr>PowerPoint Presentation</vt:lpstr>
      <vt:lpstr>PowerPoint Presentation</vt:lpstr>
      <vt:lpstr>PowerPoint Presentation</vt:lpstr>
      <vt:lpstr>PowerPoint Presentation</vt:lpstr>
      <vt:lpstr>PowerPoint Presentation</vt:lpstr>
      <vt:lpstr>Δραστηριότητα Δ8-1 (20’):    Είναι ρεαλιστική η μεθοδολογία;</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8 – Ωρολόγιο Πρόγραμμα</dc:title>
  <dc:creator>Thanasis Hadzilacos</dc:creator>
  <cp:lastModifiedBy>Thanasis Hadzilacos</cp:lastModifiedBy>
  <cp:revision>2</cp:revision>
  <dcterms:created xsi:type="dcterms:W3CDTF">2020-08-30T17:41:06Z</dcterms:created>
  <dcterms:modified xsi:type="dcterms:W3CDTF">2020-08-31T07:46:31Z</dcterms:modified>
</cp:coreProperties>
</file>