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7" r:id="rId2"/>
    <p:sldId id="266" r:id="rId3"/>
    <p:sldId id="268" r:id="rId4"/>
    <p:sldId id="269" r:id="rId5"/>
    <p:sldId id="270" r:id="rId6"/>
    <p:sldId id="271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4645"/>
  </p:normalViewPr>
  <p:slideViewPr>
    <p:cSldViewPr snapToGrid="0" snapToObjects="1">
      <p:cViewPr varScale="1">
        <p:scale>
          <a:sx n="128" d="100"/>
          <a:sy n="128" d="100"/>
        </p:scale>
        <p:origin x="6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anasis Hadzilacos" userId="48ab19a4-0864-4ee5-a33a-dbd0515251ec" providerId="ADAL" clId="{E32C4652-BEB3-294B-98F2-3EEF7B79E5B3}"/>
    <pc:docChg chg="undo custSel addSld modSld">
      <pc:chgData name="Thanasis Hadzilacos" userId="48ab19a4-0864-4ee5-a33a-dbd0515251ec" providerId="ADAL" clId="{E32C4652-BEB3-294B-98F2-3EEF7B79E5B3}" dt="2020-08-30T06:52:18.106" v="857" actId="20577"/>
      <pc:docMkLst>
        <pc:docMk/>
      </pc:docMkLst>
      <pc:sldChg chg="modSp">
        <pc:chgData name="Thanasis Hadzilacos" userId="48ab19a4-0864-4ee5-a33a-dbd0515251ec" providerId="ADAL" clId="{E32C4652-BEB3-294B-98F2-3EEF7B79E5B3}" dt="2020-08-30T06:24:41.214" v="43" actId="20577"/>
        <pc:sldMkLst>
          <pc:docMk/>
          <pc:sldMk cId="2015154129" sldId="266"/>
        </pc:sldMkLst>
        <pc:spChg chg="mod">
          <ac:chgData name="Thanasis Hadzilacos" userId="48ab19a4-0864-4ee5-a33a-dbd0515251ec" providerId="ADAL" clId="{E32C4652-BEB3-294B-98F2-3EEF7B79E5B3}" dt="2020-08-30T06:24:41.214" v="43" actId="20577"/>
          <ac:spMkLst>
            <pc:docMk/>
            <pc:sldMk cId="2015154129" sldId="266"/>
            <ac:spMk id="2" creationId="{E66D6872-9810-6643-8CB2-6889E057BBD4}"/>
          </ac:spMkLst>
        </pc:spChg>
        <pc:spChg chg="mod">
          <ac:chgData name="Thanasis Hadzilacos" userId="48ab19a4-0864-4ee5-a33a-dbd0515251ec" providerId="ADAL" clId="{E32C4652-BEB3-294B-98F2-3EEF7B79E5B3}" dt="2020-08-30T06:23:49.665" v="4" actId="207"/>
          <ac:spMkLst>
            <pc:docMk/>
            <pc:sldMk cId="2015154129" sldId="266"/>
            <ac:spMk id="3" creationId="{D414B477-7964-6F4A-9E07-DF47C19BDB53}"/>
          </ac:spMkLst>
        </pc:spChg>
      </pc:sldChg>
      <pc:sldChg chg="modNotesTx">
        <pc:chgData name="Thanasis Hadzilacos" userId="48ab19a4-0864-4ee5-a33a-dbd0515251ec" providerId="ADAL" clId="{E32C4652-BEB3-294B-98F2-3EEF7B79E5B3}" dt="2020-08-30T06:23:24.961" v="0" actId="20577"/>
        <pc:sldMkLst>
          <pc:docMk/>
          <pc:sldMk cId="529806684" sldId="267"/>
        </pc:sldMkLst>
      </pc:sldChg>
      <pc:sldChg chg="modSp add">
        <pc:chgData name="Thanasis Hadzilacos" userId="48ab19a4-0864-4ee5-a33a-dbd0515251ec" providerId="ADAL" clId="{E32C4652-BEB3-294B-98F2-3EEF7B79E5B3}" dt="2020-08-30T06:34:36.361" v="98" actId="20577"/>
        <pc:sldMkLst>
          <pc:docMk/>
          <pc:sldMk cId="3771192828" sldId="268"/>
        </pc:sldMkLst>
        <pc:spChg chg="mod">
          <ac:chgData name="Thanasis Hadzilacos" userId="48ab19a4-0864-4ee5-a33a-dbd0515251ec" providerId="ADAL" clId="{E32C4652-BEB3-294B-98F2-3EEF7B79E5B3}" dt="2020-08-30T06:33:39.999" v="83" actId="20577"/>
          <ac:spMkLst>
            <pc:docMk/>
            <pc:sldMk cId="3771192828" sldId="268"/>
            <ac:spMk id="2" creationId="{36B3E8CB-F4F2-E44D-BF5F-99C9F84A00A6}"/>
          </ac:spMkLst>
        </pc:spChg>
        <pc:spChg chg="mod">
          <ac:chgData name="Thanasis Hadzilacos" userId="48ab19a4-0864-4ee5-a33a-dbd0515251ec" providerId="ADAL" clId="{E32C4652-BEB3-294B-98F2-3EEF7B79E5B3}" dt="2020-08-30T06:34:36.361" v="98" actId="20577"/>
          <ac:spMkLst>
            <pc:docMk/>
            <pc:sldMk cId="3771192828" sldId="268"/>
            <ac:spMk id="3" creationId="{A641D42C-F296-BB47-87A8-B1E1214307B3}"/>
          </ac:spMkLst>
        </pc:spChg>
      </pc:sldChg>
      <pc:sldChg chg="modSp add">
        <pc:chgData name="Thanasis Hadzilacos" userId="48ab19a4-0864-4ee5-a33a-dbd0515251ec" providerId="ADAL" clId="{E32C4652-BEB3-294B-98F2-3EEF7B79E5B3}" dt="2020-08-30T06:36:40.737" v="164" actId="20577"/>
        <pc:sldMkLst>
          <pc:docMk/>
          <pc:sldMk cId="2519950090" sldId="269"/>
        </pc:sldMkLst>
        <pc:spChg chg="mod">
          <ac:chgData name="Thanasis Hadzilacos" userId="48ab19a4-0864-4ee5-a33a-dbd0515251ec" providerId="ADAL" clId="{E32C4652-BEB3-294B-98F2-3EEF7B79E5B3}" dt="2020-08-30T06:35:00.022" v="115" actId="20577"/>
          <ac:spMkLst>
            <pc:docMk/>
            <pc:sldMk cId="2519950090" sldId="269"/>
            <ac:spMk id="2" creationId="{4C181C42-0A87-D54F-91E3-65539623D4DC}"/>
          </ac:spMkLst>
        </pc:spChg>
        <pc:spChg chg="mod">
          <ac:chgData name="Thanasis Hadzilacos" userId="48ab19a4-0864-4ee5-a33a-dbd0515251ec" providerId="ADAL" clId="{E32C4652-BEB3-294B-98F2-3EEF7B79E5B3}" dt="2020-08-30T06:36:40.737" v="164" actId="20577"/>
          <ac:spMkLst>
            <pc:docMk/>
            <pc:sldMk cId="2519950090" sldId="269"/>
            <ac:spMk id="3" creationId="{9B8F0643-5C45-7749-855C-DD77626E5927}"/>
          </ac:spMkLst>
        </pc:spChg>
      </pc:sldChg>
      <pc:sldChg chg="modSp add">
        <pc:chgData name="Thanasis Hadzilacos" userId="48ab19a4-0864-4ee5-a33a-dbd0515251ec" providerId="ADAL" clId="{E32C4652-BEB3-294B-98F2-3EEF7B79E5B3}" dt="2020-08-30T06:41:46.218" v="290" actId="27636"/>
        <pc:sldMkLst>
          <pc:docMk/>
          <pc:sldMk cId="3234497131" sldId="270"/>
        </pc:sldMkLst>
        <pc:spChg chg="mod">
          <ac:chgData name="Thanasis Hadzilacos" userId="48ab19a4-0864-4ee5-a33a-dbd0515251ec" providerId="ADAL" clId="{E32C4652-BEB3-294B-98F2-3EEF7B79E5B3}" dt="2020-08-30T06:38:37.849" v="202" actId="20577"/>
          <ac:spMkLst>
            <pc:docMk/>
            <pc:sldMk cId="3234497131" sldId="270"/>
            <ac:spMk id="2" creationId="{25D42F0F-7FF7-C149-B26E-D0B931A46037}"/>
          </ac:spMkLst>
        </pc:spChg>
        <pc:spChg chg="mod">
          <ac:chgData name="Thanasis Hadzilacos" userId="48ab19a4-0864-4ee5-a33a-dbd0515251ec" providerId="ADAL" clId="{E32C4652-BEB3-294B-98F2-3EEF7B79E5B3}" dt="2020-08-30T06:41:46.218" v="290" actId="27636"/>
          <ac:spMkLst>
            <pc:docMk/>
            <pc:sldMk cId="3234497131" sldId="270"/>
            <ac:spMk id="3" creationId="{FA435F9C-5C38-8949-9005-4A8F0A250CBD}"/>
          </ac:spMkLst>
        </pc:spChg>
      </pc:sldChg>
      <pc:sldChg chg="addSp delSp modSp add">
        <pc:chgData name="Thanasis Hadzilacos" userId="48ab19a4-0864-4ee5-a33a-dbd0515251ec" providerId="ADAL" clId="{E32C4652-BEB3-294B-98F2-3EEF7B79E5B3}" dt="2020-08-30T06:47:26.926" v="340" actId="20577"/>
        <pc:sldMkLst>
          <pc:docMk/>
          <pc:sldMk cId="3495828507" sldId="271"/>
        </pc:sldMkLst>
        <pc:spChg chg="mod">
          <ac:chgData name="Thanasis Hadzilacos" userId="48ab19a4-0864-4ee5-a33a-dbd0515251ec" providerId="ADAL" clId="{E32C4652-BEB3-294B-98F2-3EEF7B79E5B3}" dt="2020-08-30T06:43:20.191" v="294" actId="20577"/>
          <ac:spMkLst>
            <pc:docMk/>
            <pc:sldMk cId="3495828507" sldId="271"/>
            <ac:spMk id="2" creationId="{3E2E4D12-398A-9E4C-8B4A-9096F175F872}"/>
          </ac:spMkLst>
        </pc:spChg>
        <pc:spChg chg="del">
          <ac:chgData name="Thanasis Hadzilacos" userId="48ab19a4-0864-4ee5-a33a-dbd0515251ec" providerId="ADAL" clId="{E32C4652-BEB3-294B-98F2-3EEF7B79E5B3}" dt="2020-08-30T06:43:31.047" v="295"/>
          <ac:spMkLst>
            <pc:docMk/>
            <pc:sldMk cId="3495828507" sldId="271"/>
            <ac:spMk id="3" creationId="{B0B5CBEB-8E59-6645-8CCC-091AE2DEF488}"/>
          </ac:spMkLst>
        </pc:spChg>
        <pc:graphicFrameChg chg="add mod modGraphic">
          <ac:chgData name="Thanasis Hadzilacos" userId="48ab19a4-0864-4ee5-a33a-dbd0515251ec" providerId="ADAL" clId="{E32C4652-BEB3-294B-98F2-3EEF7B79E5B3}" dt="2020-08-30T06:47:26.926" v="340" actId="20577"/>
          <ac:graphicFrameMkLst>
            <pc:docMk/>
            <pc:sldMk cId="3495828507" sldId="271"/>
            <ac:graphicFrameMk id="4" creationId="{FEC9DFA3-EB76-104B-AF8E-73D6207A73DA}"/>
          </ac:graphicFrameMkLst>
        </pc:graphicFrameChg>
      </pc:sldChg>
      <pc:sldChg chg="modSp add">
        <pc:chgData name="Thanasis Hadzilacos" userId="48ab19a4-0864-4ee5-a33a-dbd0515251ec" providerId="ADAL" clId="{E32C4652-BEB3-294B-98F2-3EEF7B79E5B3}" dt="2020-08-30T06:52:18.106" v="857" actId="20577"/>
        <pc:sldMkLst>
          <pc:docMk/>
          <pc:sldMk cId="1059506572" sldId="272"/>
        </pc:sldMkLst>
        <pc:spChg chg="mod">
          <ac:chgData name="Thanasis Hadzilacos" userId="48ab19a4-0864-4ee5-a33a-dbd0515251ec" providerId="ADAL" clId="{E32C4652-BEB3-294B-98F2-3EEF7B79E5B3}" dt="2020-08-30T06:52:18.106" v="857" actId="20577"/>
          <ac:spMkLst>
            <pc:docMk/>
            <pc:sldMk cId="1059506572" sldId="272"/>
            <ac:spMk id="2" creationId="{35684BBB-24F3-E94E-9A1B-812FC695CAA1}"/>
          </ac:spMkLst>
        </pc:spChg>
        <pc:spChg chg="mod">
          <ac:chgData name="Thanasis Hadzilacos" userId="48ab19a4-0864-4ee5-a33a-dbd0515251ec" providerId="ADAL" clId="{E32C4652-BEB3-294B-98F2-3EEF7B79E5B3}" dt="2020-08-30T06:51:57.575" v="850" actId="20577"/>
          <ac:spMkLst>
            <pc:docMk/>
            <pc:sldMk cId="1059506572" sldId="272"/>
            <ac:spMk id="3" creationId="{C5CC0BF6-F953-EA4A-9CAD-C11220EB9F2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B3ACF-4E50-BE48-910E-2959CA3917EB}" type="datetimeFigureOut">
              <a:rPr lang="en-US" smtClean="0"/>
              <a:t>8/30/20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F41CE-F0A2-B844-9029-F130EE55FB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74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709FB3-E608-5C40-8EAA-4999EC32FB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48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F82B9-2C19-7B4E-8C24-3B6C3E4FAD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16058-3150-2141-BBD1-FE5C2D0A7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DDA2D-2EFC-6446-92D5-927930A5F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ED707-653E-2E48-AE3B-3ECE4A269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3333A-0C19-564B-AF55-83E8DF340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50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43809-2542-7642-B9E5-0572E550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A43E2C-31E6-764C-9690-ADFC14BD09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D5E1F-05B0-C842-83F9-802C6E6FD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DEA6F-FF17-684D-B1C4-4E3B5A4D5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261458-2772-B645-B98D-2B0D27B80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062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299E4D-E821-0A46-A141-FA3B9F6C89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362CE4-62BB-B346-9D17-355F1E3D94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BF6DD-9CD4-344A-BBA3-A08A7F7C1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122F0-E1E4-0B4E-9D5A-7068B0CCA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88FA5-FACB-2B41-9496-AE312D1BF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45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54592-D6C5-8E4B-9FE2-30080C895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40EE7-8673-C14E-9E4F-E3C967F3E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888E3-8EBF-BD4D-9030-6798467EC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83A64-995D-DD4F-B633-C54A35840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174C4-F363-A541-B566-3657BB50D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2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7A584-FBC3-E142-859A-BE6CA9976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9D78F-D39A-B64F-AA23-84B37F148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2D3FE-3A45-2549-B018-BD5023567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DC05E-2D08-F244-9B9F-065537CF5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8E294-BD91-4545-9DCE-8E867A330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55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44E4B-C733-7C47-992D-0A7F27462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2A7F6-F2C1-6647-BA83-FE6AE7392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47911-40FE-EC45-A7B1-ADCAAC0F6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BF9631-BA08-9040-86E7-270642320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4BA3F7-A260-C14D-89BA-9638F523B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F3E14-5F69-604C-A5CB-89882E7F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1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8CA6E-1EB4-F948-B551-B10AA17BE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809B7-14CE-3342-9E8D-99718CA79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74FD77-1906-4749-8563-472CD2E35D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2F7C78-866F-E646-B30F-4616FB7CA9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DA795-20C0-EC40-A6ED-FEE5A6FC40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7A73F3-959D-4341-8287-3744C20B5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F4A0E-9700-2B48-BE85-8227EAF68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A90AB5-3B6C-774A-9ADD-502BD47C7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9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E3EE8-5039-0549-9C1D-DF55711F8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17FB4C-FD03-0640-BC3A-1C4553DB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7AB52B-1A78-0241-92D5-6786F8751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C27FCB-5647-F54A-93AB-9BEC61C39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85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31C7A9-0309-394E-A4E6-58178A1C0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9898BC-D79F-1B42-85D1-A3FD129F3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1FACF0-726D-684C-8A82-9B4F38C1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3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50147-73DE-FE48-8B7E-13BC2A08A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AE721-7F77-4B4C-B666-AE4037A25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3FDBA-817A-7549-8592-527AEE51B4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4C9AF9-7CE4-5045-AB59-2E67F19BC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FF6011-5EF6-D343-B5B8-FECF825BF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B29E8C-FAC5-3140-9DE1-7C990FBC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5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808F0-B937-5848-92C7-AA3EB7258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11046B-36A7-0D4A-BCC5-71AAE020A8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6088F-7F0A-DF4C-81E8-E435E43C3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742C40-BEB3-1843-83AB-1384DEBBD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4659E9-BB90-FB45-BD60-F92E58145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5446E6-D100-6141-901B-F8BB13EC7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8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E54EF6-FDD5-8D4B-8B59-B4568029D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3630D-2B16-5F4F-AECA-19237E6E48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B8133-1D3C-FF44-A9A5-3FC873202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0BDE7-2846-8545-8111-C90E42CD1A92}" type="datetimeFigureOut">
              <a:rPr lang="en-US" smtClean="0"/>
              <a:t>8/30/20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75259-4D99-D64B-94AB-8CBC866BA9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2343C-DA2A-1245-B374-0C9649D6B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96B3-FC1C-7B4F-94FD-A49413117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6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i7UsCg5wW9IMWr8t7QxT3w" TargetMode="External"/><Relationship Id="rId2" Type="http://schemas.openxmlformats.org/officeDocument/2006/relationships/hyperlink" Target="https://video.ouc.ac.cy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223B7-2753-C34C-AF0F-90F1D157FE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2000" dirty="0">
                <a:solidFill>
                  <a:prstClr val="black"/>
                </a:solidFill>
              </a:rPr>
              <a:t>Φόρουμ συζητήσεων και Αντεστραμμένη τάξη</a:t>
            </a:r>
            <a:br>
              <a:rPr lang="en-CY" sz="3200">
                <a:solidFill>
                  <a:prstClr val="black"/>
                </a:solidFill>
              </a:rPr>
            </a:br>
            <a:r>
              <a:rPr lang="el-GR" sz="3200" dirty="0">
                <a:solidFill>
                  <a:prstClr val="black"/>
                </a:solidFill>
              </a:rPr>
              <a:t>Από την ανάγκη στην ευκαιρία: </a:t>
            </a:r>
            <a:br>
              <a:rPr lang="en-CY" sz="3200">
                <a:solidFill>
                  <a:prstClr val="black"/>
                </a:solidFill>
              </a:rPr>
            </a:br>
            <a:r>
              <a:rPr lang="el-GR" sz="3200" dirty="0">
                <a:solidFill>
                  <a:prstClr val="black"/>
                </a:solidFill>
              </a:rPr>
              <a:t>εποικοδομητική εξαποστάσεως σχολική εκπαίδευση</a:t>
            </a:r>
            <a:br>
              <a:rPr lang="en-CY" sz="3200">
                <a:solidFill>
                  <a:prstClr val="black"/>
                </a:solidFill>
              </a:rPr>
            </a:br>
            <a:r>
              <a:rPr lang="el-GR" sz="2000" dirty="0">
                <a:solidFill>
                  <a:prstClr val="black"/>
                </a:solidFill>
              </a:rPr>
              <a:t>Αξιοποιώντας τις ΤΠΕ για σύγχρονη και ασύγχρονη εκπαίδευση στο Δημοτικό</a:t>
            </a:r>
            <a:br>
              <a:rPr lang="el-GR" sz="2000" dirty="0">
                <a:solidFill>
                  <a:prstClr val="black"/>
                </a:solidFill>
              </a:rPr>
            </a:br>
            <a:br>
              <a:rPr lang="el-GR" sz="2000" dirty="0">
                <a:solidFill>
                  <a:prstClr val="black"/>
                </a:solidFill>
              </a:rPr>
            </a:br>
            <a:r>
              <a:rPr lang="el-GR" sz="2000" dirty="0">
                <a:solidFill>
                  <a:schemeClr val="bg1"/>
                </a:solidFill>
              </a:rPr>
              <a:t>Τμήμα 2 – </a:t>
            </a:r>
            <a:r>
              <a:rPr lang="el-GR" sz="2000">
                <a:solidFill>
                  <a:schemeClr val="bg1"/>
                </a:solidFill>
              </a:rPr>
              <a:t>Οδηγίες χρήσης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1066CA-F971-A246-B42B-C87594BD2D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Θανάσης Χατζηλάκος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Φωτεινή </a:t>
            </a:r>
            <a:r>
              <a:rPr lang="el-G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Αγγελακοπούλου</a:t>
            </a: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Αλέξανδρος Κοφτερός</a:t>
            </a:r>
            <a:endParaRPr lang="en-CY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endParaRPr lang="el-G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Ανοικτό Πανεπιστήμιο Κύπρου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Παιδαγωγικό Ινστιτούτο Κύπρου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Σεπτέμβρης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80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0"/>
    </mc:Choice>
    <mc:Fallback xmlns="">
      <p:transition spd="slow" advTm="57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D6872-9810-6643-8CB2-6889E057B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8.10’ – Τ2 Οδηγίες και Προετοιμασία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4B477-7964-6F4A-9E07-DF47C19BD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t"/>
            <a:r>
              <a:rPr lang="el-GR" dirty="0">
                <a:solidFill>
                  <a:schemeClr val="bg1">
                    <a:lumMod val="65000"/>
                  </a:schemeClr>
                </a:solidFill>
              </a:rPr>
              <a:t>Πρόλογος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fontAlgn="t"/>
            <a:r>
              <a:rPr lang="el-GR" b="1" dirty="0">
                <a:solidFill>
                  <a:schemeClr val="bg1"/>
                </a:solidFill>
              </a:rPr>
              <a:t>Οδηγίες Χρήσης - Προετοιμασία</a:t>
            </a:r>
            <a:endParaRPr lang="en-US" b="1" dirty="0">
              <a:solidFill>
                <a:schemeClr val="bg1"/>
              </a:solidFill>
            </a:endParaRPr>
          </a:p>
          <a:p>
            <a:pPr fontAlgn="t"/>
            <a:r>
              <a:rPr lang="el-GR" dirty="0"/>
              <a:t>Εισαγωγή στο πρόβλημα</a:t>
            </a:r>
            <a:endParaRPr lang="en-US" dirty="0"/>
          </a:p>
          <a:p>
            <a:pPr fontAlgn="t"/>
            <a:r>
              <a:rPr lang="el-GR" dirty="0"/>
              <a:t>Κύκλος μαθήματος – Αντεστραμμένη </a:t>
            </a:r>
            <a:endParaRPr lang="en-US" dirty="0"/>
          </a:p>
          <a:p>
            <a:pPr fontAlgn="t"/>
            <a:r>
              <a:rPr lang="el-GR" dirty="0"/>
              <a:t>Παράδειγμα κύκλου - Φόρουμ</a:t>
            </a:r>
            <a:endParaRPr lang="en-US" dirty="0"/>
          </a:p>
          <a:p>
            <a:pPr fontAlgn="t"/>
            <a:r>
              <a:rPr lang="el-GR" dirty="0"/>
              <a:t>Παιδαγωγικά ζητήματα</a:t>
            </a:r>
            <a:endParaRPr lang="en-US" dirty="0"/>
          </a:p>
          <a:p>
            <a:pPr fontAlgn="t"/>
            <a:r>
              <a:rPr lang="el-GR" dirty="0"/>
              <a:t>Εβδομαδιαίο ωρολόγιο πρόγραμμα</a:t>
            </a:r>
            <a:endParaRPr lang="en-US" dirty="0"/>
          </a:p>
          <a:p>
            <a:pPr fontAlgn="t"/>
            <a:r>
              <a:rPr lang="el-GR" dirty="0"/>
              <a:t>Η δουλειά μαθητή και δασκάλου</a:t>
            </a:r>
            <a:endParaRPr lang="en-US" dirty="0"/>
          </a:p>
          <a:p>
            <a:pPr fontAlgn="t"/>
            <a:r>
              <a:rPr lang="el-GR" dirty="0"/>
              <a:t>Αναστοχασμός κ Κλείσιμο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154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3E8CB-F4F2-E44D-BF5F-99C9F84A0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Τμήμα προγράμματος: πακέτο αρχείων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41D42C-F296-BB47-87A8-B1E121430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Σε κάθε τμήμα αντιστοιχεί ένα ‘πακέτο’ που περιλαμβάνει </a:t>
            </a:r>
          </a:p>
          <a:p>
            <a:r>
              <a:rPr lang="el-GR" dirty="0"/>
              <a:t>σύνδεσμο σε μια </a:t>
            </a:r>
            <a:r>
              <a:rPr lang="el-GR" dirty="0" err="1"/>
              <a:t>βιντεοδιάλεξη</a:t>
            </a:r>
            <a:r>
              <a:rPr lang="el-GR" dirty="0"/>
              <a:t> (5-10’), </a:t>
            </a:r>
          </a:p>
          <a:p>
            <a:r>
              <a:rPr lang="el-GR" dirty="0"/>
              <a:t>ένα αρχείο </a:t>
            </a:r>
            <a:r>
              <a:rPr lang="en-US" dirty="0"/>
              <a:t>PowerPoint</a:t>
            </a:r>
            <a:r>
              <a:rPr lang="el-GR" dirty="0"/>
              <a:t>, </a:t>
            </a:r>
          </a:p>
          <a:p>
            <a:r>
              <a:rPr lang="el-GR" dirty="0"/>
              <a:t>και ένα αρχείο κειμένου. </a:t>
            </a:r>
          </a:p>
          <a:p>
            <a:pPr marL="0" indent="0">
              <a:buNone/>
            </a:pPr>
            <a:r>
              <a:rPr lang="el-GR" dirty="0"/>
              <a:t>Τα τρία έχουν το ίδιο ουσιαστικά περιεχόμενο και καταλήγουν σε δραστηριότητες (5’-20’) για τους συμμετέχοντες. Η δομή -αλλά όχι βέβαια το περιεχόμενο- των  δραστηριοτήτων είναι όμοια και στα 9 τμήματα.</a:t>
            </a:r>
            <a:endParaRPr lang="en-CY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92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81C42-0A87-D54F-91E3-65539623D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Βιντεοδιαλέξεις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F0643-5C45-7749-855C-DD77626E5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Οι </a:t>
            </a:r>
            <a:r>
              <a:rPr lang="el-GR" dirty="0" err="1"/>
              <a:t>βιντεοδιαλέξεις</a:t>
            </a:r>
            <a:r>
              <a:rPr lang="el-GR" dirty="0"/>
              <a:t> </a:t>
            </a:r>
          </a:p>
          <a:p>
            <a:r>
              <a:rPr lang="el-GR" dirty="0"/>
              <a:t>κατασκευάστηκαν με το </a:t>
            </a:r>
            <a:r>
              <a:rPr lang="en-US" dirty="0" err="1"/>
              <a:t>Panopto</a:t>
            </a:r>
            <a:r>
              <a:rPr lang="en-US" dirty="0"/>
              <a:t> </a:t>
            </a:r>
            <a:r>
              <a:rPr lang="el-GR" dirty="0"/>
              <a:t>του Ανοικτού Πανεπιστημίου</a:t>
            </a:r>
          </a:p>
          <a:p>
            <a:r>
              <a:rPr lang="el-GR" dirty="0"/>
              <a:t>βρίσκονται στο αποθετήριο βίντεο του Ανοικτού (</a:t>
            </a:r>
            <a:r>
              <a:rPr lang="en-US" dirty="0">
                <a:hlinkClick r:id="rId2"/>
              </a:rPr>
              <a:t>https://video.ouc.ac.cy/</a:t>
            </a:r>
            <a:r>
              <a:rPr lang="en-US" dirty="0"/>
              <a:t>  </a:t>
            </a:r>
            <a:r>
              <a:rPr lang="el-GR" dirty="0"/>
              <a:t>και </a:t>
            </a:r>
          </a:p>
          <a:p>
            <a:r>
              <a:rPr lang="el-GR" dirty="0"/>
              <a:t>στο </a:t>
            </a:r>
            <a:r>
              <a:rPr lang="el-GR" dirty="0">
                <a:hlinkClick r:id="rId3"/>
              </a:rPr>
              <a:t>κανάλι </a:t>
            </a:r>
            <a:r>
              <a:rPr lang="en-US" dirty="0">
                <a:hlinkClick r:id="rId3"/>
              </a:rPr>
              <a:t>YouTube </a:t>
            </a:r>
            <a:r>
              <a:rPr lang="el-GR" dirty="0"/>
              <a:t>του Τομέα Εκπαιδευτικής Τεχνολογίας του Π.Ι. Κύπρου. </a:t>
            </a:r>
          </a:p>
          <a:p>
            <a:pPr marL="0" indent="0">
              <a:buNone/>
            </a:pPr>
            <a:r>
              <a:rPr lang="el-GR" dirty="0"/>
              <a:t>Τα αρχεία </a:t>
            </a:r>
            <a:r>
              <a:rPr lang="en-US" dirty="0"/>
              <a:t>PowerPoint </a:t>
            </a:r>
            <a:r>
              <a:rPr lang="el-GR" dirty="0"/>
              <a:t>και </a:t>
            </a:r>
            <a:r>
              <a:rPr lang="en-US" dirty="0"/>
              <a:t>Word </a:t>
            </a:r>
            <a:r>
              <a:rPr lang="el-GR" dirty="0"/>
              <a:t>είναι διαθέσιμα στο δικτυακό τόπο του Π.Ι.</a:t>
            </a:r>
          </a:p>
          <a:p>
            <a:r>
              <a:rPr lang="el-GR" dirty="0"/>
              <a:t> Όλα διατίθενται με άδεια </a:t>
            </a:r>
            <a:r>
              <a:rPr lang="en-US" dirty="0"/>
              <a:t>Creative Commons Share Alike</a:t>
            </a:r>
            <a:r>
              <a:rPr lang="el-GR" dirty="0"/>
              <a:t>. </a:t>
            </a:r>
            <a:endParaRPr lang="en-CY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950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42F0F-7FF7-C149-B26E-D0B931A46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Προετοιμασ</a:t>
            </a:r>
            <a:r>
              <a:rPr lang="en-US" dirty="0" err="1"/>
              <a:t>ί</a:t>
            </a:r>
            <a:r>
              <a:rPr lang="el-GR" dirty="0"/>
              <a:t>α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35F9C-5C38-8949-9005-4A8F0A250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l-GR" sz="1800" dirty="0"/>
              <a:t>Συντονιστής για την τεχνική/οργανωτική προετοιμασία και για να συντονίσει το χρόνο στην εκτέλεση του προγράμματος </a:t>
            </a:r>
            <a:endParaRPr lang="en-CY" sz="1800"/>
          </a:p>
          <a:p>
            <a:pPr lvl="0"/>
            <a:r>
              <a:rPr lang="el-GR" sz="1800" dirty="0"/>
              <a:t>Η τεχνική/οργανωτική προετοιμασία περιλαμβάνει:</a:t>
            </a:r>
            <a:endParaRPr lang="en-CY" sz="1800"/>
          </a:p>
          <a:p>
            <a:pPr lvl="1"/>
            <a:r>
              <a:rPr lang="el-GR" sz="1600" dirty="0"/>
              <a:t>ότι το Π.Ι. (ΤΕΤ) έχει ετοιμάσει </a:t>
            </a:r>
            <a:r>
              <a:rPr lang="en-US" sz="1600" dirty="0"/>
              <a:t>forum </a:t>
            </a:r>
            <a:r>
              <a:rPr lang="el-GR" sz="1600" dirty="0"/>
              <a:t>για τους δασκάλους του σχολείου.</a:t>
            </a:r>
            <a:endParaRPr lang="en-CY" sz="1600"/>
          </a:p>
          <a:p>
            <a:pPr lvl="1"/>
            <a:r>
              <a:rPr lang="el-GR" sz="1600" dirty="0"/>
              <a:t>Σύντομη εισαγωγή στη χρήση του </a:t>
            </a:r>
            <a:r>
              <a:rPr lang="en-US" sz="1600" dirty="0"/>
              <a:t>forum</a:t>
            </a:r>
            <a:r>
              <a:rPr lang="el-GR" sz="1600" dirty="0"/>
              <a:t> από το συντονιστή</a:t>
            </a:r>
            <a:endParaRPr lang="en-CY" sz="1600"/>
          </a:p>
          <a:p>
            <a:pPr lvl="1"/>
            <a:r>
              <a:rPr lang="el-GR" sz="1600" dirty="0"/>
              <a:t>Κατάλληλη αίθουσα και διαμόρφωσή της ώστε οι δάσκαλοι να μπορούν να συνεργαστούν σε μικρές ομάδες (3-4) λαμβάνοντας υπόψη και τον </a:t>
            </a:r>
            <a:r>
              <a:rPr lang="en-US" sz="1600" dirty="0"/>
              <a:t>COVID</a:t>
            </a:r>
            <a:r>
              <a:rPr lang="el-GR" sz="1600" dirty="0"/>
              <a:t>19. Προκαθορισμός των ομάδων εργασίας για να μη χαθεί χρόνος</a:t>
            </a:r>
            <a:endParaRPr lang="en-CY" sz="1600"/>
          </a:p>
          <a:p>
            <a:pPr lvl="1"/>
            <a:r>
              <a:rPr lang="el-GR" sz="1600" dirty="0"/>
              <a:t>Στην αίθουσα: Δίκτυο, Υπολογιστής και </a:t>
            </a:r>
            <a:r>
              <a:rPr lang="el-GR" sz="1600" dirty="0" err="1"/>
              <a:t>βιντεοπροβολέας</a:t>
            </a:r>
            <a:r>
              <a:rPr lang="el-GR" sz="1600" dirty="0"/>
              <a:t>. (Να δοκιμαστούν 2-3 βίντεο από πριν)</a:t>
            </a:r>
            <a:endParaRPr lang="en-CY" sz="1600"/>
          </a:p>
          <a:p>
            <a:pPr lvl="1"/>
            <a:r>
              <a:rPr lang="el-GR" sz="1600" dirty="0"/>
              <a:t>Προσωπικοί υπολογιστές για τους συμμετέχοντες</a:t>
            </a:r>
            <a:endParaRPr lang="en-CY" sz="1600"/>
          </a:p>
          <a:p>
            <a:pPr lvl="1"/>
            <a:r>
              <a:rPr lang="el-GR" sz="1600" dirty="0"/>
              <a:t>Πίνακας ορατός σε όλους (ιδίως αν δεν δουλέψει καλά κάτι από την τεχνολογία)</a:t>
            </a:r>
            <a:endParaRPr lang="en-CY" sz="1600"/>
          </a:p>
          <a:p>
            <a:pPr lvl="0"/>
            <a:r>
              <a:rPr lang="el-GR" sz="1800" dirty="0"/>
              <a:t>Ορίζεται </a:t>
            </a:r>
            <a:r>
              <a:rPr lang="en-US" sz="1800" dirty="0"/>
              <a:t>rapporteur </a:t>
            </a:r>
            <a:r>
              <a:rPr lang="el-GR" sz="1800" dirty="0"/>
              <a:t>του οποίου κύριο καθήκον είναι να διευθύνει τις συζητήσεις και να διατυπώνει συμπεράσματα, όχι αναγκαστικά σε μορφή ομόφωνων διατυπώσεων αλλά και σε μορφή ερωτημάτων ή διιστάμενων απόψεων. Ιδιαίτερα σημαντική είναι η δουλειά του </a:t>
            </a:r>
            <a:r>
              <a:rPr lang="en-US" sz="1800" dirty="0"/>
              <a:t>rapporteur </a:t>
            </a:r>
            <a:r>
              <a:rPr lang="el-GR" sz="1800" dirty="0"/>
              <a:t>στο τέλος (αναστοχασμός και </a:t>
            </a:r>
            <a:r>
              <a:rPr lang="el-GR" sz="1800" dirty="0" err="1"/>
              <a:t>επανατροφοδότηση</a:t>
            </a:r>
            <a:r>
              <a:rPr lang="el-GR" sz="1800" dirty="0"/>
              <a:t>)</a:t>
            </a:r>
            <a:endParaRPr lang="en-CY" sz="1800"/>
          </a:p>
          <a:p>
            <a:pPr lvl="0"/>
            <a:r>
              <a:rPr lang="el-GR" sz="1800" dirty="0"/>
              <a:t>Είναι χρήσιμο οι συμμετέχοντες να έχουν τυπώσει από πριν τα κείμενα (συνολικά περί τις 25 σελίδες) και να έχουν στους υπολογιστές τους φορτωμένα τα αρχεία </a:t>
            </a:r>
            <a:r>
              <a:rPr lang="en-US" sz="1800" dirty="0"/>
              <a:t>power point</a:t>
            </a:r>
            <a:r>
              <a:rPr lang="el-GR" sz="1800" dirty="0"/>
              <a:t>.</a:t>
            </a:r>
            <a:endParaRPr lang="en-CY" sz="1800"/>
          </a:p>
        </p:txBody>
      </p:sp>
    </p:spTree>
    <p:extLst>
      <p:ext uri="{BB962C8B-B14F-4D97-AF65-F5344CB8AC3E}">
        <p14:creationId xmlns:p14="http://schemas.microsoft.com/office/powerpoint/2010/main" val="323449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E4D12-398A-9E4C-8B4A-9096F175F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Τμήματα και Χρόνοι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C9DFA3-EB76-104B-AF8E-73D6207A73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4031957"/>
              </p:ext>
            </p:extLst>
          </p:nvPr>
        </p:nvGraphicFramePr>
        <p:xfrm>
          <a:off x="1384853" y="1580323"/>
          <a:ext cx="9422294" cy="50345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9835">
                  <a:extLst>
                    <a:ext uri="{9D8B030D-6E8A-4147-A177-3AD203B41FA5}">
                      <a16:colId xmlns:a16="http://schemas.microsoft.com/office/drawing/2014/main" val="1509765504"/>
                    </a:ext>
                  </a:extLst>
                </a:gridCol>
                <a:gridCol w="665922">
                  <a:extLst>
                    <a:ext uri="{9D8B030D-6E8A-4147-A177-3AD203B41FA5}">
                      <a16:colId xmlns:a16="http://schemas.microsoft.com/office/drawing/2014/main" val="2130127921"/>
                    </a:ext>
                  </a:extLst>
                </a:gridCol>
                <a:gridCol w="5317434">
                  <a:extLst>
                    <a:ext uri="{9D8B030D-6E8A-4147-A177-3AD203B41FA5}">
                      <a16:colId xmlns:a16="http://schemas.microsoft.com/office/drawing/2014/main" val="3170913479"/>
                    </a:ext>
                  </a:extLst>
                </a:gridCol>
                <a:gridCol w="785192">
                  <a:extLst>
                    <a:ext uri="{9D8B030D-6E8A-4147-A177-3AD203B41FA5}">
                      <a16:colId xmlns:a16="http://schemas.microsoft.com/office/drawing/2014/main" val="1328139070"/>
                    </a:ext>
                  </a:extLst>
                </a:gridCol>
                <a:gridCol w="993911">
                  <a:extLst>
                    <a:ext uri="{9D8B030D-6E8A-4147-A177-3AD203B41FA5}">
                      <a16:colId xmlns:a16="http://schemas.microsoft.com/office/drawing/2014/main" val="949858546"/>
                    </a:ext>
                  </a:extLst>
                </a:gridCol>
              </a:tblGrid>
              <a:tr h="576470">
                <a:tc>
                  <a:txBody>
                    <a:bodyPr/>
                    <a:lstStyle/>
                    <a:p>
                      <a:r>
                        <a:rPr lang="el-GR" sz="1600" b="0">
                          <a:effectLst/>
                        </a:rPr>
                        <a:t>Έναρξη 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1600">
                          <a:effectLst/>
                        </a:rPr>
                        <a:t> 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1600">
                          <a:effectLst/>
                        </a:rPr>
                        <a:t>Τμήμα 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1600">
                          <a:effectLst/>
                        </a:rPr>
                        <a:t>Βίντεο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1600">
                          <a:effectLst/>
                        </a:rPr>
                        <a:t>Δραστη-ριότητα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095454"/>
                  </a:ext>
                </a:extLst>
              </a:tr>
              <a:tr h="384313">
                <a:tc>
                  <a:txBody>
                    <a:bodyPr/>
                    <a:lstStyle/>
                    <a:p>
                      <a:r>
                        <a:rPr lang="el-GR" sz="2800" b="0">
                          <a:effectLst/>
                        </a:rPr>
                        <a:t>8:00 (10’)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Τ1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Πρόλογος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7678452"/>
                  </a:ext>
                </a:extLst>
              </a:tr>
              <a:tr h="384313">
                <a:tc>
                  <a:txBody>
                    <a:bodyPr/>
                    <a:lstStyle/>
                    <a:p>
                      <a:r>
                        <a:rPr lang="el-GR" sz="2800" b="0">
                          <a:effectLst/>
                        </a:rPr>
                        <a:t>8:10 (15’)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Τ2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Οδηγίες Χρήσης - Προετοιμασία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10’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0446502"/>
                  </a:ext>
                </a:extLst>
              </a:tr>
              <a:tr h="384313">
                <a:tc>
                  <a:txBody>
                    <a:bodyPr/>
                    <a:lstStyle/>
                    <a:p>
                      <a:r>
                        <a:rPr lang="el-GR" sz="2800" b="0">
                          <a:effectLst/>
                        </a:rPr>
                        <a:t>8:25 (30’)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 dirty="0">
                          <a:effectLst/>
                        </a:rPr>
                        <a:t>Τ3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Εισαγωγή στο πρόβλημα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10’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20’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4315041"/>
                  </a:ext>
                </a:extLst>
              </a:tr>
              <a:tr h="384313">
                <a:tc>
                  <a:txBody>
                    <a:bodyPr/>
                    <a:lstStyle/>
                    <a:p>
                      <a:r>
                        <a:rPr lang="el-GR" sz="2800" b="0" dirty="0">
                          <a:effectLst/>
                        </a:rPr>
                        <a:t>8:55 (30’)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Τ4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 dirty="0">
                          <a:effectLst/>
                        </a:rPr>
                        <a:t>Κύκλος μαθήματος με Αντεστραμμένη τάξη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10’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20’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7955782"/>
                  </a:ext>
                </a:extLst>
              </a:tr>
              <a:tr h="384313">
                <a:tc>
                  <a:txBody>
                    <a:bodyPr/>
                    <a:lstStyle/>
                    <a:p>
                      <a:r>
                        <a:rPr lang="el-GR" sz="2800" b="0">
                          <a:effectLst/>
                        </a:rPr>
                        <a:t>9:25 (30’)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Τ5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Παράδειγμα κύκλου - Φόρουμ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 dirty="0">
                          <a:effectLst/>
                        </a:rPr>
                        <a:t>10’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 dirty="0">
                          <a:effectLst/>
                        </a:rPr>
                        <a:t>20’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9749446"/>
                  </a:ext>
                </a:extLst>
              </a:tr>
              <a:tr h="384313">
                <a:tc>
                  <a:txBody>
                    <a:bodyPr/>
                    <a:lstStyle/>
                    <a:p>
                      <a:r>
                        <a:rPr lang="el-GR" sz="2800" b="0">
                          <a:effectLst/>
                        </a:rPr>
                        <a:t>9:55 (25’) 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Τ6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Παιδαγωγικά ζητήματα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10’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15’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433789"/>
                  </a:ext>
                </a:extLst>
              </a:tr>
              <a:tr h="512196">
                <a:tc>
                  <a:txBody>
                    <a:bodyPr/>
                    <a:lstStyle/>
                    <a:p>
                      <a:r>
                        <a:rPr lang="el-GR" sz="2800" b="0" dirty="0">
                          <a:effectLst/>
                        </a:rPr>
                        <a:t>10:20 (20’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Τ7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 dirty="0">
                          <a:effectLst/>
                        </a:rPr>
                        <a:t>Εβδομαδιαίο ωρολόγιο πρόγραμμα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15’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44977732"/>
                  </a:ext>
                </a:extLst>
              </a:tr>
              <a:tr h="487017">
                <a:tc>
                  <a:txBody>
                    <a:bodyPr/>
                    <a:lstStyle/>
                    <a:p>
                      <a:r>
                        <a:rPr lang="el-GR" sz="2800" b="0" dirty="0">
                          <a:effectLst/>
                        </a:rPr>
                        <a:t>10:40 (20’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Τ8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Η δουλειά μαθητή και δασκάλου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15’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7689559"/>
                  </a:ext>
                </a:extLst>
              </a:tr>
              <a:tr h="471778">
                <a:tc>
                  <a:txBody>
                    <a:bodyPr/>
                    <a:lstStyle/>
                    <a:p>
                      <a:r>
                        <a:rPr lang="el-GR" sz="2800" b="0" dirty="0">
                          <a:effectLst/>
                        </a:rPr>
                        <a:t>10:50 (10’</a:t>
                      </a:r>
                      <a:endParaRPr lang="en-CY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Τ9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Αναστοχασμός κ Κλείσιμο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>
                          <a:effectLst/>
                        </a:rPr>
                        <a:t>5’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2800" dirty="0">
                          <a:effectLst/>
                        </a:rPr>
                        <a:t>10’</a:t>
                      </a:r>
                      <a:endParaRPr lang="en-CY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5326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828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84BBB-24F3-E94E-9A1B-812FC695C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Δραστηριότητα Δ2-1 (10’): </a:t>
            </a:r>
            <a:br>
              <a:rPr lang="el-GR" dirty="0"/>
            </a:br>
            <a:r>
              <a:rPr lang="el-GR" dirty="0"/>
              <a:t>		Τακτοποιηθείτε και Οργανωθείτε!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C0BF6-F953-EA4A-9CAD-C11220EB9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  <a:p>
            <a:r>
              <a:rPr lang="en-US" dirty="0" err="1"/>
              <a:t>Έ</a:t>
            </a:r>
            <a:r>
              <a:rPr lang="el-GR" dirty="0" err="1"/>
              <a:t>χει</a:t>
            </a:r>
            <a:r>
              <a:rPr lang="el-GR" dirty="0"/>
              <a:t> οριστεί συντονιστής και </a:t>
            </a:r>
            <a:r>
              <a:rPr lang="en-US" dirty="0"/>
              <a:t>rapporteur;</a:t>
            </a:r>
          </a:p>
          <a:p>
            <a:r>
              <a:rPr lang="en-US" dirty="0" err="1"/>
              <a:t>Έ</a:t>
            </a:r>
            <a:r>
              <a:rPr lang="el-GR" dirty="0" err="1"/>
              <a:t>χει</a:t>
            </a:r>
            <a:r>
              <a:rPr lang="el-GR" dirty="0"/>
              <a:t> η αίθουσα δυνατότητα προβολής βίντεο; Δοκιμάστηκε; Φαίνεται και ακούγεται από όλους; Έχει πίνακα;</a:t>
            </a:r>
          </a:p>
          <a:p>
            <a:r>
              <a:rPr lang="el-GR" dirty="0"/>
              <a:t>Είναι οι συμμετέχοντες σε ομάδες των 3-4</a:t>
            </a:r>
          </a:p>
          <a:p>
            <a:r>
              <a:rPr lang="el-GR" dirty="0"/>
              <a:t>Δουλεύει το φόρουμ; (Στείλτε μια καλημέρα ο καθένας)</a:t>
            </a:r>
          </a:p>
          <a:p>
            <a:r>
              <a:rPr lang="el-GR" dirty="0"/>
              <a:t>Έχει ο καθένας υπολογιστή με φορτωμένα τα αρχεία </a:t>
            </a:r>
            <a:r>
              <a:rPr lang="en-US" dirty="0"/>
              <a:t>PowerPoint </a:t>
            </a:r>
            <a:r>
              <a:rPr lang="el-GR" dirty="0"/>
              <a:t>και κειμένου και ενδεχομένως τυπωμένα;</a:t>
            </a:r>
          </a:p>
          <a:p>
            <a:r>
              <a:rPr lang="el-GR" dirty="0"/>
              <a:t>Φορούν όλοι τις μάσκες τους;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06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617</Words>
  <Application>Microsoft Macintosh PowerPoint</Application>
  <PresentationFormat>Widescreen</PresentationFormat>
  <Paragraphs>103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Φόρουμ συζητήσεων και Αντεστραμμένη τάξη Από την ανάγκη στην ευκαιρία:  εποικοδομητική εξαποστάσεως σχολική εκπαίδευση Αξιοποιώντας τις ΤΠΕ για σύγχρονη και ασύγχρονη εκπαίδευση στο Δημοτικό  Τμήμα 2 – Οδηγίες χρήσης</vt:lpstr>
      <vt:lpstr>8.10’ – Τ2 Οδηγίες και Προετοιμασία</vt:lpstr>
      <vt:lpstr>Τμήμα προγράμματος: πακέτο αρχείων</vt:lpstr>
      <vt:lpstr>Βιντεοδιαλέξεις</vt:lpstr>
      <vt:lpstr>Προετοιμασία</vt:lpstr>
      <vt:lpstr>Τμήματα και Χρόνοι</vt:lpstr>
      <vt:lpstr>Δραστηριότητα Δ2-1 (10’):    Τακτοποιηθείτε και Οργανωθείτε!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Thanasis Hadzilacos</dc:creator>
  <cp:lastModifiedBy>Thanasis Hadzilacos</cp:lastModifiedBy>
  <cp:revision>4</cp:revision>
  <dcterms:created xsi:type="dcterms:W3CDTF">2020-08-28T05:45:13Z</dcterms:created>
  <dcterms:modified xsi:type="dcterms:W3CDTF">2020-08-30T06:52:25Z</dcterms:modified>
</cp:coreProperties>
</file>