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59" r:id="rId5"/>
    <p:sldId id="266" r:id="rId6"/>
    <p:sldId id="260" r:id="rId7"/>
    <p:sldId id="265" r:id="rId8"/>
    <p:sldId id="261" r:id="rId9"/>
    <p:sldId id="262" r:id="rId10"/>
    <p:sldId id="263"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p:restoredTop sz="78645"/>
  </p:normalViewPr>
  <p:slideViewPr>
    <p:cSldViewPr snapToGrid="0" snapToObjects="1">
      <p:cViewPr varScale="1">
        <p:scale>
          <a:sx n="105" d="100"/>
          <a:sy n="105" d="100"/>
        </p:scale>
        <p:origin x="1552" y="18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102" d="100"/>
          <a:sy n="102" d="100"/>
        </p:scale>
        <p:origin x="440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asis Hadzilacos" userId="48ab19a4-0864-4ee5-a33a-dbd0515251ec" providerId="ADAL" clId="{1FD66CEB-1E4C-FC45-8DF3-FF4E0660F3BE}"/>
    <pc:docChg chg="undo custSel addSld modSld">
      <pc:chgData name="Thanasis Hadzilacos" userId="48ab19a4-0864-4ee5-a33a-dbd0515251ec" providerId="ADAL" clId="{1FD66CEB-1E4C-FC45-8DF3-FF4E0660F3BE}" dt="2020-08-31T03:48:54.847" v="1374" actId="12385"/>
      <pc:docMkLst>
        <pc:docMk/>
      </pc:docMkLst>
      <pc:sldChg chg="addSp delSp modSp modTransition modAnim modNotesTx">
        <pc:chgData name="Thanasis Hadzilacos" userId="48ab19a4-0864-4ee5-a33a-dbd0515251ec" providerId="ADAL" clId="{1FD66CEB-1E4C-FC45-8DF3-FF4E0660F3BE}" dt="2020-08-31T03:36:28.475" v="1314" actId="5793"/>
        <pc:sldMkLst>
          <pc:docMk/>
          <pc:sldMk cId="2344936689" sldId="256"/>
        </pc:sldMkLst>
        <pc:spChg chg="mod">
          <ac:chgData name="Thanasis Hadzilacos" userId="48ab19a4-0864-4ee5-a33a-dbd0515251ec" providerId="ADAL" clId="{1FD66CEB-1E4C-FC45-8DF3-FF4E0660F3BE}" dt="2020-08-28T06:14:10.449" v="1125" actId="20577"/>
          <ac:spMkLst>
            <pc:docMk/>
            <pc:sldMk cId="2344936689" sldId="256"/>
            <ac:spMk id="2" creationId="{990223B7-2753-C34C-AF0F-90F1D157FEA8}"/>
          </ac:spMkLst>
        </pc:spChg>
        <pc:spChg chg="mod">
          <ac:chgData name="Thanasis Hadzilacos" userId="48ab19a4-0864-4ee5-a33a-dbd0515251ec" providerId="ADAL" clId="{1FD66CEB-1E4C-FC45-8DF3-FF4E0660F3BE}" dt="2020-08-28T06:12:47.513" v="1098" actId="20577"/>
          <ac:spMkLst>
            <pc:docMk/>
            <pc:sldMk cId="2344936689" sldId="256"/>
            <ac:spMk id="3" creationId="{591066CA-F971-A246-B42B-C87594BD2DFE}"/>
          </ac:spMkLst>
        </pc:spChg>
        <pc:picChg chg="add del mod">
          <ac:chgData name="Thanasis Hadzilacos" userId="48ab19a4-0864-4ee5-a33a-dbd0515251ec" providerId="ADAL" clId="{1FD66CEB-1E4C-FC45-8DF3-FF4E0660F3BE}" dt="2020-08-27T08:06:39.298" v="303"/>
          <ac:picMkLst>
            <pc:docMk/>
            <pc:sldMk cId="2344936689" sldId="256"/>
            <ac:picMk id="4" creationId="{4B19B00F-87BA-4048-8ECD-B0CFB225C27E}"/>
          </ac:picMkLst>
        </pc:picChg>
        <pc:picChg chg="add del mod">
          <ac:chgData name="Thanasis Hadzilacos" userId="48ab19a4-0864-4ee5-a33a-dbd0515251ec" providerId="ADAL" clId="{1FD66CEB-1E4C-FC45-8DF3-FF4E0660F3BE}" dt="2020-08-27T08:10:36.525" v="304"/>
          <ac:picMkLst>
            <pc:docMk/>
            <pc:sldMk cId="2344936689" sldId="256"/>
            <ac:picMk id="5" creationId="{824A32D6-95A0-1249-AFC2-067CE9022FEB}"/>
          </ac:picMkLst>
        </pc:picChg>
        <pc:picChg chg="add del mod">
          <ac:chgData name="Thanasis Hadzilacos" userId="48ab19a4-0864-4ee5-a33a-dbd0515251ec" providerId="ADAL" clId="{1FD66CEB-1E4C-FC45-8DF3-FF4E0660F3BE}" dt="2020-08-27T08:12:48.325" v="305"/>
          <ac:picMkLst>
            <pc:docMk/>
            <pc:sldMk cId="2344936689" sldId="256"/>
            <ac:picMk id="6" creationId="{DAB02CB2-1A20-7443-A099-CF07016378F3}"/>
          </ac:picMkLst>
        </pc:picChg>
        <pc:picChg chg="add del mod">
          <ac:chgData name="Thanasis Hadzilacos" userId="48ab19a4-0864-4ee5-a33a-dbd0515251ec" providerId="ADAL" clId="{1FD66CEB-1E4C-FC45-8DF3-FF4E0660F3BE}" dt="2020-08-28T06:13:08.142" v="1099"/>
          <ac:picMkLst>
            <pc:docMk/>
            <pc:sldMk cId="2344936689" sldId="256"/>
            <ac:picMk id="7" creationId="{48BC7699-C0D6-E84C-B271-DE8CA42F5B07}"/>
          </ac:picMkLst>
        </pc:picChg>
      </pc:sldChg>
      <pc:sldChg chg="addSp delSp modSp modTransition modAnim">
        <pc:chgData name="Thanasis Hadzilacos" userId="48ab19a4-0864-4ee5-a33a-dbd0515251ec" providerId="ADAL" clId="{1FD66CEB-1E4C-FC45-8DF3-FF4E0660F3BE}" dt="2020-08-27T08:12:48.325" v="305"/>
        <pc:sldMkLst>
          <pc:docMk/>
          <pc:sldMk cId="2510488219" sldId="257"/>
        </pc:sldMkLst>
        <pc:picChg chg="add del mod">
          <ac:chgData name="Thanasis Hadzilacos" userId="48ab19a4-0864-4ee5-a33a-dbd0515251ec" providerId="ADAL" clId="{1FD66CEB-1E4C-FC45-8DF3-FF4E0660F3BE}" dt="2020-08-27T08:06:39.298" v="303"/>
          <ac:picMkLst>
            <pc:docMk/>
            <pc:sldMk cId="2510488219" sldId="257"/>
            <ac:picMk id="4" creationId="{B0381CF3-45AC-D446-B7D4-11F1B981E497}"/>
          </ac:picMkLst>
        </pc:picChg>
        <pc:picChg chg="add del mod">
          <ac:chgData name="Thanasis Hadzilacos" userId="48ab19a4-0864-4ee5-a33a-dbd0515251ec" providerId="ADAL" clId="{1FD66CEB-1E4C-FC45-8DF3-FF4E0660F3BE}" dt="2020-08-27T08:12:48.325" v="305"/>
          <ac:picMkLst>
            <pc:docMk/>
            <pc:sldMk cId="2510488219" sldId="257"/>
            <ac:picMk id="5" creationId="{3B4AFD99-BA33-874A-AB4A-140E4937B141}"/>
          </ac:picMkLst>
        </pc:picChg>
        <pc:picChg chg="add mod">
          <ac:chgData name="Thanasis Hadzilacos" userId="48ab19a4-0864-4ee5-a33a-dbd0515251ec" providerId="ADAL" clId="{1FD66CEB-1E4C-FC45-8DF3-FF4E0660F3BE}" dt="2020-08-27T08:12:48.325" v="305"/>
          <ac:picMkLst>
            <pc:docMk/>
            <pc:sldMk cId="2510488219" sldId="257"/>
            <ac:picMk id="6" creationId="{9FFE14EF-23F7-1241-B0BB-5D4D278B139C}"/>
          </ac:picMkLst>
        </pc:picChg>
      </pc:sldChg>
      <pc:sldChg chg="addSp delSp modSp modTransition modAnim">
        <pc:chgData name="Thanasis Hadzilacos" userId="48ab19a4-0864-4ee5-a33a-dbd0515251ec" providerId="ADAL" clId="{1FD66CEB-1E4C-FC45-8DF3-FF4E0660F3BE}" dt="2020-08-31T03:35:02.900" v="1300" actId="20577"/>
        <pc:sldMkLst>
          <pc:docMk/>
          <pc:sldMk cId="2184591063" sldId="258"/>
        </pc:sldMkLst>
        <pc:spChg chg="mod">
          <ac:chgData name="Thanasis Hadzilacos" userId="48ab19a4-0864-4ee5-a33a-dbd0515251ec" providerId="ADAL" clId="{1FD66CEB-1E4C-FC45-8DF3-FF4E0660F3BE}" dt="2020-08-31T03:35:02.900" v="1300" actId="20577"/>
          <ac:spMkLst>
            <pc:docMk/>
            <pc:sldMk cId="2184591063" sldId="258"/>
            <ac:spMk id="3" creationId="{BECBE2E9-7E3B-6B4B-84B4-760782D67924}"/>
          </ac:spMkLst>
        </pc:spChg>
        <pc:picChg chg="add del mod">
          <ac:chgData name="Thanasis Hadzilacos" userId="48ab19a4-0864-4ee5-a33a-dbd0515251ec" providerId="ADAL" clId="{1FD66CEB-1E4C-FC45-8DF3-FF4E0660F3BE}" dt="2020-08-27T08:06:39.298" v="303"/>
          <ac:picMkLst>
            <pc:docMk/>
            <pc:sldMk cId="2184591063" sldId="258"/>
            <ac:picMk id="4" creationId="{9CC56331-D190-AB41-AE5F-BAB1E04374C6}"/>
          </ac:picMkLst>
        </pc:picChg>
        <pc:picChg chg="add del mod">
          <ac:chgData name="Thanasis Hadzilacos" userId="48ab19a4-0864-4ee5-a33a-dbd0515251ec" providerId="ADAL" clId="{1FD66CEB-1E4C-FC45-8DF3-FF4E0660F3BE}" dt="2020-08-27T08:12:48.325" v="305"/>
          <ac:picMkLst>
            <pc:docMk/>
            <pc:sldMk cId="2184591063" sldId="258"/>
            <ac:picMk id="5" creationId="{2A96D6E2-8EAF-CA4B-ADE5-0E6BBCCFC86A}"/>
          </ac:picMkLst>
        </pc:picChg>
        <pc:picChg chg="add mod">
          <ac:chgData name="Thanasis Hadzilacos" userId="48ab19a4-0864-4ee5-a33a-dbd0515251ec" providerId="ADAL" clId="{1FD66CEB-1E4C-FC45-8DF3-FF4E0660F3BE}" dt="2020-08-27T08:12:48.325" v="305"/>
          <ac:picMkLst>
            <pc:docMk/>
            <pc:sldMk cId="2184591063" sldId="258"/>
            <ac:picMk id="6" creationId="{E1DF08E7-59E1-524A-9B6B-DFC1683A9E1A}"/>
          </ac:picMkLst>
        </pc:picChg>
      </pc:sldChg>
      <pc:sldChg chg="addSp delSp modSp modTransition modAnim modNotesTx">
        <pc:chgData name="Thanasis Hadzilacos" userId="48ab19a4-0864-4ee5-a33a-dbd0515251ec" providerId="ADAL" clId="{1FD66CEB-1E4C-FC45-8DF3-FF4E0660F3BE}" dt="2020-08-31T03:44:21.935" v="1372" actId="20577"/>
        <pc:sldMkLst>
          <pc:docMk/>
          <pc:sldMk cId="3861898104" sldId="259"/>
        </pc:sldMkLst>
        <pc:picChg chg="add del mod">
          <ac:chgData name="Thanasis Hadzilacos" userId="48ab19a4-0864-4ee5-a33a-dbd0515251ec" providerId="ADAL" clId="{1FD66CEB-1E4C-FC45-8DF3-FF4E0660F3BE}" dt="2020-08-27T08:06:39.298" v="303"/>
          <ac:picMkLst>
            <pc:docMk/>
            <pc:sldMk cId="3861898104" sldId="259"/>
            <ac:picMk id="4" creationId="{00C22975-68EE-0049-9468-73617DA5225E}"/>
          </ac:picMkLst>
        </pc:picChg>
        <pc:picChg chg="add mod">
          <ac:chgData name="Thanasis Hadzilacos" userId="48ab19a4-0864-4ee5-a33a-dbd0515251ec" providerId="ADAL" clId="{1FD66CEB-1E4C-FC45-8DF3-FF4E0660F3BE}" dt="2020-08-27T08:06:39.298" v="303"/>
          <ac:picMkLst>
            <pc:docMk/>
            <pc:sldMk cId="3861898104" sldId="259"/>
            <ac:picMk id="5" creationId="{473BDFFB-C9ED-CA45-80D6-4FF13C313C1C}"/>
          </ac:picMkLst>
        </pc:picChg>
      </pc:sldChg>
      <pc:sldChg chg="addSp delSp modSp modTransition modAnim modNotes">
        <pc:chgData name="Thanasis Hadzilacos" userId="48ab19a4-0864-4ee5-a33a-dbd0515251ec" providerId="ADAL" clId="{1FD66CEB-1E4C-FC45-8DF3-FF4E0660F3BE}" dt="2020-08-27T08:06:39.298" v="303"/>
        <pc:sldMkLst>
          <pc:docMk/>
          <pc:sldMk cId="1293061914" sldId="260"/>
        </pc:sldMkLst>
        <pc:picChg chg="add del mod">
          <ac:chgData name="Thanasis Hadzilacos" userId="48ab19a4-0864-4ee5-a33a-dbd0515251ec" providerId="ADAL" clId="{1FD66CEB-1E4C-FC45-8DF3-FF4E0660F3BE}" dt="2020-08-27T08:06:39.298" v="303"/>
          <ac:picMkLst>
            <pc:docMk/>
            <pc:sldMk cId="1293061914" sldId="260"/>
            <ac:picMk id="4" creationId="{A0DE60E4-28F9-B844-A288-78DB597CBEFD}"/>
          </ac:picMkLst>
        </pc:picChg>
        <pc:picChg chg="add mod">
          <ac:chgData name="Thanasis Hadzilacos" userId="48ab19a4-0864-4ee5-a33a-dbd0515251ec" providerId="ADAL" clId="{1FD66CEB-1E4C-FC45-8DF3-FF4E0660F3BE}" dt="2020-08-27T08:06:39.298" v="303"/>
          <ac:picMkLst>
            <pc:docMk/>
            <pc:sldMk cId="1293061914" sldId="260"/>
            <ac:picMk id="5" creationId="{22FC1764-D0FF-3A4B-B7D2-26B70C797EF9}"/>
          </ac:picMkLst>
        </pc:picChg>
      </pc:sldChg>
      <pc:sldChg chg="addSp delSp modSp modTransition modAnim">
        <pc:chgData name="Thanasis Hadzilacos" userId="48ab19a4-0864-4ee5-a33a-dbd0515251ec" providerId="ADAL" clId="{1FD66CEB-1E4C-FC45-8DF3-FF4E0660F3BE}" dt="2020-08-27T08:06:39.298" v="303"/>
        <pc:sldMkLst>
          <pc:docMk/>
          <pc:sldMk cId="3139447167" sldId="261"/>
        </pc:sldMkLst>
        <pc:picChg chg="add del mod">
          <ac:chgData name="Thanasis Hadzilacos" userId="48ab19a4-0864-4ee5-a33a-dbd0515251ec" providerId="ADAL" clId="{1FD66CEB-1E4C-FC45-8DF3-FF4E0660F3BE}" dt="2020-08-27T08:06:39.298" v="303"/>
          <ac:picMkLst>
            <pc:docMk/>
            <pc:sldMk cId="3139447167" sldId="261"/>
            <ac:picMk id="4" creationId="{43E96229-5058-FA49-B083-170A05C82FA4}"/>
          </ac:picMkLst>
        </pc:picChg>
        <pc:picChg chg="add mod">
          <ac:chgData name="Thanasis Hadzilacos" userId="48ab19a4-0864-4ee5-a33a-dbd0515251ec" providerId="ADAL" clId="{1FD66CEB-1E4C-FC45-8DF3-FF4E0660F3BE}" dt="2020-08-27T08:06:39.298" v="303"/>
          <ac:picMkLst>
            <pc:docMk/>
            <pc:sldMk cId="3139447167" sldId="261"/>
            <ac:picMk id="5" creationId="{91CC522C-5A02-CC48-B6E1-4282A6097D18}"/>
          </ac:picMkLst>
        </pc:picChg>
      </pc:sldChg>
      <pc:sldChg chg="addSp delSp modSp add modTransition modAnim">
        <pc:chgData name="Thanasis Hadzilacos" userId="48ab19a4-0864-4ee5-a33a-dbd0515251ec" providerId="ADAL" clId="{1FD66CEB-1E4C-FC45-8DF3-FF4E0660F3BE}" dt="2020-08-27T08:06:39.298" v="303"/>
        <pc:sldMkLst>
          <pc:docMk/>
          <pc:sldMk cId="2337939965" sldId="262"/>
        </pc:sldMkLst>
        <pc:spChg chg="mod">
          <ac:chgData name="Thanasis Hadzilacos" userId="48ab19a4-0864-4ee5-a33a-dbd0515251ec" providerId="ADAL" clId="{1FD66CEB-1E4C-FC45-8DF3-FF4E0660F3BE}" dt="2020-08-27T07:28:00.366" v="22" actId="20577"/>
          <ac:spMkLst>
            <pc:docMk/>
            <pc:sldMk cId="2337939965" sldId="262"/>
            <ac:spMk id="2" creationId="{3C999388-9289-6042-947B-1DE75B362447}"/>
          </ac:spMkLst>
        </pc:spChg>
        <pc:spChg chg="mod">
          <ac:chgData name="Thanasis Hadzilacos" userId="48ab19a4-0864-4ee5-a33a-dbd0515251ec" providerId="ADAL" clId="{1FD66CEB-1E4C-FC45-8DF3-FF4E0660F3BE}" dt="2020-08-27T07:30:39.748" v="127" actId="27636"/>
          <ac:spMkLst>
            <pc:docMk/>
            <pc:sldMk cId="2337939965" sldId="262"/>
            <ac:spMk id="3" creationId="{E2368F58-CB9D-9348-B0A8-2E2BEFCBC9F7}"/>
          </ac:spMkLst>
        </pc:spChg>
        <pc:picChg chg="add del mod">
          <ac:chgData name="Thanasis Hadzilacos" userId="48ab19a4-0864-4ee5-a33a-dbd0515251ec" providerId="ADAL" clId="{1FD66CEB-1E4C-FC45-8DF3-FF4E0660F3BE}" dt="2020-08-27T08:06:39.298" v="303"/>
          <ac:picMkLst>
            <pc:docMk/>
            <pc:sldMk cId="2337939965" sldId="262"/>
            <ac:picMk id="4" creationId="{81736364-FC26-4B4A-8EA4-38C1FF37AA27}"/>
          </ac:picMkLst>
        </pc:picChg>
        <pc:picChg chg="add mod">
          <ac:chgData name="Thanasis Hadzilacos" userId="48ab19a4-0864-4ee5-a33a-dbd0515251ec" providerId="ADAL" clId="{1FD66CEB-1E4C-FC45-8DF3-FF4E0660F3BE}" dt="2020-08-27T08:06:39.298" v="303"/>
          <ac:picMkLst>
            <pc:docMk/>
            <pc:sldMk cId="2337939965" sldId="262"/>
            <ac:picMk id="5" creationId="{E9DBEDC6-385B-0B4C-AC07-7E7CF4047B64}"/>
          </ac:picMkLst>
        </pc:picChg>
      </pc:sldChg>
      <pc:sldChg chg="addSp delSp modSp add modTransition modAnim modNotes">
        <pc:chgData name="Thanasis Hadzilacos" userId="48ab19a4-0864-4ee5-a33a-dbd0515251ec" providerId="ADAL" clId="{1FD66CEB-1E4C-FC45-8DF3-FF4E0660F3BE}" dt="2020-08-31T03:41:06.911" v="1359" actId="6549"/>
        <pc:sldMkLst>
          <pc:docMk/>
          <pc:sldMk cId="122289241" sldId="263"/>
        </pc:sldMkLst>
        <pc:spChg chg="mod">
          <ac:chgData name="Thanasis Hadzilacos" userId="48ab19a4-0864-4ee5-a33a-dbd0515251ec" providerId="ADAL" clId="{1FD66CEB-1E4C-FC45-8DF3-FF4E0660F3BE}" dt="2020-08-27T07:31:31.058" v="131"/>
          <ac:spMkLst>
            <pc:docMk/>
            <pc:sldMk cId="122289241" sldId="263"/>
            <ac:spMk id="2" creationId="{DF22A1AC-CCB2-7A4C-9284-68BBB4B7FD73}"/>
          </ac:spMkLst>
        </pc:spChg>
        <pc:spChg chg="mod">
          <ac:chgData name="Thanasis Hadzilacos" userId="48ab19a4-0864-4ee5-a33a-dbd0515251ec" providerId="ADAL" clId="{1FD66CEB-1E4C-FC45-8DF3-FF4E0660F3BE}" dt="2020-08-31T03:41:06.911" v="1359" actId="6549"/>
          <ac:spMkLst>
            <pc:docMk/>
            <pc:sldMk cId="122289241" sldId="263"/>
            <ac:spMk id="3" creationId="{4CBE0D67-D05B-4C46-A4EE-13EEE5502C2A}"/>
          </ac:spMkLst>
        </pc:spChg>
        <pc:picChg chg="add del mod">
          <ac:chgData name="Thanasis Hadzilacos" userId="48ab19a4-0864-4ee5-a33a-dbd0515251ec" providerId="ADAL" clId="{1FD66CEB-1E4C-FC45-8DF3-FF4E0660F3BE}" dt="2020-08-27T08:06:39.298" v="303"/>
          <ac:picMkLst>
            <pc:docMk/>
            <pc:sldMk cId="122289241" sldId="263"/>
            <ac:picMk id="4" creationId="{1AE7609B-364D-D442-A060-0E2255FEB764}"/>
          </ac:picMkLst>
        </pc:picChg>
        <pc:picChg chg="add mod">
          <ac:chgData name="Thanasis Hadzilacos" userId="48ab19a4-0864-4ee5-a33a-dbd0515251ec" providerId="ADAL" clId="{1FD66CEB-1E4C-FC45-8DF3-FF4E0660F3BE}" dt="2020-08-27T08:06:39.298" v="303"/>
          <ac:picMkLst>
            <pc:docMk/>
            <pc:sldMk cId="122289241" sldId="263"/>
            <ac:picMk id="5" creationId="{442AFC65-62E9-C449-ACAF-9E97EB310AE6}"/>
          </ac:picMkLst>
        </pc:picChg>
      </pc:sldChg>
      <pc:sldChg chg="modSp add">
        <pc:chgData name="Thanasis Hadzilacos" userId="48ab19a4-0864-4ee5-a33a-dbd0515251ec" providerId="ADAL" clId="{1FD66CEB-1E4C-FC45-8DF3-FF4E0660F3BE}" dt="2020-08-30T06:22:40.085" v="1297" actId="20577"/>
        <pc:sldMkLst>
          <pc:docMk/>
          <pc:sldMk cId="4000733469" sldId="264"/>
        </pc:sldMkLst>
        <pc:spChg chg="mod">
          <ac:chgData name="Thanasis Hadzilacos" userId="48ab19a4-0864-4ee5-a33a-dbd0515251ec" providerId="ADAL" clId="{1FD66CEB-1E4C-FC45-8DF3-FF4E0660F3BE}" dt="2020-08-30T06:13:23.261" v="1269" actId="404"/>
          <ac:spMkLst>
            <pc:docMk/>
            <pc:sldMk cId="4000733469" sldId="264"/>
            <ac:spMk id="2" creationId="{19245A57-A260-B64B-95DB-53BCE8E76B3C}"/>
          </ac:spMkLst>
        </pc:spChg>
        <pc:spChg chg="mod">
          <ac:chgData name="Thanasis Hadzilacos" userId="48ab19a4-0864-4ee5-a33a-dbd0515251ec" providerId="ADAL" clId="{1FD66CEB-1E4C-FC45-8DF3-FF4E0660F3BE}" dt="2020-08-30T06:22:40.085" v="1297" actId="20577"/>
          <ac:spMkLst>
            <pc:docMk/>
            <pc:sldMk cId="4000733469" sldId="264"/>
            <ac:spMk id="3" creationId="{A7E0C7A0-A65A-9945-927E-9DB7EEAC76BE}"/>
          </ac:spMkLst>
        </pc:spChg>
      </pc:sldChg>
      <pc:sldChg chg="addSp delSp modSp add">
        <pc:chgData name="Thanasis Hadzilacos" userId="48ab19a4-0864-4ee5-a33a-dbd0515251ec" providerId="ADAL" clId="{1FD66CEB-1E4C-FC45-8DF3-FF4E0660F3BE}" dt="2020-08-31T03:48:54.847" v="1374" actId="12385"/>
        <pc:sldMkLst>
          <pc:docMk/>
          <pc:sldMk cId="23216409" sldId="265"/>
        </pc:sldMkLst>
        <pc:spChg chg="mod">
          <ac:chgData name="Thanasis Hadzilacos" userId="48ab19a4-0864-4ee5-a33a-dbd0515251ec" providerId="ADAL" clId="{1FD66CEB-1E4C-FC45-8DF3-FF4E0660F3BE}" dt="2020-08-28T06:05:47.399" v="1036" actId="1076"/>
          <ac:spMkLst>
            <pc:docMk/>
            <pc:sldMk cId="23216409" sldId="265"/>
            <ac:spMk id="2" creationId="{3F06CD1B-962C-BF49-956F-305A1906C41C}"/>
          </ac:spMkLst>
        </pc:spChg>
        <pc:spChg chg="add del mod">
          <ac:chgData name="Thanasis Hadzilacos" userId="48ab19a4-0864-4ee5-a33a-dbd0515251ec" providerId="ADAL" clId="{1FD66CEB-1E4C-FC45-8DF3-FF4E0660F3BE}" dt="2020-08-28T06:07:03.266" v="1056" actId="3680"/>
          <ac:spMkLst>
            <pc:docMk/>
            <pc:sldMk cId="23216409" sldId="265"/>
            <ac:spMk id="3" creationId="{5ECF1CA0-6030-134D-BB7F-01D4481CA7CA}"/>
          </ac:spMkLst>
        </pc:spChg>
        <pc:graphicFrameChg chg="add del">
          <ac:chgData name="Thanasis Hadzilacos" userId="48ab19a4-0864-4ee5-a33a-dbd0515251ec" providerId="ADAL" clId="{1FD66CEB-1E4C-FC45-8DF3-FF4E0660F3BE}" dt="2020-08-28T06:04:44.415" v="1021"/>
          <ac:graphicFrameMkLst>
            <pc:docMk/>
            <pc:sldMk cId="23216409" sldId="265"/>
            <ac:graphicFrameMk id="4" creationId="{622E764C-2AA1-0C4B-B37D-5C041865338E}"/>
          </ac:graphicFrameMkLst>
        </pc:graphicFrameChg>
        <pc:graphicFrameChg chg="add del">
          <ac:chgData name="Thanasis Hadzilacos" userId="48ab19a4-0864-4ee5-a33a-dbd0515251ec" providerId="ADAL" clId="{1FD66CEB-1E4C-FC45-8DF3-FF4E0660F3BE}" dt="2020-08-28T06:04:52.908" v="1023"/>
          <ac:graphicFrameMkLst>
            <pc:docMk/>
            <pc:sldMk cId="23216409" sldId="265"/>
            <ac:graphicFrameMk id="5" creationId="{FEFDA856-56F2-FA45-ADA7-0E39BDDE15CE}"/>
          </ac:graphicFrameMkLst>
        </pc:graphicFrameChg>
        <pc:graphicFrameChg chg="add del mod modGraphic">
          <ac:chgData name="Thanasis Hadzilacos" userId="48ab19a4-0864-4ee5-a33a-dbd0515251ec" providerId="ADAL" clId="{1FD66CEB-1E4C-FC45-8DF3-FF4E0660F3BE}" dt="2020-08-28T06:05:51.482" v="1043"/>
          <ac:graphicFrameMkLst>
            <pc:docMk/>
            <pc:sldMk cId="23216409" sldId="265"/>
            <ac:graphicFrameMk id="6" creationId="{7936AAF9-EE4A-5247-A476-6D016ACA7C83}"/>
          </ac:graphicFrameMkLst>
        </pc:graphicFrameChg>
        <pc:graphicFrameChg chg="add del mod">
          <ac:chgData name="Thanasis Hadzilacos" userId="48ab19a4-0864-4ee5-a33a-dbd0515251ec" providerId="ADAL" clId="{1FD66CEB-1E4C-FC45-8DF3-FF4E0660F3BE}" dt="2020-08-28T06:06:08.670" v="1045"/>
          <ac:graphicFrameMkLst>
            <pc:docMk/>
            <pc:sldMk cId="23216409" sldId="265"/>
            <ac:graphicFrameMk id="7" creationId="{09016C83-4621-814B-A2CE-9EE670EC8156}"/>
          </ac:graphicFrameMkLst>
        </pc:graphicFrameChg>
        <pc:graphicFrameChg chg="add del mod modGraphic">
          <ac:chgData name="Thanasis Hadzilacos" userId="48ab19a4-0864-4ee5-a33a-dbd0515251ec" providerId="ADAL" clId="{1FD66CEB-1E4C-FC45-8DF3-FF4E0660F3BE}" dt="2020-08-28T06:06:46.722" v="1055"/>
          <ac:graphicFrameMkLst>
            <pc:docMk/>
            <pc:sldMk cId="23216409" sldId="265"/>
            <ac:graphicFrameMk id="8" creationId="{F8EAB22B-5BE9-934C-A6FA-C5087241EA2A}"/>
          </ac:graphicFrameMkLst>
        </pc:graphicFrameChg>
        <pc:graphicFrameChg chg="add mod modGraphic">
          <ac:chgData name="Thanasis Hadzilacos" userId="48ab19a4-0864-4ee5-a33a-dbd0515251ec" providerId="ADAL" clId="{1FD66CEB-1E4C-FC45-8DF3-FF4E0660F3BE}" dt="2020-08-31T03:48:54.847" v="1374" actId="12385"/>
          <ac:graphicFrameMkLst>
            <pc:docMk/>
            <pc:sldMk cId="23216409" sldId="265"/>
            <ac:graphicFrameMk id="9" creationId="{D941C58F-4D10-AC46-AB54-2736CB3F638D}"/>
          </ac:graphicFrameMkLst>
        </pc:graphicFrameChg>
      </pc:sldChg>
      <pc:sldChg chg="modSp add">
        <pc:chgData name="Thanasis Hadzilacos" userId="48ab19a4-0864-4ee5-a33a-dbd0515251ec" providerId="ADAL" clId="{1FD66CEB-1E4C-FC45-8DF3-FF4E0660F3BE}" dt="2020-08-30T06:11:34.253" v="1175" actId="20577"/>
        <pc:sldMkLst>
          <pc:docMk/>
          <pc:sldMk cId="1010529533" sldId="266"/>
        </pc:sldMkLst>
        <pc:spChg chg="mod">
          <ac:chgData name="Thanasis Hadzilacos" userId="48ab19a4-0864-4ee5-a33a-dbd0515251ec" providerId="ADAL" clId="{1FD66CEB-1E4C-FC45-8DF3-FF4E0660F3BE}" dt="2020-08-30T06:11:34.253" v="1175" actId="20577"/>
          <ac:spMkLst>
            <pc:docMk/>
            <pc:sldMk cId="1010529533" sldId="266"/>
            <ac:spMk id="2" creationId="{E66D6872-9810-6643-8CB2-6889E057BBD4}"/>
          </ac:spMkLst>
        </pc:spChg>
        <pc:spChg chg="mod">
          <ac:chgData name="Thanasis Hadzilacos" userId="48ab19a4-0864-4ee5-a33a-dbd0515251ec" providerId="ADAL" clId="{1FD66CEB-1E4C-FC45-8DF3-FF4E0660F3BE}" dt="2020-08-30T06:10:14.151" v="1152" actId="207"/>
          <ac:spMkLst>
            <pc:docMk/>
            <pc:sldMk cId="1010529533" sldId="266"/>
            <ac:spMk id="3" creationId="{D414B477-7964-6F4A-9E07-DF47C19BDB5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198201-1591-6B42-9451-6306D92B3D4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26B6DF6-FA3B-C94B-98ED-F278C3E6F9E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DD27964-6CB5-D440-B88F-45383E97196D}" type="datetimeFigureOut">
              <a:rPr lang="en-US" smtClean="0"/>
              <a:t>8/31/20</a:t>
            </a:fld>
            <a:endParaRPr lang="en-US"/>
          </a:p>
        </p:txBody>
      </p:sp>
      <p:sp>
        <p:nvSpPr>
          <p:cNvPr id="4" name="Footer Placeholder 3">
            <a:extLst>
              <a:ext uri="{FF2B5EF4-FFF2-40B4-BE49-F238E27FC236}">
                <a16:creationId xmlns:a16="http://schemas.microsoft.com/office/drawing/2014/main" id="{E511A023-5423-DF4F-8E54-2D4FC8514D4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B8D48FF-FE26-2B49-A780-8CF4C5B51F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B3C464-3213-6B49-9487-4637F825E948}" type="slidenum">
              <a:rPr lang="en-US" smtClean="0"/>
              <a:t>‹#›</a:t>
            </a:fld>
            <a:endParaRPr lang="en-US"/>
          </a:p>
        </p:txBody>
      </p:sp>
    </p:spTree>
    <p:extLst>
      <p:ext uri="{BB962C8B-B14F-4D97-AF65-F5344CB8AC3E}">
        <p14:creationId xmlns:p14="http://schemas.microsoft.com/office/powerpoint/2010/main" val="19487398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45BE3-67EA-FA43-88DD-2544AA075D39}" type="datetimeFigureOut">
              <a:rPr lang="en-US" smtClean="0"/>
              <a:t>8/31/20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709FB3-E608-5C40-8EAA-4999EC32FB74}" type="slidenum">
              <a:rPr lang="en-US" smtClean="0"/>
              <a:t>‹#›</a:t>
            </a:fld>
            <a:endParaRPr lang="en-US"/>
          </a:p>
        </p:txBody>
      </p:sp>
    </p:spTree>
    <p:extLst>
      <p:ext uri="{BB962C8B-B14F-4D97-AF65-F5344CB8AC3E}">
        <p14:creationId xmlns:p14="http://schemas.microsoft.com/office/powerpoint/2010/main" val="4183855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mailto:alexandros.kofteros@mathisis.org"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mailto:faggel71@gmail.co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Καλή σας μέρα. Είμαι ο Θανάσης Χατζηλάκος, καθηγητής εκπαιδευτικής τεχνολογίας στο Ανοικτό Πανεπιστήμιο Κύπρο. Μαζί με τον Αλέξανδρο Κοφτερό, δάσκαλο στο </a:t>
            </a:r>
            <a:r>
              <a:rPr lang="el-GR" sz="1200" b="0" i="0" u="none" strike="noStrike" kern="1200" dirty="0">
                <a:solidFill>
                  <a:schemeClr val="tx1"/>
                </a:solidFill>
                <a:effectLst/>
                <a:latin typeface="+mn-lt"/>
                <a:ea typeface="+mn-ea"/>
                <a:cs typeface="+mn-cs"/>
              </a:rPr>
              <a:t>Δημοτικό Αποστόλου Λουκά Λευκωσίας </a:t>
            </a:r>
            <a:r>
              <a:rPr lang="el-GR" dirty="0"/>
              <a:t>στην Κύπρο και τη Φωτεινή </a:t>
            </a:r>
            <a:r>
              <a:rPr lang="el-GR" dirty="0" err="1"/>
              <a:t>Αγγελακοπούλου</a:t>
            </a:r>
            <a:r>
              <a:rPr lang="el-GR" dirty="0"/>
              <a:t>, δασκάλα και Διευθύντρια στο Δημοτικό Σχολείο </a:t>
            </a:r>
            <a:r>
              <a:rPr lang="el-GR" dirty="0" err="1"/>
              <a:t>Ανθηδόνας</a:t>
            </a:r>
            <a:r>
              <a:rPr lang="el-GR" dirty="0"/>
              <a:t>, Εύβοια, στην Ελλάδα, ετοιμάσαμε…</a:t>
            </a:r>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420397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11</a:t>
            </a:fld>
            <a:endParaRPr lang="en-US"/>
          </a:p>
        </p:txBody>
      </p:sp>
    </p:spTree>
    <p:extLst>
      <p:ext uri="{BB962C8B-B14F-4D97-AF65-F5344CB8AC3E}">
        <p14:creationId xmlns:p14="http://schemas.microsoft.com/office/powerpoint/2010/main" val="3184343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αυτό το τρίωρο πρόγραμμα συλλογικής αυτομόρφωσης που μου παρήγγειλε το Παιδαγωγικό Ινστιτούτο Κύπρου, για τη μέρα του εκπαιδευτικού, 3 Σεπτεμβρίου 2020, στα Δημοτικά Σχολεία της Κύπρου. Όλο το υλικό του διατίθεται με άδεια </a:t>
            </a:r>
            <a:r>
              <a:rPr lang="en-US" dirty="0"/>
              <a:t>Creative Commons Share Alike</a:t>
            </a:r>
            <a:r>
              <a:rPr lang="el-GR" dirty="0"/>
              <a:t>.</a:t>
            </a:r>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2</a:t>
            </a:fld>
            <a:endParaRPr lang="en-US"/>
          </a:p>
        </p:txBody>
      </p:sp>
    </p:spTree>
    <p:extLst>
      <p:ext uri="{BB962C8B-B14F-4D97-AF65-F5344CB8AC3E}">
        <p14:creationId xmlns:p14="http://schemas.microsoft.com/office/powerpoint/2010/main" val="1149311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Παρόλο που εδώ και είκοσι χρόνια διδάσκω εξαποστάσεως, αισθάνομαι άβολα καταγράφοντας αυτό το βίντεο. Είναι πάντα περίεργο να μιλά κανείς σε οθόνη, να μη βλέπει τους ακροατές του, να μην ξέρει καν αν υπάρχουν, πότε και σε ποιο περιβάλλον τον ακούν και τον βλέπουν, αν ενδιαφέρονται για αυτά που έχει να πει ή αν τον βρίσκουν βαρετό, αν έχουν αντιρρήσεις, ερωτήσεις, σχόλια. Βέβαια, η κατάσταση αυτή δε διαφέρει πολύ από το συγγραφέα ενός βιβλίου που παραδίδει το έργο του για να επικοινωνήσει ουσιαστικά με αγνώστους σε άγνωστο τόπο και χρόνο.</a:t>
            </a:r>
            <a:endParaRPr lang="en-CY"/>
          </a:p>
          <a:p>
            <a:r>
              <a:rPr lang="el-GR" dirty="0"/>
              <a:t> </a:t>
            </a:r>
            <a:endParaRPr lang="en-CY"/>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3</a:t>
            </a:fld>
            <a:endParaRPr lang="en-US"/>
          </a:p>
        </p:txBody>
      </p:sp>
    </p:spTree>
    <p:extLst>
      <p:ext uri="{BB962C8B-B14F-4D97-AF65-F5344CB8AC3E}">
        <p14:creationId xmlns:p14="http://schemas.microsoft.com/office/powerpoint/2010/main" val="26284449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Το αίτημα της διευθύντριας του Παιδαγωγικού Ινστιτούτου και της προϊσταμένης του τομέα επιμόρφωσης είχε την πρόκληση της ελευθερίας. Δεν μας όρισαν θέμα, μέσο ή διάρκεια, παρά μόνο το ευρύτερο πλαίσιο: εξαποστάσεως σχολική εκπαίδευση και μέρα του εκπαιδευτικού. Ευχαριστούμε, Αθηνά, ευχαριστούμε, Παυλίνα, ελπίζουμε να ανταποκριθήκαμε. Το ακόμη ευρύτερο πλαίσιο, αυτό της πανδημίας του </a:t>
            </a:r>
            <a:r>
              <a:rPr lang="en-US" dirty="0"/>
              <a:t>COVIT</a:t>
            </a:r>
            <a:r>
              <a:rPr lang="el-GR" dirty="0"/>
              <a:t>19, το ξέραμε. Έτσι λοιπόν υποθέτουμε ότι απευθυνόμαστε σε εκπαιδευτικούς, κυρίως δασκάλους της Δημοτικής στην Κύπρο, συγκεντρωμένους σε μια αίθουσα για ένα πρωινό στην αρχή μιας σχολικής χρονιάς που ξεκινά με τη μεγαλύτερη αβεβαιότητα που είχαμε ποτέ στα σχολεία μας. Υποθέτουμε ότι έχετε η καθεμιά σας προσωπικό υπολογιστή, σύνδεση με το διαδίκτυο, ότι υπάρχει πίνακας και προβολέας, ότι είστε καθισμένοι σε ομάδες των τριών, ενδεχομένως φορώντας μάσκες, και ότι έχετε ορίσει έναν συντονιστή αυτού του τρίωρου και έναν ‘</a:t>
            </a:r>
            <a:r>
              <a:rPr lang="en-US" dirty="0" err="1"/>
              <a:t>raporteur</a:t>
            </a:r>
            <a:r>
              <a:rPr lang="el-GR" dirty="0"/>
              <a:t>’. </a:t>
            </a:r>
            <a:endParaRPr lang="en-CY"/>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4</a:t>
            </a:fld>
            <a:endParaRPr lang="en-US"/>
          </a:p>
        </p:txBody>
      </p:sp>
    </p:spTree>
    <p:extLst>
      <p:ext uri="{BB962C8B-B14F-4D97-AF65-F5344CB8AC3E}">
        <p14:creationId xmlns:p14="http://schemas.microsoft.com/office/powerpoint/2010/main" val="297953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5</a:t>
            </a:fld>
            <a:endParaRPr lang="en-US"/>
          </a:p>
        </p:txBody>
      </p:sp>
    </p:spTree>
    <p:extLst>
      <p:ext uri="{BB962C8B-B14F-4D97-AF65-F5344CB8AC3E}">
        <p14:creationId xmlns:p14="http://schemas.microsoft.com/office/powerpoint/2010/main" val="1990766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Οργανώσαμε το πρόγραμμα σε 9 τμήματα διάρκειας από 10’ έως μισή ώρα. Κάθε τμήμα έχει μια βιντεοσκοπημένη παρουσίαση διάρκειας 5-10’ και μια δραστηριότητα για σας, η οποία βασίζεται σε μια ερώτηση, όχι βέβαια γνώσης, αλλά ερώτηση-πρόκληση για εστιασμένα σχόλια.</a:t>
            </a:r>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6</a:t>
            </a:fld>
            <a:endParaRPr lang="en-US"/>
          </a:p>
        </p:txBody>
      </p:sp>
    </p:spTree>
    <p:extLst>
      <p:ext uri="{BB962C8B-B14F-4D97-AF65-F5344CB8AC3E}">
        <p14:creationId xmlns:p14="http://schemas.microsoft.com/office/powerpoint/2010/main" val="1534797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 Ιδανικά, στα 5 έως 20 λεπτά διάρκειας της δραστηριότητας περιμένουμε τα εξής:</a:t>
            </a:r>
            <a:endParaRPr lang="en-CY"/>
          </a:p>
          <a:p>
            <a:pPr lvl="0"/>
            <a:r>
              <a:rPr lang="el-GR" dirty="0"/>
              <a:t>Ατομικά να δείτε το υλικό που συνοδεύει το τμήμα του προγράμματος (συνήθως ένας πίνακας ή κάποια σελίδα από το σχολικό βιβλίο) και να γράψετε ένα σχόλιο με αφορμή την ερώτηση. Το γράφετε για τον εαυτό σας, σε τετράδιο, σε τηλέφωνο ή στον υπολογιστή (καλύτερα αυτό).</a:t>
            </a:r>
            <a:endParaRPr lang="en-CY"/>
          </a:p>
          <a:p>
            <a:pPr lvl="0"/>
            <a:r>
              <a:rPr lang="el-GR" dirty="0"/>
              <a:t>Στην ομάδα των τριών ανταλλάσσετε τα σχόλιά σας. Προφανώς η προφορική εκφορά των </a:t>
            </a:r>
            <a:r>
              <a:rPr lang="el-GR" dirty="0" err="1"/>
              <a:t>σκέψεών</a:t>
            </a:r>
            <a:r>
              <a:rPr lang="el-GR" dirty="0"/>
              <a:t> σας στην ομάδα μπορεί να διαφέρει (σε ένταση, διατύπωση, βεβαιότητα ή άλλο) από τη γραπτή προσωπική διατύπωση που κάνατε προηγουμένως.</a:t>
            </a:r>
            <a:endParaRPr lang="en-CY"/>
          </a:p>
          <a:p>
            <a:pPr lvl="0"/>
            <a:r>
              <a:rPr lang="el-GR" dirty="0"/>
              <a:t>Μετά την ανταλλαγή απόψεων γράφετε στο φόρουμ που σας έχει προετοιμάσει ο συντονιστής της επιμόρφωσης την άποψή σας. Και αυτή μπορεί να διαφέρει από τις δύο προηγούμενες, μια και είναι ΄δημόσια’ σε ευρύτερο κύκλο.</a:t>
            </a:r>
            <a:endParaRPr lang="en-CY"/>
          </a:p>
          <a:p>
            <a:pPr lvl="0"/>
            <a:r>
              <a:rPr lang="el-GR" dirty="0"/>
              <a:t>Τέλος διατυπώνετε και κάποιες προφορικές σκέψεις στην ολομέλεια (‘συζήτηση’).</a:t>
            </a:r>
            <a:endParaRPr lang="en-CY"/>
          </a:p>
          <a:p>
            <a:r>
              <a:rPr lang="el-GR" dirty="0"/>
              <a:t>Δεν είναι εύκολο να γίνουν όλα αυτά στο διαθέσιμο χρόνο. Αλλά τηρείστε τουλάχιστον δύο πράγματα: </a:t>
            </a:r>
            <a:endParaRPr lang="en-CY"/>
          </a:p>
          <a:p>
            <a:pPr lvl="0"/>
            <a:r>
              <a:rPr lang="el-GR" dirty="0"/>
              <a:t>καταγράψτε την προσωπική σας παρατήρηση, αντίρρηση, σχόλιο, ερώτηση, σκέψη, ευχή, βρισιά, την όποια ανταπόκρισή σας τέλος πάντων στην ερώτηση-πρόκληση. </a:t>
            </a:r>
            <a:endParaRPr lang="en-CY"/>
          </a:p>
          <a:p>
            <a:pPr lvl="0"/>
            <a:r>
              <a:rPr lang="el-GR" dirty="0"/>
              <a:t>Και, τηρείστε το χρόνο, μην παρασυρθείτε από τη συζήτηση, τις δυσκολίες του </a:t>
            </a:r>
            <a:r>
              <a:rPr lang="en-US" dirty="0"/>
              <a:t>forum</a:t>
            </a:r>
            <a:r>
              <a:rPr lang="el-GR" dirty="0"/>
              <a:t>.</a:t>
            </a:r>
            <a:endParaRPr lang="en-CY"/>
          </a:p>
          <a:p>
            <a:r>
              <a:rPr lang="el-GR" dirty="0"/>
              <a:t>Αν δεν έχετε φόρουμ ή αν δεν είναι στημένο σωστά, αν δεν έχετε υπολογιστή, δίκτυο ή προβολέα, αν έχετε λιγότερο χρόνο ή δεν μπορέσατε να οργανωθείτε σε ομάδες, θυμηθείτε πως είστε δάσκαλοι και κάντε αυτό που κάνουμε πάντοτε: αξιοποιούμε τα όσα μέσα έχουμε, στις όποιες συνθήκες βρεθούμε για το καλό της εκπαίδευσης, των μαθητών μας και της δικής μας. </a:t>
            </a:r>
            <a:endParaRPr lang="en-CY"/>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8</a:t>
            </a:fld>
            <a:endParaRPr lang="en-US"/>
          </a:p>
        </p:txBody>
      </p:sp>
    </p:spTree>
    <p:extLst>
      <p:ext uri="{BB962C8B-B14F-4D97-AF65-F5344CB8AC3E}">
        <p14:creationId xmlns:p14="http://schemas.microsoft.com/office/powerpoint/2010/main" val="3196968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Στα χέρια σας, στον υπολογιστή σας και στο Διαδίκτυο, έχετε μια σειρά από 9 σύντομες (5 έως 10 λεπτά) </a:t>
            </a:r>
            <a:r>
              <a:rPr lang="el-GR" sz="1200" kern="1200" dirty="0" err="1">
                <a:solidFill>
                  <a:schemeClr val="tx1"/>
                </a:solidFill>
                <a:effectLst/>
                <a:latin typeface="+mn-lt"/>
                <a:ea typeface="+mn-ea"/>
                <a:cs typeface="+mn-cs"/>
              </a:rPr>
              <a:t>βιντεοπαρουσιάσεις</a:t>
            </a:r>
            <a:r>
              <a:rPr lang="el-GR" sz="1200" kern="1200" dirty="0">
                <a:solidFill>
                  <a:schemeClr val="tx1"/>
                </a:solidFill>
                <a:effectLst/>
                <a:latin typeface="+mn-lt"/>
                <a:ea typeface="+mn-ea"/>
                <a:cs typeface="+mn-cs"/>
              </a:rPr>
              <a:t>, </a:t>
            </a:r>
            <a:r>
              <a:rPr lang="el-GR" sz="1200" kern="1200" dirty="0" err="1">
                <a:solidFill>
                  <a:schemeClr val="tx1"/>
                </a:solidFill>
                <a:effectLst/>
                <a:latin typeface="+mn-lt"/>
                <a:ea typeface="+mn-ea"/>
                <a:cs typeface="+mn-cs"/>
              </a:rPr>
              <a:t>τηλεδιαλέξεις</a:t>
            </a:r>
            <a:r>
              <a:rPr lang="el-GR" sz="1200" kern="1200" dirty="0">
                <a:solidFill>
                  <a:schemeClr val="tx1"/>
                </a:solidFill>
                <a:effectLst/>
                <a:latin typeface="+mn-lt"/>
                <a:ea typeface="+mn-ea"/>
                <a:cs typeface="+mn-cs"/>
              </a:rPr>
              <a:t>, συνολικής διάρκειας 60’. Κάθε βίντεο, που βρίσκεται στον </a:t>
            </a:r>
            <a:r>
              <a:rPr lang="en-US" sz="1200" kern="1200" dirty="0">
                <a:solidFill>
                  <a:schemeClr val="tx1"/>
                </a:solidFill>
                <a:effectLst/>
                <a:latin typeface="+mn-lt"/>
                <a:ea typeface="+mn-ea"/>
                <a:cs typeface="+mn-cs"/>
              </a:rPr>
              <a:t>video server </a:t>
            </a:r>
            <a:r>
              <a:rPr lang="el-GR" sz="1200" kern="1200" dirty="0">
                <a:solidFill>
                  <a:schemeClr val="tx1"/>
                </a:solidFill>
                <a:effectLst/>
                <a:latin typeface="+mn-lt"/>
                <a:ea typeface="+mn-ea"/>
                <a:cs typeface="+mn-cs"/>
              </a:rPr>
              <a:t>του Ανοικτού Πανεπιστημίου, και στο κανάλι </a:t>
            </a:r>
            <a:r>
              <a:rPr lang="en-US" sz="1200" kern="1200" dirty="0">
                <a:solidFill>
                  <a:schemeClr val="tx1"/>
                </a:solidFill>
                <a:effectLst/>
                <a:latin typeface="+mn-lt"/>
                <a:ea typeface="+mn-ea"/>
                <a:cs typeface="+mn-cs"/>
              </a:rPr>
              <a:t>YouTube </a:t>
            </a:r>
            <a:r>
              <a:rPr lang="el-GR" sz="1200" kern="1200" dirty="0">
                <a:solidFill>
                  <a:schemeClr val="tx1"/>
                </a:solidFill>
                <a:effectLst/>
                <a:latin typeface="+mn-lt"/>
                <a:ea typeface="+mn-ea"/>
                <a:cs typeface="+mn-cs"/>
              </a:rPr>
              <a:t>του Τομέα Εκπαιδευτικής Τεχνολογίας του Παιδαγωγικού Ινστιτούτου,  συνοδεύεται από ένα αρχείο </a:t>
            </a:r>
            <a:r>
              <a:rPr lang="en-US" sz="1200" kern="1200" dirty="0">
                <a:solidFill>
                  <a:schemeClr val="tx1"/>
                </a:solidFill>
                <a:effectLst/>
                <a:latin typeface="+mn-lt"/>
                <a:ea typeface="+mn-ea"/>
                <a:cs typeface="+mn-cs"/>
              </a:rPr>
              <a:t>PowerPoint </a:t>
            </a:r>
            <a:r>
              <a:rPr lang="el-GR" sz="1200" kern="1200" dirty="0">
                <a:solidFill>
                  <a:schemeClr val="tx1"/>
                </a:solidFill>
                <a:effectLst/>
                <a:latin typeface="+mn-lt"/>
                <a:ea typeface="+mn-ea"/>
                <a:cs typeface="+mn-cs"/>
              </a:rPr>
              <a:t>με τις διαφάνειες και σημειώσεις που αντιστοιχούν στον προφορικό λόγο του βίντεο, και από ένα αρχείο κειμένου που περιλαμβάνει διαφάνειες και σημειώσεις και τις δραστηριότητες. Χωρίς να είναι </a:t>
            </a:r>
            <a:r>
              <a:rPr lang="en-US" sz="1200" kern="1200" dirty="0">
                <a:solidFill>
                  <a:schemeClr val="tx1"/>
                </a:solidFill>
                <a:effectLst/>
                <a:latin typeface="+mn-lt"/>
                <a:ea typeface="+mn-ea"/>
                <a:cs typeface="+mn-cs"/>
              </a:rPr>
              <a:t>copy</a:t>
            </a:r>
            <a:r>
              <a:rPr lang="el-GR" sz="120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paste </a:t>
            </a:r>
            <a:r>
              <a:rPr lang="el-GR" sz="1200" kern="1200" dirty="0">
                <a:solidFill>
                  <a:schemeClr val="tx1"/>
                </a:solidFill>
                <a:effectLst/>
                <a:latin typeface="+mn-lt"/>
                <a:ea typeface="+mn-ea"/>
                <a:cs typeface="+mn-cs"/>
              </a:rPr>
              <a:t>ίδια, ουσιαστικά πρόκειται για τρεις μορφές του ίδιου πράγματος: βίντεο, διαφάνειες, κείμενο. Θα σας διευκολύνει αν έχετε τυπωμένα από τα πριν τα κείμενα και φορτωμένα στον υπολογιστή σας τα </a:t>
            </a:r>
            <a:r>
              <a:rPr lang="en-US" sz="1200" kern="1200" dirty="0">
                <a:solidFill>
                  <a:schemeClr val="tx1"/>
                </a:solidFill>
                <a:effectLst/>
                <a:latin typeface="+mn-lt"/>
                <a:ea typeface="+mn-ea"/>
                <a:cs typeface="+mn-cs"/>
              </a:rPr>
              <a:t>PowerPoint </a:t>
            </a:r>
            <a:r>
              <a:rPr lang="el-GR" sz="1200" kern="1200" dirty="0">
                <a:solidFill>
                  <a:schemeClr val="tx1"/>
                </a:solidFill>
                <a:effectLst/>
                <a:latin typeface="+mn-lt"/>
                <a:ea typeface="+mn-ea"/>
                <a:cs typeface="+mn-cs"/>
              </a:rPr>
              <a:t>διότι θα μπορείτε να κοιτάξετε αυτό που η καθεμία σας θέλει, όποτε θέλει και όχι στο χρόνο του βίντεο που θα προβάλετε για όλους.</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9</a:t>
            </a:fld>
            <a:endParaRPr lang="en-US"/>
          </a:p>
        </p:txBody>
      </p:sp>
    </p:spTree>
    <p:extLst>
      <p:ext uri="{BB962C8B-B14F-4D97-AF65-F5344CB8AC3E}">
        <p14:creationId xmlns:p14="http://schemas.microsoft.com/office/powerpoint/2010/main" val="2900242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Και μια χάρη: αφού κάνετε τον αναστοχασμό σας και σκεφτείτε τί μάθατε και αναρωτηθείτε αν ξέρατε από πριν το περιεχόμενο αυτού του 3ωρου θα το επιλέγατε, γράψτε μας τη γνώμη σας. Δουλέψαμε αρκετά τους προηγούμενους μήνες για να ετοιμάσουμε το πρόγραμμα αυτό. Πείτε μας τί δεν κάναμε καλά, δώστε μας οδηγίες για βελτίωσή του, στείλτε μας αν θέλετε και κάποια από τα σχόλιά σας στις ερωτήσεις-προκλήσεις, τί θα θέλατε διαφορετικό, επιπλέον, λιγότερο, και, αν έχετε και κάποια καλή κουβέντα, ειλικρινή όμως, γράψτε την κι αυτή:</a:t>
            </a:r>
            <a:endParaRPr lang="en-CY"/>
          </a:p>
          <a:p>
            <a:r>
              <a:rPr lang="el-GR" dirty="0"/>
              <a:t> </a:t>
            </a:r>
            <a:endParaRPr lang="en-CY"/>
          </a:p>
          <a:p>
            <a:r>
              <a:rPr lang="el-GR" dirty="0"/>
              <a:t>Θανάσης Χατζηλάκος </a:t>
            </a:r>
            <a:r>
              <a:rPr lang="el-GR" dirty="0" err="1"/>
              <a:t>Thanasis.Hadzilacos@ouc.ac.cy</a:t>
            </a:r>
            <a:endParaRPr lang="en-CY"/>
          </a:p>
          <a:p>
            <a:r>
              <a:rPr lang="el-GR" dirty="0"/>
              <a:t>Αλέξανδρος Κοφτερός </a:t>
            </a:r>
            <a:r>
              <a:rPr lang="el-GR" u="sng" dirty="0">
                <a:hlinkClick r:id="rId3"/>
              </a:rPr>
              <a:t>alexandros.kofteros@mathisis.org</a:t>
            </a:r>
            <a:endParaRPr lang="en-CY"/>
          </a:p>
          <a:p>
            <a:r>
              <a:rPr lang="el-GR" dirty="0"/>
              <a:t>Φωτεινή </a:t>
            </a:r>
            <a:r>
              <a:rPr lang="el-GR" dirty="0" err="1"/>
              <a:t>Αγγελακοπούλου</a:t>
            </a:r>
            <a:r>
              <a:rPr lang="el-GR" dirty="0"/>
              <a:t> </a:t>
            </a:r>
            <a:r>
              <a:rPr lang="el-GR" u="sng" dirty="0">
                <a:hlinkClick r:id="rId4"/>
              </a:rPr>
              <a:t>faggel71@gmail.com</a:t>
            </a:r>
            <a:r>
              <a:rPr lang="el-GR" dirty="0"/>
              <a:t> </a:t>
            </a:r>
            <a:endParaRPr lang="en-CY"/>
          </a:p>
          <a:p>
            <a:endParaRPr lang="en-US" dirty="0"/>
          </a:p>
        </p:txBody>
      </p:sp>
      <p:sp>
        <p:nvSpPr>
          <p:cNvPr id="4" name="Slide Number Placeholder 3"/>
          <p:cNvSpPr>
            <a:spLocks noGrp="1"/>
          </p:cNvSpPr>
          <p:nvPr>
            <p:ph type="sldNum" sz="quarter" idx="5"/>
          </p:nvPr>
        </p:nvSpPr>
        <p:spPr/>
        <p:txBody>
          <a:bodyPr/>
          <a:lstStyle/>
          <a:p>
            <a:fld id="{3C709FB3-E608-5C40-8EAA-4999EC32FB74}" type="slidenum">
              <a:rPr lang="en-US" smtClean="0"/>
              <a:t>10</a:t>
            </a:fld>
            <a:endParaRPr lang="en-US"/>
          </a:p>
        </p:txBody>
      </p:sp>
    </p:spTree>
    <p:extLst>
      <p:ext uri="{BB962C8B-B14F-4D97-AF65-F5344CB8AC3E}">
        <p14:creationId xmlns:p14="http://schemas.microsoft.com/office/powerpoint/2010/main" val="622613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44FDA-701C-5545-B5A3-EC02D74102F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56A2681-2B5D-C64E-9B26-673D31C460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03A977-FA56-A54A-AB56-11E7F7B9CF42}"/>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DFB4E1C0-F911-5F4C-9990-7EDA2B871C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7ABD00-AAC8-1046-A72F-1A2CA636D719}"/>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2283058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A0FBC-037F-2241-90B5-49AA5863A66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7A6C3C-2FBE-8F48-8034-759AEC8ABD0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BE63DD-07BC-9240-A9A0-D64EC59F3032}"/>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031603F3-25B7-A943-9566-D9D7E18D84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725404-7FA5-194A-92B9-EA46F2FAA872}"/>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3101400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64B5E1-80A5-D945-A94F-9763AC7E069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F17838-DAD0-9047-872D-755777DDDAE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A4B15-2FE7-8145-95FF-4E63054B00FE}"/>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47186A3B-ACFF-0444-A2A8-F44AECA489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1E40F3-F829-0940-8C25-59EF51A75CDF}"/>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3011817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69401-C499-0A40-BBBE-ABE79E00122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E5E62BA-31F0-A24C-937F-230656DB8DB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007535-2F75-7949-989E-E636BEEACBC7}"/>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48429E1E-13F5-854F-B72F-6B040B3B85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AFC48F-FA2E-A349-B0B6-64537101FAA4}"/>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187825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57449-8362-3343-B25C-7CB1AC1CC4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F56998-2595-A14C-AC20-1B1DFF8102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85EA87F-02DF-C243-B1EA-1FEF57D0A2C1}"/>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A6B7215F-59BE-6A43-BAEF-9AFD85D761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3DAB60-7594-D245-893A-CDB0FE5289E3}"/>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1966990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F416A-D4D0-9242-86C0-272333EC14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CA40FB-8834-3649-B4EF-ECAFC244302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18908C8-A9EC-5842-9A81-4212A4BE802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FFA7C12-C29A-B64E-957E-506E45EEF182}"/>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6" name="Footer Placeholder 5">
            <a:extLst>
              <a:ext uri="{FF2B5EF4-FFF2-40B4-BE49-F238E27FC236}">
                <a16:creationId xmlns:a16="http://schemas.microsoft.com/office/drawing/2014/main" id="{97467269-B97D-6147-921A-B8E12E56EF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603BE7-77D4-7A44-9320-4F9C2417094E}"/>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1299593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B0777-E955-D744-8AC9-D12DBF678D1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FACFEE7-5B04-994D-9583-DFC97B1ED46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6BC6B4D-DC31-264C-8D46-81B974CBC7D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1C0EDD4-202F-8F42-947C-292FA93D66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742A07C-0FE7-4E4E-B196-F6C25F8374D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F35D47B-1BF7-2143-A17F-9C8D9D078D6F}"/>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8" name="Footer Placeholder 7">
            <a:extLst>
              <a:ext uri="{FF2B5EF4-FFF2-40B4-BE49-F238E27FC236}">
                <a16:creationId xmlns:a16="http://schemas.microsoft.com/office/drawing/2014/main" id="{0EB19779-B85A-B644-9263-CE0B1B58CC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9FCED22-99D7-1241-80B9-0283FAE84A12}"/>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3053028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C51F6-5B0A-0947-8FB0-D4D5418D0B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C05C22-F896-0943-8994-5A47ECC7439B}"/>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4" name="Footer Placeholder 3">
            <a:extLst>
              <a:ext uri="{FF2B5EF4-FFF2-40B4-BE49-F238E27FC236}">
                <a16:creationId xmlns:a16="http://schemas.microsoft.com/office/drawing/2014/main" id="{378FBCF0-3B5E-F74C-85F7-51056236793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A3051C6-F1C1-FC44-9C36-82D308C64AE4}"/>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1471533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E7FF9F-A84E-D642-B001-0208B0CE08BA}"/>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3" name="Footer Placeholder 2">
            <a:extLst>
              <a:ext uri="{FF2B5EF4-FFF2-40B4-BE49-F238E27FC236}">
                <a16:creationId xmlns:a16="http://schemas.microsoft.com/office/drawing/2014/main" id="{5DDC01E8-9E04-2946-ADD5-1CD24067DC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D4742D-BF4B-CB45-A01A-729293671527}"/>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2639582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6DF2A-B0C7-5A4D-80DD-7A9F5F6E68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C150C5-1C8E-6747-B2AD-640C59BCE0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45A211-EFAB-1D47-8FC0-FABC6D2C18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6E6C061-DCD7-0D4E-83B2-250D910FE34E}"/>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6" name="Footer Placeholder 5">
            <a:extLst>
              <a:ext uri="{FF2B5EF4-FFF2-40B4-BE49-F238E27FC236}">
                <a16:creationId xmlns:a16="http://schemas.microsoft.com/office/drawing/2014/main" id="{FD749A1A-0A98-AF45-AE03-F5B15C37E0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695507-9112-5A4C-B8E5-35CF17FA2380}"/>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3936835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3AE84-7D3F-AC4E-9EF9-4EC30D544B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C5DE5F-DCFC-CB4F-BFC3-99BEF1098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37C51CE-CD1C-4D42-88E0-A2D400B436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137613B-B507-F445-A4E6-CDC99EBF1B43}"/>
              </a:ext>
            </a:extLst>
          </p:cNvPr>
          <p:cNvSpPr>
            <a:spLocks noGrp="1"/>
          </p:cNvSpPr>
          <p:nvPr>
            <p:ph type="dt" sz="half" idx="10"/>
          </p:nvPr>
        </p:nvSpPr>
        <p:spPr/>
        <p:txBody>
          <a:bodyPr/>
          <a:lstStyle/>
          <a:p>
            <a:fld id="{1D9D3649-E37B-EC45-B399-567209B716CE}" type="datetimeFigureOut">
              <a:rPr lang="en-US" smtClean="0"/>
              <a:t>8/31/20</a:t>
            </a:fld>
            <a:endParaRPr lang="en-US"/>
          </a:p>
        </p:txBody>
      </p:sp>
      <p:sp>
        <p:nvSpPr>
          <p:cNvPr id="6" name="Footer Placeholder 5">
            <a:extLst>
              <a:ext uri="{FF2B5EF4-FFF2-40B4-BE49-F238E27FC236}">
                <a16:creationId xmlns:a16="http://schemas.microsoft.com/office/drawing/2014/main" id="{1D7A43E7-B207-C443-BEF3-AAB6F3A8F8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A4409-80F7-A346-98EC-5B8F123FF18A}"/>
              </a:ext>
            </a:extLst>
          </p:cNvPr>
          <p:cNvSpPr>
            <a:spLocks noGrp="1"/>
          </p:cNvSpPr>
          <p:nvPr>
            <p:ph type="sldNum" sz="quarter" idx="12"/>
          </p:nvPr>
        </p:nvSpPr>
        <p:spPr/>
        <p:txBody>
          <a:bodyPr/>
          <a:lstStyle/>
          <a:p>
            <a:fld id="{C05B59CC-70CB-954A-B292-5344CAA30CAD}" type="slidenum">
              <a:rPr lang="en-US" smtClean="0"/>
              <a:t>‹#›</a:t>
            </a:fld>
            <a:endParaRPr lang="en-US"/>
          </a:p>
        </p:txBody>
      </p:sp>
    </p:spTree>
    <p:extLst>
      <p:ext uri="{BB962C8B-B14F-4D97-AF65-F5344CB8AC3E}">
        <p14:creationId xmlns:p14="http://schemas.microsoft.com/office/powerpoint/2010/main" val="203497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86C466-6AE1-D946-A7C2-F5AAEAF77F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254BD4A-C81D-0A49-9184-7331318E7C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ABEE4C-1D00-F542-AD0B-7DCE05E56B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9D3649-E37B-EC45-B399-567209B716CE}" type="datetimeFigureOut">
              <a:rPr lang="en-US" smtClean="0"/>
              <a:t>8/31/20</a:t>
            </a:fld>
            <a:endParaRPr lang="en-US"/>
          </a:p>
        </p:txBody>
      </p:sp>
      <p:sp>
        <p:nvSpPr>
          <p:cNvPr id="5" name="Footer Placeholder 4">
            <a:extLst>
              <a:ext uri="{FF2B5EF4-FFF2-40B4-BE49-F238E27FC236}">
                <a16:creationId xmlns:a16="http://schemas.microsoft.com/office/drawing/2014/main" id="{322B3578-A4AA-6E4A-A7EE-50A5D88EA25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F29E2C-3629-9D4A-900F-9E2A2EE91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5B59CC-70CB-954A-B292-5344CAA30CAD}" type="slidenum">
              <a:rPr lang="en-US" smtClean="0"/>
              <a:t>‹#›</a:t>
            </a:fld>
            <a:endParaRPr lang="en-US"/>
          </a:p>
        </p:txBody>
      </p:sp>
    </p:spTree>
    <p:extLst>
      <p:ext uri="{BB962C8B-B14F-4D97-AF65-F5344CB8AC3E}">
        <p14:creationId xmlns:p14="http://schemas.microsoft.com/office/powerpoint/2010/main" val="2468029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xml"/><Relationship Id="rId7" Type="http://schemas.openxmlformats.org/officeDocument/2006/relationships/hyperlink" Target="mailto:faggel71@gmail.com" TargetMode="Externa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hyperlink" Target="mailto:alexandros.kofteros@mathisis.org" TargetMode="External"/><Relationship Id="rId5" Type="http://schemas.openxmlformats.org/officeDocument/2006/relationships/hyperlink" Target="mailto:Thanasis.Hadzilacos@ouc.ac.cy" TargetMode="External"/><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2.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2.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2.pn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1 - Πρόλογος</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2344936689"/>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2A1AC-CCB2-7A4C-9284-68BBB4B7FD73}"/>
              </a:ext>
            </a:extLst>
          </p:cNvPr>
          <p:cNvSpPr>
            <a:spLocks noGrp="1"/>
          </p:cNvSpPr>
          <p:nvPr>
            <p:ph type="title"/>
          </p:nvPr>
        </p:nvSpPr>
        <p:spPr/>
        <p:txBody>
          <a:bodyPr/>
          <a:lstStyle/>
          <a:p>
            <a:r>
              <a:rPr lang="el-GR" dirty="0"/>
              <a:t>Και μια χάρη: γράψτε μας τη γνώμη σας</a:t>
            </a:r>
            <a:endParaRPr lang="en-US" dirty="0"/>
          </a:p>
        </p:txBody>
      </p:sp>
      <p:sp>
        <p:nvSpPr>
          <p:cNvPr id="3" name="Content Placeholder 2">
            <a:extLst>
              <a:ext uri="{FF2B5EF4-FFF2-40B4-BE49-F238E27FC236}">
                <a16:creationId xmlns:a16="http://schemas.microsoft.com/office/drawing/2014/main" id="{4CBE0D67-D05B-4C46-A4EE-13EEE5502C2A}"/>
              </a:ext>
            </a:extLst>
          </p:cNvPr>
          <p:cNvSpPr>
            <a:spLocks noGrp="1"/>
          </p:cNvSpPr>
          <p:nvPr>
            <p:ph idx="1"/>
          </p:nvPr>
        </p:nvSpPr>
        <p:spPr/>
        <p:txBody>
          <a:bodyPr>
            <a:normAutofit fontScale="85000" lnSpcReduction="20000"/>
          </a:bodyPr>
          <a:lstStyle/>
          <a:p>
            <a:r>
              <a:rPr lang="el-GR" dirty="0"/>
              <a:t>Αναστοχασμός: τί μάθατε;</a:t>
            </a:r>
          </a:p>
          <a:p>
            <a:r>
              <a:rPr lang="el-GR" dirty="0"/>
              <a:t>Αν ξέρατε το περιεχόμενο του προγράμματος αυτομόρφωσης, θα το επιλέγατε;</a:t>
            </a:r>
          </a:p>
          <a:p>
            <a:r>
              <a:rPr lang="el-GR" dirty="0"/>
              <a:t>Γράψτε μας τη γνώμη σας:</a:t>
            </a:r>
          </a:p>
          <a:p>
            <a:pPr lvl="1"/>
            <a:r>
              <a:rPr lang="el-GR" dirty="0"/>
              <a:t>Πείτε μας τί δεν κάναμε καλά, </a:t>
            </a:r>
          </a:p>
          <a:p>
            <a:pPr lvl="1"/>
            <a:r>
              <a:rPr lang="el-GR" dirty="0"/>
              <a:t>δώστε μας οδηγίες για βελτίωσή του, </a:t>
            </a:r>
          </a:p>
          <a:p>
            <a:pPr lvl="1"/>
            <a:r>
              <a:rPr lang="el-GR" dirty="0"/>
              <a:t>στείλτε μας αν θέλετε και κάποια από τα σχόλιά σας στις ερωτήσεις-προκλήσεις, </a:t>
            </a:r>
          </a:p>
          <a:p>
            <a:pPr lvl="1"/>
            <a:r>
              <a:rPr lang="el-GR" dirty="0"/>
              <a:t>τί θα θέλατε διαφορετικό, επιπλέον, λιγότερο, και, </a:t>
            </a:r>
          </a:p>
          <a:p>
            <a:pPr lvl="1"/>
            <a:r>
              <a:rPr lang="el-GR" dirty="0"/>
              <a:t>αν έχετε και κάποια καλή κουβέντα, ειλικρινή όμως, γράψτε την κι αυτή:</a:t>
            </a:r>
            <a:endParaRPr lang="en-CY"/>
          </a:p>
          <a:p>
            <a:pPr marL="0" indent="0">
              <a:buNone/>
            </a:pPr>
            <a:r>
              <a:rPr lang="el-GR" dirty="0"/>
              <a:t> </a:t>
            </a:r>
            <a:endParaRPr lang="en-CY"/>
          </a:p>
          <a:p>
            <a:r>
              <a:rPr lang="el-GR" dirty="0"/>
              <a:t>Θανάσης Χατζηλάκος </a:t>
            </a:r>
            <a:r>
              <a:rPr lang="el-GR" dirty="0">
                <a:hlinkClick r:id="rId5"/>
              </a:rPr>
              <a:t>Thanasis.Hadzilacos@ouc.ac.cy</a:t>
            </a:r>
            <a:r>
              <a:rPr lang="el-GR" dirty="0"/>
              <a:t> </a:t>
            </a:r>
            <a:endParaRPr lang="en-CY"/>
          </a:p>
          <a:p>
            <a:r>
              <a:rPr lang="el-GR" dirty="0"/>
              <a:t>Αλέξανδρος Κοφτερός </a:t>
            </a:r>
            <a:r>
              <a:rPr lang="el-GR" u="sng" dirty="0">
                <a:hlinkClick r:id="rId6"/>
              </a:rPr>
              <a:t>alexandros.kofteros@mathisis.org</a:t>
            </a:r>
            <a:endParaRPr lang="en-CY"/>
          </a:p>
          <a:p>
            <a:r>
              <a:rPr lang="el-GR" dirty="0"/>
              <a:t>Φωτεινή </a:t>
            </a:r>
            <a:r>
              <a:rPr lang="el-GR" dirty="0" err="1"/>
              <a:t>Αγγελακοπούλου</a:t>
            </a:r>
            <a:r>
              <a:rPr lang="el-GR" dirty="0"/>
              <a:t> </a:t>
            </a:r>
            <a:r>
              <a:rPr lang="el-GR" dirty="0">
                <a:hlinkClick r:id="rId7"/>
              </a:rPr>
              <a:t>faggel71@gmail.com</a:t>
            </a:r>
            <a:r>
              <a:rPr lang="el-GR" dirty="0"/>
              <a:t> </a:t>
            </a:r>
            <a:endParaRPr lang="en-US" dirty="0"/>
          </a:p>
        </p:txBody>
      </p:sp>
      <p:pic>
        <p:nvPicPr>
          <p:cNvPr id="5" name="Audio 4">
            <a:hlinkClick r:id="" action="ppaction://media"/>
            <a:extLst>
              <a:ext uri="{FF2B5EF4-FFF2-40B4-BE49-F238E27FC236}">
                <a16:creationId xmlns:a16="http://schemas.microsoft.com/office/drawing/2014/main" id="{442AFC65-62E9-C449-ACAF-9E97EB310AE6}"/>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22289241"/>
      </p:ext>
    </p:extLst>
  </p:cSld>
  <p:clrMapOvr>
    <a:masterClrMapping/>
  </p:clrMapOvr>
  <mc:AlternateContent xmlns:mc="http://schemas.openxmlformats.org/markup-compatibility/2006" xmlns:p14="http://schemas.microsoft.com/office/powerpoint/2010/main">
    <mc:Choice Requires="p14">
      <p:transition spd="slow" p14:dur="2000" advTm="1685"/>
    </mc:Choice>
    <mc:Fallback xmlns="">
      <p:transition spd="slow" advTm="16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45A57-A260-B64B-95DB-53BCE8E76B3C}"/>
              </a:ext>
            </a:extLst>
          </p:cNvPr>
          <p:cNvSpPr>
            <a:spLocks noGrp="1"/>
          </p:cNvSpPr>
          <p:nvPr>
            <p:ph type="title"/>
          </p:nvPr>
        </p:nvSpPr>
        <p:spPr/>
        <p:txBody>
          <a:bodyPr>
            <a:noAutofit/>
          </a:bodyPr>
          <a:lstStyle/>
          <a:p>
            <a:r>
              <a:rPr lang="el-GR" sz="3600" dirty="0"/>
              <a:t>Δραστηριότητα Δ1-1 (5’): Προβλήματα (και ευκαιρίες) της πανδημίας για τη σχολική εκπαίδευση</a:t>
            </a:r>
            <a:endParaRPr lang="en-US" sz="3600" dirty="0"/>
          </a:p>
        </p:txBody>
      </p:sp>
      <p:sp>
        <p:nvSpPr>
          <p:cNvPr id="3" name="Content Placeholder 2">
            <a:extLst>
              <a:ext uri="{FF2B5EF4-FFF2-40B4-BE49-F238E27FC236}">
                <a16:creationId xmlns:a16="http://schemas.microsoft.com/office/drawing/2014/main" id="{A7E0C7A0-A65A-9945-927E-9DB7EEAC76BE}"/>
              </a:ext>
            </a:extLst>
          </p:cNvPr>
          <p:cNvSpPr>
            <a:spLocks noGrp="1"/>
          </p:cNvSpPr>
          <p:nvPr>
            <p:ph idx="1"/>
          </p:nvPr>
        </p:nvSpPr>
        <p:spPr/>
        <p:txBody>
          <a:bodyPr>
            <a:normAutofit fontScale="92500" lnSpcReduction="10000"/>
          </a:bodyPr>
          <a:lstStyle/>
          <a:p>
            <a:r>
              <a:rPr lang="en-US" dirty="0" err="1"/>
              <a:t>Έ</a:t>
            </a:r>
            <a:r>
              <a:rPr lang="el-GR" dirty="0" err="1"/>
              <a:t>χει</a:t>
            </a:r>
            <a:r>
              <a:rPr lang="el-GR" dirty="0"/>
              <a:t> λεχθεί πως η εκπαίδευση διαχειρίζεται δύο (μόνο) θέματα: </a:t>
            </a:r>
          </a:p>
          <a:p>
            <a:pPr marL="0" indent="0">
              <a:buNone/>
            </a:pPr>
            <a:r>
              <a:rPr lang="el-GR" dirty="0"/>
              <a:t>			Χρόνο και Ποιότητα</a:t>
            </a:r>
          </a:p>
          <a:p>
            <a:r>
              <a:rPr lang="el-GR" dirty="0"/>
              <a:t>Η πανδημία, με τη μερική ή καθολική </a:t>
            </a:r>
            <a:r>
              <a:rPr lang="el-GR" dirty="0" err="1"/>
              <a:t>τηλεκπαίδευση</a:t>
            </a:r>
            <a:r>
              <a:rPr lang="el-GR" dirty="0"/>
              <a:t>, χτυπά και τα δύο.</a:t>
            </a:r>
          </a:p>
          <a:p>
            <a:r>
              <a:rPr lang="el-GR" dirty="0"/>
              <a:t>Τί μπορούμε να κάνουμε σε σχολικό και ατομικό επίπεδο;</a:t>
            </a:r>
          </a:p>
          <a:p>
            <a:endParaRPr lang="el-GR" dirty="0"/>
          </a:p>
          <a:p>
            <a:r>
              <a:rPr lang="el-GR" dirty="0"/>
              <a:t>Έχετε 5’ για να σημειώσετε προσωπικές σκέψεις: </a:t>
            </a:r>
          </a:p>
          <a:p>
            <a:pPr lvl="1"/>
            <a:r>
              <a:rPr lang="el-GR" dirty="0"/>
              <a:t>Από απάντηση στην ερώτηση μέχρι αντίρρηση στον τρόπο που τίθεται το ζήτημα.</a:t>
            </a:r>
          </a:p>
          <a:p>
            <a:pPr lvl="1"/>
            <a:r>
              <a:rPr lang="el-GR" dirty="0"/>
              <a:t>Παραδείγματα του πώς η πανδημία επιδρά στο χρόνο και την ποιότητα ή και λύσεις, τεχνολογικές ή άλλες. </a:t>
            </a:r>
          </a:p>
          <a:p>
            <a:r>
              <a:rPr lang="el-GR" dirty="0"/>
              <a:t>Για τον εαυτό σας μόνο.</a:t>
            </a:r>
            <a:endParaRPr lang="en-US" dirty="0"/>
          </a:p>
        </p:txBody>
      </p:sp>
    </p:spTree>
    <p:extLst>
      <p:ext uri="{BB962C8B-B14F-4D97-AF65-F5344CB8AC3E}">
        <p14:creationId xmlns:p14="http://schemas.microsoft.com/office/powerpoint/2010/main" val="4000733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B3D4D-66EE-1246-99C8-FA5ACB78B527}"/>
              </a:ext>
            </a:extLst>
          </p:cNvPr>
          <p:cNvSpPr>
            <a:spLocks noGrp="1"/>
          </p:cNvSpPr>
          <p:nvPr>
            <p:ph type="title"/>
          </p:nvPr>
        </p:nvSpPr>
        <p:spPr/>
        <p:txBody>
          <a:bodyPr/>
          <a:lstStyle/>
          <a:p>
            <a:r>
              <a:rPr lang="el-GR" dirty="0"/>
              <a:t>Πρόλογος: Τί είναι αυτό το πρόγραμμα</a:t>
            </a:r>
            <a:endParaRPr lang="en-US" dirty="0"/>
          </a:p>
        </p:txBody>
      </p:sp>
      <p:sp>
        <p:nvSpPr>
          <p:cNvPr id="3" name="Content Placeholder 2">
            <a:extLst>
              <a:ext uri="{FF2B5EF4-FFF2-40B4-BE49-F238E27FC236}">
                <a16:creationId xmlns:a16="http://schemas.microsoft.com/office/drawing/2014/main" id="{9F39CCC5-9B7A-C547-8362-A66575BE5A62}"/>
              </a:ext>
            </a:extLst>
          </p:cNvPr>
          <p:cNvSpPr>
            <a:spLocks noGrp="1"/>
          </p:cNvSpPr>
          <p:nvPr>
            <p:ph idx="1"/>
          </p:nvPr>
        </p:nvSpPr>
        <p:spPr/>
        <p:txBody>
          <a:bodyPr/>
          <a:lstStyle/>
          <a:p>
            <a:r>
              <a:rPr lang="el-GR" dirty="0"/>
              <a:t>Τρίωρο πρόγραμμα συλλογικής αυτομόρφωσης </a:t>
            </a:r>
          </a:p>
          <a:p>
            <a:r>
              <a:rPr lang="el-GR" dirty="0"/>
              <a:t>Παραγγελία του Παιδαγωγικού Ινστιτούτου Κύπρου</a:t>
            </a:r>
          </a:p>
          <a:p>
            <a:pPr lvl="1"/>
            <a:r>
              <a:rPr lang="el-GR" dirty="0"/>
              <a:t>Διευθύντρια: Αθηνά Μιχαηλίδου</a:t>
            </a:r>
          </a:p>
          <a:p>
            <a:pPr lvl="1"/>
            <a:r>
              <a:rPr lang="el-GR" dirty="0"/>
              <a:t>Προϊσταμένη Τομέα Επιμόρφωσης: Παυλίνα </a:t>
            </a:r>
            <a:r>
              <a:rPr lang="el-GR" dirty="0" err="1"/>
              <a:t>Χατζηθεοδούλου</a:t>
            </a:r>
            <a:r>
              <a:rPr lang="el-GR" dirty="0"/>
              <a:t> </a:t>
            </a:r>
          </a:p>
          <a:p>
            <a:r>
              <a:rPr lang="el-GR" dirty="0"/>
              <a:t>Μέρα του εκπαιδευτικού, 3 Σεπτεμβρίου 2020 </a:t>
            </a:r>
          </a:p>
          <a:p>
            <a:r>
              <a:rPr lang="el-GR" dirty="0"/>
              <a:t>Δημοτικά Σχολεία της Κύπρου. </a:t>
            </a:r>
          </a:p>
          <a:p>
            <a:r>
              <a:rPr lang="en-US" dirty="0"/>
              <a:t>Creative Commons Share Alike</a:t>
            </a:r>
          </a:p>
        </p:txBody>
      </p:sp>
      <p:pic>
        <p:nvPicPr>
          <p:cNvPr id="6" name="Audio 5">
            <a:hlinkClick r:id="" action="ppaction://media"/>
            <a:extLst>
              <a:ext uri="{FF2B5EF4-FFF2-40B4-BE49-F238E27FC236}">
                <a16:creationId xmlns:a16="http://schemas.microsoft.com/office/drawing/2014/main" id="{9FFE14EF-23F7-1241-B0BB-5D4D278B139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510488219"/>
      </p:ext>
    </p:extLst>
  </p:cSld>
  <p:clrMapOvr>
    <a:masterClrMapping/>
  </p:clrMapOvr>
  <mc:AlternateContent xmlns:mc="http://schemas.openxmlformats.org/markup-compatibility/2006" xmlns:p14="http://schemas.microsoft.com/office/powerpoint/2010/main">
    <mc:Choice Requires="p14">
      <p:transition spd="slow" p14:dur="2000" advTm="10191"/>
    </mc:Choice>
    <mc:Fallback xmlns="">
      <p:transition spd="slow" advTm="101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CC5A1-B7D7-2641-AA29-A1B533ABD327}"/>
              </a:ext>
            </a:extLst>
          </p:cNvPr>
          <p:cNvSpPr>
            <a:spLocks noGrp="1"/>
          </p:cNvSpPr>
          <p:nvPr>
            <p:ph type="title"/>
          </p:nvPr>
        </p:nvSpPr>
        <p:spPr/>
        <p:txBody>
          <a:bodyPr/>
          <a:lstStyle/>
          <a:p>
            <a:r>
              <a:rPr lang="el-GR" dirty="0"/>
              <a:t>Συγγραφείς</a:t>
            </a:r>
            <a:endParaRPr lang="en-US" dirty="0"/>
          </a:p>
        </p:txBody>
      </p:sp>
      <p:sp>
        <p:nvSpPr>
          <p:cNvPr id="3" name="Content Placeholder 2">
            <a:extLst>
              <a:ext uri="{FF2B5EF4-FFF2-40B4-BE49-F238E27FC236}">
                <a16:creationId xmlns:a16="http://schemas.microsoft.com/office/drawing/2014/main" id="{BECBE2E9-7E3B-6B4B-84B4-760782D67924}"/>
              </a:ext>
            </a:extLst>
          </p:cNvPr>
          <p:cNvSpPr>
            <a:spLocks noGrp="1"/>
          </p:cNvSpPr>
          <p:nvPr>
            <p:ph idx="1"/>
          </p:nvPr>
        </p:nvSpPr>
        <p:spPr/>
        <p:txBody>
          <a:bodyPr/>
          <a:lstStyle/>
          <a:p>
            <a:r>
              <a:rPr lang="el-GR" dirty="0"/>
              <a:t>Θανάσης Χατζηλάκος, καθηγητής Εκπαιδευτικής Τεχνολογίας, Ανοικτό Πανεπιστήμιο Κύπρου</a:t>
            </a:r>
          </a:p>
          <a:p>
            <a:endParaRPr lang="el-GR" dirty="0"/>
          </a:p>
          <a:p>
            <a:r>
              <a:rPr lang="el-GR" dirty="0"/>
              <a:t>Αλέξανδρος Κοφτερός, Δάσκαλος στο Δημοτικό Αποστόλου Λουκά, Λευκωσία</a:t>
            </a:r>
            <a:r>
              <a:rPr lang="en-US" dirty="0"/>
              <a:t>, </a:t>
            </a:r>
            <a:r>
              <a:rPr lang="el-GR" dirty="0"/>
              <a:t>Κύπρος </a:t>
            </a:r>
          </a:p>
          <a:p>
            <a:endParaRPr lang="el-GR" dirty="0"/>
          </a:p>
          <a:p>
            <a:r>
              <a:rPr lang="el-GR" dirty="0"/>
              <a:t>Φωτεινή </a:t>
            </a:r>
            <a:r>
              <a:rPr lang="el-GR" dirty="0" err="1"/>
              <a:t>Αγγελακοπούλου</a:t>
            </a:r>
            <a:r>
              <a:rPr lang="el-GR" dirty="0"/>
              <a:t>, Διευθύντρια στο Δημοτικό Σχολείο </a:t>
            </a:r>
            <a:r>
              <a:rPr lang="el-GR" dirty="0" err="1"/>
              <a:t>Ανθηδόνας</a:t>
            </a:r>
            <a:r>
              <a:rPr lang="el-GR" dirty="0"/>
              <a:t>, Εύβοια, Ελλάδα</a:t>
            </a:r>
            <a:endParaRPr lang="en-US" dirty="0"/>
          </a:p>
        </p:txBody>
      </p:sp>
      <p:pic>
        <p:nvPicPr>
          <p:cNvPr id="6" name="Audio 5">
            <a:hlinkClick r:id="" action="ppaction://media"/>
            <a:extLst>
              <a:ext uri="{FF2B5EF4-FFF2-40B4-BE49-F238E27FC236}">
                <a16:creationId xmlns:a16="http://schemas.microsoft.com/office/drawing/2014/main" id="{E1DF08E7-59E1-524A-9B6B-DFC1683A9E1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184591063"/>
      </p:ext>
    </p:extLst>
  </p:cSld>
  <p:clrMapOvr>
    <a:masterClrMapping/>
  </p:clrMapOvr>
  <mc:AlternateContent xmlns:mc="http://schemas.openxmlformats.org/markup-compatibility/2006" xmlns:p14="http://schemas.microsoft.com/office/powerpoint/2010/main">
    <mc:Choice Requires="p14">
      <p:transition spd="slow" p14:dur="2000" advTm="20010"/>
    </mc:Choice>
    <mc:Fallback xmlns="">
      <p:transition spd="slow" advTm="200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B13130-C84D-6F4C-B0AC-BD622CCB9ADE}"/>
              </a:ext>
            </a:extLst>
          </p:cNvPr>
          <p:cNvSpPr>
            <a:spLocks noGrp="1"/>
          </p:cNvSpPr>
          <p:nvPr>
            <p:ph type="title"/>
          </p:nvPr>
        </p:nvSpPr>
        <p:spPr/>
        <p:txBody>
          <a:bodyPr/>
          <a:lstStyle/>
          <a:p>
            <a:r>
              <a:rPr lang="el-GR" dirty="0"/>
              <a:t>Δεν ξέρουμε, αλλά υποθέτουμε ότι είστε</a:t>
            </a:r>
            <a:endParaRPr lang="en-US" dirty="0"/>
          </a:p>
        </p:txBody>
      </p:sp>
      <p:sp>
        <p:nvSpPr>
          <p:cNvPr id="3" name="Content Placeholder 2">
            <a:extLst>
              <a:ext uri="{FF2B5EF4-FFF2-40B4-BE49-F238E27FC236}">
                <a16:creationId xmlns:a16="http://schemas.microsoft.com/office/drawing/2014/main" id="{D7FFF78A-3064-EE49-87EE-F5FD57EAF812}"/>
              </a:ext>
            </a:extLst>
          </p:cNvPr>
          <p:cNvSpPr>
            <a:spLocks noGrp="1"/>
          </p:cNvSpPr>
          <p:nvPr>
            <p:ph idx="1"/>
          </p:nvPr>
        </p:nvSpPr>
        <p:spPr/>
        <p:txBody>
          <a:bodyPr>
            <a:normAutofit fontScale="92500" lnSpcReduction="10000"/>
          </a:bodyPr>
          <a:lstStyle/>
          <a:p>
            <a:r>
              <a:rPr lang="el-GR" dirty="0"/>
              <a:t>Εκπαιδευτικοί, κυρίως δάσκαλοι και δασκάλες της Δημοτικής στην Κύπρο, </a:t>
            </a:r>
          </a:p>
          <a:p>
            <a:r>
              <a:rPr lang="el-GR" dirty="0"/>
              <a:t>Συγκεντρωμένες σε μια σχολική αίθουσα για ένα πρωινό </a:t>
            </a:r>
          </a:p>
          <a:p>
            <a:r>
              <a:rPr lang="el-GR" dirty="0"/>
              <a:t>στην αρχή μιας σχολικής χρονιάς που ξεκινά με τη μεγαλύτερη αβεβαιότητα που είχαμε ποτέ στα σχολεία μας. </a:t>
            </a:r>
          </a:p>
          <a:p>
            <a:r>
              <a:rPr lang="el-GR" dirty="0"/>
              <a:t>Προσωπικοί υπολογιστές </a:t>
            </a:r>
          </a:p>
          <a:p>
            <a:r>
              <a:rPr lang="el-GR" dirty="0"/>
              <a:t>σύνδεση με το διαδίκτυο </a:t>
            </a:r>
          </a:p>
          <a:p>
            <a:r>
              <a:rPr lang="el-GR" dirty="0"/>
              <a:t>Φόρουμ</a:t>
            </a:r>
          </a:p>
          <a:p>
            <a:r>
              <a:rPr lang="el-GR" dirty="0"/>
              <a:t>πίνακας και </a:t>
            </a:r>
            <a:r>
              <a:rPr lang="el-GR" dirty="0" err="1"/>
              <a:t>βιντεοπροβολέας</a:t>
            </a:r>
            <a:r>
              <a:rPr lang="el-GR" dirty="0"/>
              <a:t> </a:t>
            </a:r>
          </a:p>
          <a:p>
            <a:r>
              <a:rPr lang="el-GR" dirty="0"/>
              <a:t>ομάδες των τριών ή τεσσάρων</a:t>
            </a:r>
          </a:p>
          <a:p>
            <a:r>
              <a:rPr lang="el-GR" dirty="0"/>
              <a:t>Συντονίστρια και ‘</a:t>
            </a:r>
            <a:r>
              <a:rPr lang="en-US" dirty="0"/>
              <a:t>rapporteur</a:t>
            </a:r>
            <a:r>
              <a:rPr lang="el-GR" dirty="0"/>
              <a:t>’ </a:t>
            </a:r>
            <a:endParaRPr lang="en-CY"/>
          </a:p>
          <a:p>
            <a:endParaRPr lang="en-US" dirty="0"/>
          </a:p>
        </p:txBody>
      </p:sp>
      <p:pic>
        <p:nvPicPr>
          <p:cNvPr id="5" name="Audio 4">
            <a:hlinkClick r:id="" action="ppaction://media"/>
            <a:extLst>
              <a:ext uri="{FF2B5EF4-FFF2-40B4-BE49-F238E27FC236}">
                <a16:creationId xmlns:a16="http://schemas.microsoft.com/office/drawing/2014/main" id="{473BDFFB-C9ED-CA45-80D6-4FF13C313C1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861898104"/>
      </p:ext>
    </p:extLst>
  </p:cSld>
  <p:clrMapOvr>
    <a:masterClrMapping/>
  </p:clrMapOvr>
  <mc:AlternateContent xmlns:mc="http://schemas.openxmlformats.org/markup-compatibility/2006" xmlns:p14="http://schemas.microsoft.com/office/powerpoint/2010/main">
    <mc:Choice Requires="p14">
      <p:transition spd="slow" p14:dur="2000" advTm="454"/>
    </mc:Choice>
    <mc:Fallback xmlns="">
      <p:transition spd="slow" advTm="4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r>
              <a:rPr lang="el-GR" dirty="0"/>
              <a:t>8.00 Τ1 - Πρόλογος</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b="1" dirty="0">
                <a:solidFill>
                  <a:schemeClr val="bg1"/>
                </a:solidFill>
              </a:rPr>
              <a:t>Πρόλογος</a:t>
            </a:r>
            <a:endParaRPr lang="en-US" dirty="0">
              <a:solidFill>
                <a:schemeClr val="bg1"/>
              </a:solidFill>
            </a:endParaRPr>
          </a:p>
          <a:p>
            <a:pPr fontAlgn="t"/>
            <a:r>
              <a:rPr lang="el-GR" dirty="0"/>
              <a:t>Οδηγίες Χρήσης - Προετοιμασία</a:t>
            </a:r>
            <a:endParaRPr lang="en-US" dirty="0"/>
          </a:p>
          <a:p>
            <a:pPr fontAlgn="t"/>
            <a:r>
              <a:rPr lang="el-GR" dirty="0"/>
              <a:t>Εισαγωγή στο πρόβλημα</a:t>
            </a:r>
            <a:endParaRPr lang="en-US" dirty="0"/>
          </a:p>
          <a:p>
            <a:pPr fontAlgn="t"/>
            <a:r>
              <a:rPr lang="el-GR" dirty="0"/>
              <a:t>Κύκλος μαθήματος – Αντεστραμμένη </a:t>
            </a:r>
            <a:endParaRPr lang="en-US" dirty="0"/>
          </a:p>
          <a:p>
            <a:pPr fontAlgn="t"/>
            <a:r>
              <a:rPr lang="el-GR" dirty="0"/>
              <a:t>Παράδειγμα κύκλου - Φόρουμ</a:t>
            </a:r>
            <a:endParaRPr lang="en-US" dirty="0"/>
          </a:p>
          <a:p>
            <a:pPr fontAlgn="t"/>
            <a:r>
              <a:rPr lang="el-GR" dirty="0"/>
              <a:t>Παιδαγωγικά ζητήματα</a:t>
            </a:r>
            <a:endParaRPr lang="en-US" dirty="0"/>
          </a:p>
          <a:p>
            <a:pPr fontAlgn="t"/>
            <a:r>
              <a:rPr lang="el-GR" dirty="0"/>
              <a:t>Εβδομαδιαίο ωρολόγιο πρόγραμμα</a:t>
            </a:r>
            <a:endParaRPr lang="en-US" dirty="0"/>
          </a:p>
          <a:p>
            <a:pPr fontAlgn="t"/>
            <a:r>
              <a:rPr lang="el-GR" dirty="0"/>
              <a:t>Η δουλειά μαθητή και δασκάλου</a:t>
            </a:r>
            <a:endParaRPr lang="en-US" dirty="0"/>
          </a:p>
          <a:p>
            <a:pPr fontAlgn="t"/>
            <a:r>
              <a:rPr lang="el-GR" dirty="0"/>
              <a:t>Αναστοχασμός κ Κλείσιμο</a:t>
            </a:r>
            <a:endParaRPr lang="en-US" dirty="0"/>
          </a:p>
          <a:p>
            <a:endParaRPr lang="en-US" dirty="0"/>
          </a:p>
        </p:txBody>
      </p:sp>
    </p:spTree>
    <p:extLst>
      <p:ext uri="{BB962C8B-B14F-4D97-AF65-F5344CB8AC3E}">
        <p14:creationId xmlns:p14="http://schemas.microsoft.com/office/powerpoint/2010/main" val="1010529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C5D0-DE57-754D-8F5C-B35C899CF9B0}"/>
              </a:ext>
            </a:extLst>
          </p:cNvPr>
          <p:cNvSpPr>
            <a:spLocks noGrp="1"/>
          </p:cNvSpPr>
          <p:nvPr>
            <p:ph type="title"/>
          </p:nvPr>
        </p:nvSpPr>
        <p:spPr/>
        <p:txBody>
          <a:bodyPr/>
          <a:lstStyle/>
          <a:p>
            <a:r>
              <a:rPr lang="el-GR" dirty="0"/>
              <a:t>Οργάνωση του τρίωρου προγράμματος συλλογικής αυτομόρφωσης</a:t>
            </a:r>
            <a:endParaRPr lang="en-US" dirty="0"/>
          </a:p>
        </p:txBody>
      </p:sp>
      <p:sp>
        <p:nvSpPr>
          <p:cNvPr id="3" name="Content Placeholder 2">
            <a:extLst>
              <a:ext uri="{FF2B5EF4-FFF2-40B4-BE49-F238E27FC236}">
                <a16:creationId xmlns:a16="http://schemas.microsoft.com/office/drawing/2014/main" id="{F0B57941-D77E-404E-974A-1236E82DF89F}"/>
              </a:ext>
            </a:extLst>
          </p:cNvPr>
          <p:cNvSpPr>
            <a:spLocks noGrp="1"/>
          </p:cNvSpPr>
          <p:nvPr>
            <p:ph idx="1"/>
          </p:nvPr>
        </p:nvSpPr>
        <p:spPr/>
        <p:txBody>
          <a:bodyPr/>
          <a:lstStyle/>
          <a:p>
            <a:r>
              <a:rPr lang="el-GR" dirty="0"/>
              <a:t>Συνολικά 3.15’</a:t>
            </a:r>
          </a:p>
          <a:p>
            <a:r>
              <a:rPr lang="el-GR" dirty="0"/>
              <a:t>9 τμήματα διάρκειας από 10’ έως μισή ώρα</a:t>
            </a:r>
          </a:p>
          <a:p>
            <a:r>
              <a:rPr lang="el-GR" dirty="0"/>
              <a:t>Κάθε τμήμα έχει </a:t>
            </a:r>
          </a:p>
          <a:p>
            <a:pPr lvl="1"/>
            <a:r>
              <a:rPr lang="el-GR" dirty="0"/>
              <a:t>μια βιντεοσκοπημένη παρουσίαση διάρκειας 5-10’ και </a:t>
            </a:r>
          </a:p>
          <a:p>
            <a:pPr lvl="1"/>
            <a:r>
              <a:rPr lang="el-GR" dirty="0"/>
              <a:t>μια δραστηριότητα 5-20’: ερώτηση-πρόκληση για εστιασμένα σχόλια και συζήτηση</a:t>
            </a:r>
            <a:endParaRPr lang="en-US" dirty="0"/>
          </a:p>
        </p:txBody>
      </p:sp>
      <p:pic>
        <p:nvPicPr>
          <p:cNvPr id="5" name="Audio 4">
            <a:hlinkClick r:id="" action="ppaction://media"/>
            <a:extLst>
              <a:ext uri="{FF2B5EF4-FFF2-40B4-BE49-F238E27FC236}">
                <a16:creationId xmlns:a16="http://schemas.microsoft.com/office/drawing/2014/main" id="{22FC1764-D0FF-3A4B-B7D2-26B70C797EF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1293061914"/>
      </p:ext>
    </p:extLst>
  </p:cSld>
  <p:clrMapOvr>
    <a:masterClrMapping/>
  </p:clrMapOvr>
  <mc:AlternateContent xmlns:mc="http://schemas.openxmlformats.org/markup-compatibility/2006" xmlns:p14="http://schemas.microsoft.com/office/powerpoint/2010/main">
    <mc:Choice Requires="p14">
      <p:transition spd="slow" p14:dur="2000" advTm="447"/>
    </mc:Choice>
    <mc:Fallback xmlns="">
      <p:transition spd="slow" advTm="4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6CD1B-962C-BF49-956F-305A1906C41C}"/>
              </a:ext>
            </a:extLst>
          </p:cNvPr>
          <p:cNvSpPr>
            <a:spLocks noGrp="1"/>
          </p:cNvSpPr>
          <p:nvPr>
            <p:ph type="title"/>
          </p:nvPr>
        </p:nvSpPr>
        <p:spPr>
          <a:xfrm>
            <a:off x="838200" y="365125"/>
            <a:ext cx="10515600" cy="1325563"/>
          </a:xfrm>
        </p:spPr>
        <p:txBody>
          <a:bodyPr/>
          <a:lstStyle/>
          <a:p>
            <a:r>
              <a:rPr lang="el-GR" dirty="0"/>
              <a:t>Τα εννέα τμήματα του προγράμματος</a:t>
            </a:r>
            <a:endParaRPr lang="en-US" dirty="0"/>
          </a:p>
        </p:txBody>
      </p:sp>
      <p:graphicFrame>
        <p:nvGraphicFramePr>
          <p:cNvPr id="9" name="Content Placeholder 8">
            <a:extLst>
              <a:ext uri="{FF2B5EF4-FFF2-40B4-BE49-F238E27FC236}">
                <a16:creationId xmlns:a16="http://schemas.microsoft.com/office/drawing/2014/main" id="{D941C58F-4D10-AC46-AB54-2736CB3F638D}"/>
              </a:ext>
            </a:extLst>
          </p:cNvPr>
          <p:cNvGraphicFramePr>
            <a:graphicFrameLocks noGrp="1"/>
          </p:cNvGraphicFramePr>
          <p:nvPr>
            <p:ph idx="1"/>
            <p:extLst>
              <p:ext uri="{D42A27DB-BD31-4B8C-83A1-F6EECF244321}">
                <p14:modId xmlns:p14="http://schemas.microsoft.com/office/powerpoint/2010/main" val="3291797696"/>
              </p:ext>
            </p:extLst>
          </p:nvPr>
        </p:nvGraphicFramePr>
        <p:xfrm>
          <a:off x="838200" y="1798983"/>
          <a:ext cx="9041296" cy="4353340"/>
        </p:xfrm>
        <a:graphic>
          <a:graphicData uri="http://schemas.openxmlformats.org/drawingml/2006/table">
            <a:tbl>
              <a:tblPr firstRow="1" bandRow="1">
                <a:tableStyleId>{16D9F66E-5EB9-4882-86FB-DCBF35E3C3E4}</a:tableStyleId>
              </a:tblPr>
              <a:tblGrid>
                <a:gridCol w="1381407">
                  <a:extLst>
                    <a:ext uri="{9D8B030D-6E8A-4147-A177-3AD203B41FA5}">
                      <a16:colId xmlns:a16="http://schemas.microsoft.com/office/drawing/2014/main" val="2916990415"/>
                    </a:ext>
                  </a:extLst>
                </a:gridCol>
                <a:gridCol w="767053">
                  <a:extLst>
                    <a:ext uri="{9D8B030D-6E8A-4147-A177-3AD203B41FA5}">
                      <a16:colId xmlns:a16="http://schemas.microsoft.com/office/drawing/2014/main" val="1540224450"/>
                    </a:ext>
                  </a:extLst>
                </a:gridCol>
                <a:gridCol w="4614400">
                  <a:extLst>
                    <a:ext uri="{9D8B030D-6E8A-4147-A177-3AD203B41FA5}">
                      <a16:colId xmlns:a16="http://schemas.microsoft.com/office/drawing/2014/main" val="3191044040"/>
                    </a:ext>
                  </a:extLst>
                </a:gridCol>
                <a:gridCol w="1106547">
                  <a:extLst>
                    <a:ext uri="{9D8B030D-6E8A-4147-A177-3AD203B41FA5}">
                      <a16:colId xmlns:a16="http://schemas.microsoft.com/office/drawing/2014/main" val="1234103930"/>
                    </a:ext>
                  </a:extLst>
                </a:gridCol>
                <a:gridCol w="1171889">
                  <a:extLst>
                    <a:ext uri="{9D8B030D-6E8A-4147-A177-3AD203B41FA5}">
                      <a16:colId xmlns:a16="http://schemas.microsoft.com/office/drawing/2014/main" val="1731749122"/>
                    </a:ext>
                  </a:extLst>
                </a:gridCol>
              </a:tblGrid>
              <a:tr h="435334">
                <a:tc>
                  <a:txBody>
                    <a:bodyPr/>
                    <a:lstStyle/>
                    <a:p>
                      <a:r>
                        <a:rPr lang="el-GR" sz="1200" dirty="0">
                          <a:effectLst/>
                        </a:rPr>
                        <a:t>Έναρξη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200" dirty="0">
                          <a:effectLst/>
                        </a:rPr>
                        <a:t>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200">
                          <a:effectLst/>
                        </a:rPr>
                        <a:t>Τμήμα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200">
                          <a:effectLst/>
                        </a:rPr>
                        <a:t>Βίντεο</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1200" dirty="0" err="1">
                          <a:effectLst/>
                        </a:rPr>
                        <a:t>Δραστη-ριότητα</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26215876"/>
                  </a:ext>
                </a:extLst>
              </a:tr>
              <a:tr h="435334">
                <a:tc>
                  <a:txBody>
                    <a:bodyPr/>
                    <a:lstStyle/>
                    <a:p>
                      <a:r>
                        <a:rPr lang="el-GR" sz="2000" dirty="0">
                          <a:effectLst/>
                        </a:rPr>
                        <a:t>8:00 (10’)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Τ1</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Πρόλογος</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1716733"/>
                  </a:ext>
                </a:extLst>
              </a:tr>
              <a:tr h="435334">
                <a:tc>
                  <a:txBody>
                    <a:bodyPr/>
                    <a:lstStyle/>
                    <a:p>
                      <a:r>
                        <a:rPr lang="el-GR" sz="2000">
                          <a:effectLst/>
                        </a:rPr>
                        <a:t>8:10 (15’)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Τ2</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Οδηγίες Χρήσης - Προετοιμασία</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6268401"/>
                  </a:ext>
                </a:extLst>
              </a:tr>
              <a:tr h="435334">
                <a:tc>
                  <a:txBody>
                    <a:bodyPr/>
                    <a:lstStyle/>
                    <a:p>
                      <a:r>
                        <a:rPr lang="el-GR" sz="2000">
                          <a:effectLst/>
                        </a:rPr>
                        <a:t>8:25 (30’)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Τ3</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Εισαγωγή στο πρόβλημα</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20’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14477326"/>
                  </a:ext>
                </a:extLst>
              </a:tr>
              <a:tr h="435334">
                <a:tc>
                  <a:txBody>
                    <a:bodyPr/>
                    <a:lstStyle/>
                    <a:p>
                      <a:r>
                        <a:rPr lang="el-GR" sz="2000">
                          <a:effectLst/>
                        </a:rPr>
                        <a:t>8:55 (30’)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Τ4</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Κύκλος μαθήματος – Αντεστραμμένη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20’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63148306"/>
                  </a:ext>
                </a:extLst>
              </a:tr>
              <a:tr h="435334">
                <a:tc>
                  <a:txBody>
                    <a:bodyPr/>
                    <a:lstStyle/>
                    <a:p>
                      <a:r>
                        <a:rPr lang="el-GR" sz="2000">
                          <a:effectLst/>
                        </a:rPr>
                        <a:t>9:25 (30’)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Παράδειγμα κύκλου - Φόρουμ</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25’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47558150"/>
                  </a:ext>
                </a:extLst>
              </a:tr>
              <a:tr h="435334">
                <a:tc>
                  <a:txBody>
                    <a:bodyPr/>
                    <a:lstStyle/>
                    <a:p>
                      <a:r>
                        <a:rPr lang="el-GR" sz="2000">
                          <a:effectLst/>
                        </a:rPr>
                        <a:t>9:55 (25’) </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Τ6</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Παιδαγωγικά ζητήματα</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15’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75670481"/>
                  </a:ext>
                </a:extLst>
              </a:tr>
              <a:tr h="435334">
                <a:tc>
                  <a:txBody>
                    <a:bodyPr/>
                    <a:lstStyle/>
                    <a:p>
                      <a:r>
                        <a:rPr lang="el-GR" sz="2000">
                          <a:effectLst/>
                        </a:rPr>
                        <a:t>10:20 (20’)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Τ7</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Εβδομαδιαίο ωρολόγιο πρόγραμμα</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15’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6101215"/>
                  </a:ext>
                </a:extLst>
              </a:tr>
              <a:tr h="435334">
                <a:tc>
                  <a:txBody>
                    <a:bodyPr/>
                    <a:lstStyle/>
                    <a:p>
                      <a:r>
                        <a:rPr lang="el-GR" sz="2000">
                          <a:effectLst/>
                        </a:rPr>
                        <a:t>10:40 (20’)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Τ8</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Η δουλειά μαθητή και δασκάλου</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15’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94923063"/>
                  </a:ext>
                </a:extLst>
              </a:tr>
              <a:tr h="435334">
                <a:tc>
                  <a:txBody>
                    <a:bodyPr/>
                    <a:lstStyle/>
                    <a:p>
                      <a:r>
                        <a:rPr lang="el-GR" sz="2000">
                          <a:effectLst/>
                        </a:rPr>
                        <a:t>10:50 (10’)</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Τ9</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Αναστοχασμός κ Κλείσιμο</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r>
                        <a:rPr lang="el-GR" sz="2000" dirty="0">
                          <a:effectLst/>
                        </a:rPr>
                        <a:t>5’</a:t>
                      </a:r>
                      <a:endParaRPr lang="en-CY"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5915259"/>
                  </a:ext>
                </a:extLst>
              </a:tr>
            </a:tbl>
          </a:graphicData>
        </a:graphic>
      </p:graphicFrame>
    </p:spTree>
    <p:extLst>
      <p:ext uri="{BB962C8B-B14F-4D97-AF65-F5344CB8AC3E}">
        <p14:creationId xmlns:p14="http://schemas.microsoft.com/office/powerpoint/2010/main" val="23216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7365E-F8F4-E443-91C2-D7681C7D9229}"/>
              </a:ext>
            </a:extLst>
          </p:cNvPr>
          <p:cNvSpPr>
            <a:spLocks noGrp="1"/>
          </p:cNvSpPr>
          <p:nvPr>
            <p:ph type="title"/>
          </p:nvPr>
        </p:nvSpPr>
        <p:spPr/>
        <p:txBody>
          <a:bodyPr/>
          <a:lstStyle/>
          <a:p>
            <a:r>
              <a:rPr lang="el-GR" dirty="0"/>
              <a:t>Δραστηριότητες (5’ - 20’):</a:t>
            </a:r>
            <a:br>
              <a:rPr lang="el-GR" dirty="0"/>
            </a:br>
            <a:r>
              <a:rPr lang="el-GR" dirty="0"/>
              <a:t>Ανταποκριθείτε σε πρόκληση για σχόλια</a:t>
            </a:r>
            <a:endParaRPr lang="en-US" dirty="0"/>
          </a:p>
        </p:txBody>
      </p:sp>
      <p:sp>
        <p:nvSpPr>
          <p:cNvPr id="3" name="Content Placeholder 2">
            <a:extLst>
              <a:ext uri="{FF2B5EF4-FFF2-40B4-BE49-F238E27FC236}">
                <a16:creationId xmlns:a16="http://schemas.microsoft.com/office/drawing/2014/main" id="{1E72218B-694C-BD49-BE01-B5245CE8E555}"/>
              </a:ext>
            </a:extLst>
          </p:cNvPr>
          <p:cNvSpPr>
            <a:spLocks noGrp="1"/>
          </p:cNvSpPr>
          <p:nvPr>
            <p:ph idx="1"/>
          </p:nvPr>
        </p:nvSpPr>
        <p:spPr/>
        <p:txBody>
          <a:bodyPr>
            <a:normAutofit fontScale="92500"/>
          </a:bodyPr>
          <a:lstStyle/>
          <a:p>
            <a:pPr lvl="0"/>
            <a:r>
              <a:rPr lang="el-GR" dirty="0"/>
              <a:t>Δείτε το υλικό και γράψετε ένα ιδιωτικό σχόλιο με αφορμή την ερώτηση </a:t>
            </a:r>
          </a:p>
          <a:p>
            <a:pPr lvl="0"/>
            <a:r>
              <a:rPr lang="el-GR" dirty="0"/>
              <a:t>Στην ομάδα ανταλλάσσετε τα σχόλιά σας</a:t>
            </a:r>
            <a:endParaRPr lang="en-CY"/>
          </a:p>
          <a:p>
            <a:pPr lvl="0"/>
            <a:r>
              <a:rPr lang="el-GR" dirty="0"/>
              <a:t>Μετά την ανταλλαγή απόψεων γράφετε στο φόρουμ την άποψή σας.</a:t>
            </a:r>
            <a:endParaRPr lang="en-CY"/>
          </a:p>
          <a:p>
            <a:pPr lvl="0"/>
            <a:r>
              <a:rPr lang="el-GR" dirty="0"/>
              <a:t>Συζήτηση στην ολομέλεια</a:t>
            </a:r>
            <a:endParaRPr lang="en-CY"/>
          </a:p>
          <a:p>
            <a:pPr marL="0" indent="0">
              <a:buNone/>
            </a:pPr>
            <a:r>
              <a:rPr lang="el-GR" dirty="0"/>
              <a:t>Δεν είναι εύκολο να γίνουν όλα. Τηρείστε τουλάχιστον δύο: </a:t>
            </a:r>
            <a:endParaRPr lang="en-CY"/>
          </a:p>
          <a:p>
            <a:pPr lvl="0"/>
            <a:r>
              <a:rPr lang="el-GR" dirty="0"/>
              <a:t>καταγράψτε την προσωπική σας παρατήρηση στην ερώτηση-πρόκληση. </a:t>
            </a:r>
            <a:endParaRPr lang="en-CY"/>
          </a:p>
          <a:p>
            <a:pPr lvl="0"/>
            <a:r>
              <a:rPr lang="el-GR" dirty="0"/>
              <a:t>τηρείστε το χρόνο, μην παρασυρθείτε από τη συζήτηση.</a:t>
            </a:r>
            <a:endParaRPr lang="en-CY"/>
          </a:p>
          <a:p>
            <a:pPr marL="0" indent="0">
              <a:buNone/>
            </a:pPr>
            <a:endParaRPr lang="el-GR" dirty="0"/>
          </a:p>
          <a:p>
            <a:pPr marL="0" indent="0" algn="ctr">
              <a:buNone/>
            </a:pPr>
            <a:r>
              <a:rPr lang="el-GR"/>
              <a:t>Για </a:t>
            </a:r>
            <a:r>
              <a:rPr lang="el-GR" dirty="0"/>
              <a:t>ότι λείπει ή δεν πάει καλά: Είμαστε δάσκαλοι! </a:t>
            </a:r>
            <a:endParaRPr lang="en-CY"/>
          </a:p>
          <a:p>
            <a:endParaRPr lang="en-US" dirty="0"/>
          </a:p>
        </p:txBody>
      </p:sp>
      <p:pic>
        <p:nvPicPr>
          <p:cNvPr id="5" name="Audio 4">
            <a:hlinkClick r:id="" action="ppaction://media"/>
            <a:extLst>
              <a:ext uri="{FF2B5EF4-FFF2-40B4-BE49-F238E27FC236}">
                <a16:creationId xmlns:a16="http://schemas.microsoft.com/office/drawing/2014/main" id="{91CC522C-5A02-CC48-B6E1-4282A6097D1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3139447167"/>
      </p:ext>
    </p:extLst>
  </p:cSld>
  <p:clrMapOvr>
    <a:masterClrMapping/>
  </p:clrMapOvr>
  <mc:AlternateContent xmlns:mc="http://schemas.openxmlformats.org/markup-compatibility/2006" xmlns:p14="http://schemas.microsoft.com/office/powerpoint/2010/main">
    <mc:Choice Requires="p14">
      <p:transition spd="slow" p14:dur="2000" advTm="389"/>
    </mc:Choice>
    <mc:Fallback xmlns="">
      <p:transition spd="slow" advTm="3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99388-9289-6042-947B-1DE75B362447}"/>
              </a:ext>
            </a:extLst>
          </p:cNvPr>
          <p:cNvSpPr>
            <a:spLocks noGrp="1"/>
          </p:cNvSpPr>
          <p:nvPr>
            <p:ph type="title"/>
          </p:nvPr>
        </p:nvSpPr>
        <p:spPr/>
        <p:txBody>
          <a:bodyPr/>
          <a:lstStyle/>
          <a:p>
            <a:r>
              <a:rPr lang="el-GR" dirty="0"/>
              <a:t>Το υλικό που έχετε</a:t>
            </a:r>
            <a:endParaRPr lang="en-US" dirty="0"/>
          </a:p>
        </p:txBody>
      </p:sp>
      <p:sp>
        <p:nvSpPr>
          <p:cNvPr id="3" name="Content Placeholder 2">
            <a:extLst>
              <a:ext uri="{FF2B5EF4-FFF2-40B4-BE49-F238E27FC236}">
                <a16:creationId xmlns:a16="http://schemas.microsoft.com/office/drawing/2014/main" id="{E2368F58-CB9D-9348-B0A8-2E2BEFCBC9F7}"/>
              </a:ext>
            </a:extLst>
          </p:cNvPr>
          <p:cNvSpPr>
            <a:spLocks noGrp="1"/>
          </p:cNvSpPr>
          <p:nvPr>
            <p:ph idx="1"/>
          </p:nvPr>
        </p:nvSpPr>
        <p:spPr/>
        <p:txBody>
          <a:bodyPr>
            <a:normAutofit lnSpcReduction="10000"/>
          </a:bodyPr>
          <a:lstStyle/>
          <a:p>
            <a:r>
              <a:rPr lang="el-GR" dirty="0"/>
              <a:t>9 σύντομες </a:t>
            </a:r>
            <a:r>
              <a:rPr lang="el-GR" dirty="0" err="1"/>
              <a:t>βιντεοπαρουσιάσεις</a:t>
            </a:r>
            <a:r>
              <a:rPr lang="el-GR" dirty="0"/>
              <a:t> (συνολικά 60’). </a:t>
            </a:r>
          </a:p>
          <a:p>
            <a:pPr marL="0" indent="0">
              <a:buNone/>
            </a:pPr>
            <a:r>
              <a:rPr lang="el-GR" dirty="0"/>
              <a:t>(στον </a:t>
            </a:r>
            <a:r>
              <a:rPr lang="en-US" dirty="0"/>
              <a:t>video server </a:t>
            </a:r>
            <a:r>
              <a:rPr lang="el-GR" dirty="0"/>
              <a:t>του Ανοικτού Πανεπιστημίου, και στο κανάλι </a:t>
            </a:r>
            <a:r>
              <a:rPr lang="en-US" dirty="0"/>
              <a:t>YouTube </a:t>
            </a:r>
            <a:r>
              <a:rPr lang="el-GR" dirty="0"/>
              <a:t>του Τομέα Εκπαιδευτικής Τεχνολογίας του Παιδαγωγικού Ινστιτούτου) </a:t>
            </a:r>
          </a:p>
          <a:p>
            <a:r>
              <a:rPr lang="el-GR" dirty="0"/>
              <a:t>9 αρχεία </a:t>
            </a:r>
            <a:r>
              <a:rPr lang="en-US" dirty="0"/>
              <a:t>PowerPoint </a:t>
            </a:r>
            <a:r>
              <a:rPr lang="el-GR" dirty="0"/>
              <a:t>με τις διαφάνειες και σημειώσεις που αντιστοιχούν στον προφορικό λόγο του βίντεο</a:t>
            </a:r>
          </a:p>
          <a:p>
            <a:r>
              <a:rPr lang="el-GR" dirty="0"/>
              <a:t>9 αρχεία κειμένου </a:t>
            </a:r>
          </a:p>
          <a:p>
            <a:endParaRPr lang="el-GR" dirty="0"/>
          </a:p>
          <a:p>
            <a:r>
              <a:rPr lang="el-GR" dirty="0"/>
              <a:t>Τυπώστε από τα πριν τα κείμενα και έχετε φορτωμένα στον υπολογιστή σας τα </a:t>
            </a:r>
            <a:r>
              <a:rPr lang="en-US" dirty="0"/>
              <a:t>PowerPoint</a:t>
            </a:r>
          </a:p>
        </p:txBody>
      </p:sp>
      <p:pic>
        <p:nvPicPr>
          <p:cNvPr id="5" name="Audio 4">
            <a:hlinkClick r:id="" action="ppaction://media"/>
            <a:extLst>
              <a:ext uri="{FF2B5EF4-FFF2-40B4-BE49-F238E27FC236}">
                <a16:creationId xmlns:a16="http://schemas.microsoft.com/office/drawing/2014/main" id="{E9DBEDC6-385B-0B4C-AC07-7E7CF4047B6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63300" y="5829300"/>
            <a:ext cx="812800" cy="812800"/>
          </a:xfrm>
          <a:prstGeom prst="rect">
            <a:avLst/>
          </a:prstGeom>
        </p:spPr>
      </p:pic>
    </p:spTree>
    <p:extLst>
      <p:ext uri="{BB962C8B-B14F-4D97-AF65-F5344CB8AC3E}">
        <p14:creationId xmlns:p14="http://schemas.microsoft.com/office/powerpoint/2010/main" val="2337939965"/>
      </p:ext>
    </p:extLst>
  </p:cSld>
  <p:clrMapOvr>
    <a:masterClrMapping/>
  </p:clrMapOvr>
  <mc:AlternateContent xmlns:mc="http://schemas.openxmlformats.org/markup-compatibility/2006" xmlns:p14="http://schemas.microsoft.com/office/powerpoint/2010/main">
    <mc:Choice Requires="p14">
      <p:transition spd="slow" p14:dur="2000" advTm="492"/>
    </mc:Choice>
    <mc:Fallback xmlns="">
      <p:transition spd="slow" advTm="4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TotalTime>
  <Words>1721</Words>
  <Application>Microsoft Macintosh PowerPoint</Application>
  <PresentationFormat>Widescreen</PresentationFormat>
  <Paragraphs>171</Paragraphs>
  <Slides>11</Slides>
  <Notes>10</Notes>
  <HiddenSlides>0</HiddenSlides>
  <MMClips>7</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1 - Πρόλογος</vt:lpstr>
      <vt:lpstr>Πρόλογος: Τί είναι αυτό το πρόγραμμα</vt:lpstr>
      <vt:lpstr>Συγγραφείς</vt:lpstr>
      <vt:lpstr>Δεν ξέρουμε, αλλά υποθέτουμε ότι είστε</vt:lpstr>
      <vt:lpstr>8.00 Τ1 - Πρόλογος</vt:lpstr>
      <vt:lpstr>Οργάνωση του τρίωρου προγράμματος συλλογικής αυτομόρφωσης</vt:lpstr>
      <vt:lpstr>Τα εννέα τμήματα του προγράμματος</vt:lpstr>
      <vt:lpstr>Δραστηριότητες (5’ - 20’): Ανταποκριθείτε σε πρόκληση για σχόλια</vt:lpstr>
      <vt:lpstr>Το υλικό που έχετε</vt:lpstr>
      <vt:lpstr>Και μια χάρη: γράψτε μας τη γνώμη σας</vt:lpstr>
      <vt:lpstr>Δραστηριότητα Δ1-1 (5’): Προβλήματα (και ευκαιρίες) της πανδημίας για τη σχολική εκπαίδευση</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dc:title>
  <dc:creator>Thanasis Hadzilacos</dc:creator>
  <cp:lastModifiedBy>Thanasis Hadzilacos</cp:lastModifiedBy>
  <cp:revision>11</cp:revision>
  <cp:lastPrinted>2020-08-31T04:01:38Z</cp:lastPrinted>
  <dcterms:created xsi:type="dcterms:W3CDTF">2020-08-27T06:34:01Z</dcterms:created>
  <dcterms:modified xsi:type="dcterms:W3CDTF">2020-08-31T04:01:47Z</dcterms:modified>
</cp:coreProperties>
</file>