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66" r:id="rId3"/>
    <p:sldId id="267" r:id="rId4"/>
    <p:sldId id="268" r:id="rId5"/>
    <p:sldId id="269" r:id="rId6"/>
    <p:sldId id="270" r:id="rId7"/>
    <p:sldId id="271" r:id="rId8"/>
    <p:sldId id="272" r:id="rId9"/>
    <p:sldId id="27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p:restoredTop sz="77226"/>
  </p:normalViewPr>
  <p:slideViewPr>
    <p:cSldViewPr snapToGrid="0" snapToObjects="1">
      <p:cViewPr varScale="1">
        <p:scale>
          <a:sx n="103" d="100"/>
          <a:sy n="103" d="100"/>
        </p:scale>
        <p:origin x="160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asis Hadzilacos" userId="48ab19a4-0864-4ee5-a33a-dbd0515251ec" providerId="ADAL" clId="{D9D301BC-5613-3D44-AEB6-A1F684E4D13A}"/>
    <pc:docChg chg="undo custSel addSld modSld">
      <pc:chgData name="Thanasis Hadzilacos" userId="48ab19a4-0864-4ee5-a33a-dbd0515251ec" providerId="ADAL" clId="{D9D301BC-5613-3D44-AEB6-A1F684E4D13A}" dt="2020-08-31T05:28:19.629" v="692" actId="20577"/>
      <pc:docMkLst>
        <pc:docMk/>
      </pc:docMkLst>
      <pc:sldChg chg="modNotesTx">
        <pc:chgData name="Thanasis Hadzilacos" userId="48ab19a4-0864-4ee5-a33a-dbd0515251ec" providerId="ADAL" clId="{D9D301BC-5613-3D44-AEB6-A1F684E4D13A}" dt="2020-08-31T05:28:19.629" v="692" actId="20577"/>
        <pc:sldMkLst>
          <pc:docMk/>
          <pc:sldMk cId="2644243783" sldId="266"/>
        </pc:sldMkLst>
      </pc:sldChg>
      <pc:sldChg chg="modSp">
        <pc:chgData name="Thanasis Hadzilacos" userId="48ab19a4-0864-4ee5-a33a-dbd0515251ec" providerId="ADAL" clId="{D9D301BC-5613-3D44-AEB6-A1F684E4D13A}" dt="2020-08-30T05:41:36.891" v="255" actId="20577"/>
        <pc:sldMkLst>
          <pc:docMk/>
          <pc:sldMk cId="2783997541" sldId="267"/>
        </pc:sldMkLst>
        <pc:spChg chg="mod">
          <ac:chgData name="Thanasis Hadzilacos" userId="48ab19a4-0864-4ee5-a33a-dbd0515251ec" providerId="ADAL" clId="{D9D301BC-5613-3D44-AEB6-A1F684E4D13A}" dt="2020-08-30T05:41:36.891" v="255" actId="20577"/>
          <ac:spMkLst>
            <pc:docMk/>
            <pc:sldMk cId="2783997541" sldId="267"/>
            <ac:spMk id="3" creationId="{6DCB4510-7108-9041-A0A0-1A71490B075E}"/>
          </ac:spMkLst>
        </pc:spChg>
      </pc:sldChg>
      <pc:sldChg chg="modSp">
        <pc:chgData name="Thanasis Hadzilacos" userId="48ab19a4-0864-4ee5-a33a-dbd0515251ec" providerId="ADAL" clId="{D9D301BC-5613-3D44-AEB6-A1F684E4D13A}" dt="2020-08-30T05:42:49.035" v="267" actId="20577"/>
        <pc:sldMkLst>
          <pc:docMk/>
          <pc:sldMk cId="1524823751" sldId="268"/>
        </pc:sldMkLst>
        <pc:spChg chg="mod">
          <ac:chgData name="Thanasis Hadzilacos" userId="48ab19a4-0864-4ee5-a33a-dbd0515251ec" providerId="ADAL" clId="{D9D301BC-5613-3D44-AEB6-A1F684E4D13A}" dt="2020-08-30T05:42:49.035" v="267" actId="20577"/>
          <ac:spMkLst>
            <pc:docMk/>
            <pc:sldMk cId="1524823751" sldId="268"/>
            <ac:spMk id="3" creationId="{7A632BBE-BE25-E449-9849-3D5C04F3D22C}"/>
          </ac:spMkLst>
        </pc:spChg>
      </pc:sldChg>
      <pc:sldChg chg="addSp delSp modSp add">
        <pc:chgData name="Thanasis Hadzilacos" userId="48ab19a4-0864-4ee5-a33a-dbd0515251ec" providerId="ADAL" clId="{D9D301BC-5613-3D44-AEB6-A1F684E4D13A}" dt="2020-08-30T06:03:52.938" v="477" actId="113"/>
        <pc:sldMkLst>
          <pc:docMk/>
          <pc:sldMk cId="585453052" sldId="269"/>
        </pc:sldMkLst>
        <pc:spChg chg="mod">
          <ac:chgData name="Thanasis Hadzilacos" userId="48ab19a4-0864-4ee5-a33a-dbd0515251ec" providerId="ADAL" clId="{D9D301BC-5613-3D44-AEB6-A1F684E4D13A}" dt="2020-08-30T05:45:56.726" v="280" actId="14100"/>
          <ac:spMkLst>
            <pc:docMk/>
            <pc:sldMk cId="585453052" sldId="269"/>
            <ac:spMk id="2" creationId="{2E341FA8-ACE6-544B-8B98-8A9B196C8E6E}"/>
          </ac:spMkLst>
        </pc:spChg>
        <pc:spChg chg="add del">
          <ac:chgData name="Thanasis Hadzilacos" userId="48ab19a4-0864-4ee5-a33a-dbd0515251ec" providerId="ADAL" clId="{D9D301BC-5613-3D44-AEB6-A1F684E4D13A}" dt="2020-08-30T05:48:06.064" v="287"/>
          <ac:spMkLst>
            <pc:docMk/>
            <pc:sldMk cId="585453052" sldId="269"/>
            <ac:spMk id="3" creationId="{F9E8179D-D160-8D4A-95D2-9730EFE121C9}"/>
          </ac:spMkLst>
        </pc:spChg>
        <pc:graphicFrameChg chg="add del mod">
          <ac:chgData name="Thanasis Hadzilacos" userId="48ab19a4-0864-4ee5-a33a-dbd0515251ec" providerId="ADAL" clId="{D9D301BC-5613-3D44-AEB6-A1F684E4D13A}" dt="2020-08-30T05:47:36.201" v="282"/>
          <ac:graphicFrameMkLst>
            <pc:docMk/>
            <pc:sldMk cId="585453052" sldId="269"/>
            <ac:graphicFrameMk id="4" creationId="{866BD238-A5A6-1542-B3D5-D7BE4617DD1B}"/>
          </ac:graphicFrameMkLst>
        </pc:graphicFrameChg>
        <pc:graphicFrameChg chg="add mod modGraphic">
          <ac:chgData name="Thanasis Hadzilacos" userId="48ab19a4-0864-4ee5-a33a-dbd0515251ec" providerId="ADAL" clId="{D9D301BC-5613-3D44-AEB6-A1F684E4D13A}" dt="2020-08-30T06:03:52.938" v="477" actId="113"/>
          <ac:graphicFrameMkLst>
            <pc:docMk/>
            <pc:sldMk cId="585453052" sldId="269"/>
            <ac:graphicFrameMk id="6" creationId="{B1FE5F39-53AA-514D-88B7-CC8EDD082EAC}"/>
          </ac:graphicFrameMkLst>
        </pc:graphicFrameChg>
        <pc:picChg chg="add del mod">
          <ac:chgData name="Thanasis Hadzilacos" userId="48ab19a4-0864-4ee5-a33a-dbd0515251ec" providerId="ADAL" clId="{D9D301BC-5613-3D44-AEB6-A1F684E4D13A}" dt="2020-08-30T05:47:53.574" v="286"/>
          <ac:picMkLst>
            <pc:docMk/>
            <pc:sldMk cId="585453052" sldId="269"/>
            <ac:picMk id="5" creationId="{6BA2CBC6-7860-0B43-B38F-3B60A81FD02F}"/>
          </ac:picMkLst>
        </pc:picChg>
      </pc:sldChg>
      <pc:sldChg chg="modSp add modNotesTx">
        <pc:chgData name="Thanasis Hadzilacos" userId="48ab19a4-0864-4ee5-a33a-dbd0515251ec" providerId="ADAL" clId="{D9D301BC-5613-3D44-AEB6-A1F684E4D13A}" dt="2020-08-30T05:52:40.547" v="348" actId="20577"/>
        <pc:sldMkLst>
          <pc:docMk/>
          <pc:sldMk cId="108978955" sldId="270"/>
        </pc:sldMkLst>
        <pc:spChg chg="mod">
          <ac:chgData name="Thanasis Hadzilacos" userId="48ab19a4-0864-4ee5-a33a-dbd0515251ec" providerId="ADAL" clId="{D9D301BC-5613-3D44-AEB6-A1F684E4D13A}" dt="2020-08-30T05:22:10.006" v="32"/>
          <ac:spMkLst>
            <pc:docMk/>
            <pc:sldMk cId="108978955" sldId="270"/>
            <ac:spMk id="2" creationId="{12A97318-975C-9C40-8AB1-A4F80CC149B2}"/>
          </ac:spMkLst>
        </pc:spChg>
        <pc:spChg chg="mod">
          <ac:chgData name="Thanasis Hadzilacos" userId="48ab19a4-0864-4ee5-a33a-dbd0515251ec" providerId="ADAL" clId="{D9D301BC-5613-3D44-AEB6-A1F684E4D13A}" dt="2020-08-30T05:52:40.547" v="348" actId="20577"/>
          <ac:spMkLst>
            <pc:docMk/>
            <pc:sldMk cId="108978955" sldId="270"/>
            <ac:spMk id="3" creationId="{6B9FD1B9-E11A-6E4E-81DA-4FE29486E398}"/>
          </ac:spMkLst>
        </pc:spChg>
      </pc:sldChg>
      <pc:sldChg chg="modSp add">
        <pc:chgData name="Thanasis Hadzilacos" userId="48ab19a4-0864-4ee5-a33a-dbd0515251ec" providerId="ADAL" clId="{D9D301BC-5613-3D44-AEB6-A1F684E4D13A}" dt="2020-08-30T05:57:26.648" v="420" actId="27636"/>
        <pc:sldMkLst>
          <pc:docMk/>
          <pc:sldMk cId="187516403" sldId="271"/>
        </pc:sldMkLst>
        <pc:spChg chg="mod">
          <ac:chgData name="Thanasis Hadzilacos" userId="48ab19a4-0864-4ee5-a33a-dbd0515251ec" providerId="ADAL" clId="{D9D301BC-5613-3D44-AEB6-A1F684E4D13A}" dt="2020-08-30T05:22:42.642" v="36"/>
          <ac:spMkLst>
            <pc:docMk/>
            <pc:sldMk cId="187516403" sldId="271"/>
            <ac:spMk id="2" creationId="{D74CF6B0-27B1-6A47-BF22-91253069E403}"/>
          </ac:spMkLst>
        </pc:spChg>
        <pc:spChg chg="mod">
          <ac:chgData name="Thanasis Hadzilacos" userId="48ab19a4-0864-4ee5-a33a-dbd0515251ec" providerId="ADAL" clId="{D9D301BC-5613-3D44-AEB6-A1F684E4D13A}" dt="2020-08-30T05:57:26.648" v="420" actId="27636"/>
          <ac:spMkLst>
            <pc:docMk/>
            <pc:sldMk cId="187516403" sldId="271"/>
            <ac:spMk id="3" creationId="{5498A616-92A7-8541-BBB7-6520CDAD7AAA}"/>
          </ac:spMkLst>
        </pc:spChg>
      </pc:sldChg>
      <pc:sldChg chg="modSp add">
        <pc:chgData name="Thanasis Hadzilacos" userId="48ab19a4-0864-4ee5-a33a-dbd0515251ec" providerId="ADAL" clId="{D9D301BC-5613-3D44-AEB6-A1F684E4D13A}" dt="2020-08-30T06:02:39.233" v="469" actId="20577"/>
        <pc:sldMkLst>
          <pc:docMk/>
          <pc:sldMk cId="3594055794" sldId="272"/>
        </pc:sldMkLst>
        <pc:spChg chg="mod">
          <ac:chgData name="Thanasis Hadzilacos" userId="48ab19a4-0864-4ee5-a33a-dbd0515251ec" providerId="ADAL" clId="{D9D301BC-5613-3D44-AEB6-A1F684E4D13A}" dt="2020-08-30T05:59:32.878" v="465" actId="113"/>
          <ac:spMkLst>
            <pc:docMk/>
            <pc:sldMk cId="3594055794" sldId="272"/>
            <ac:spMk id="2" creationId="{E617AD35-7857-0541-BBE8-C3F3EC9A44B6}"/>
          </ac:spMkLst>
        </pc:spChg>
        <pc:spChg chg="mod">
          <ac:chgData name="Thanasis Hadzilacos" userId="48ab19a4-0864-4ee5-a33a-dbd0515251ec" providerId="ADAL" clId="{D9D301BC-5613-3D44-AEB6-A1F684E4D13A}" dt="2020-08-30T06:02:39.233" v="469" actId="20577"/>
          <ac:spMkLst>
            <pc:docMk/>
            <pc:sldMk cId="3594055794" sldId="272"/>
            <ac:spMk id="3" creationId="{9F391DCA-C924-0C4E-B3AB-1392125CC069}"/>
          </ac:spMkLst>
        </pc:spChg>
      </pc:sldChg>
      <pc:sldChg chg="modSp add modNotesTx">
        <pc:chgData name="Thanasis Hadzilacos" userId="48ab19a4-0864-4ee5-a33a-dbd0515251ec" providerId="ADAL" clId="{D9D301BC-5613-3D44-AEB6-A1F684E4D13A}" dt="2020-08-30T06:08:00.231" v="690" actId="20577"/>
        <pc:sldMkLst>
          <pc:docMk/>
          <pc:sldMk cId="1332960057" sldId="273"/>
        </pc:sldMkLst>
        <pc:spChg chg="mod">
          <ac:chgData name="Thanasis Hadzilacos" userId="48ab19a4-0864-4ee5-a33a-dbd0515251ec" providerId="ADAL" clId="{D9D301BC-5613-3D44-AEB6-A1F684E4D13A}" dt="2020-08-30T06:05:11.362" v="495" actId="113"/>
          <ac:spMkLst>
            <pc:docMk/>
            <pc:sldMk cId="1332960057" sldId="273"/>
            <ac:spMk id="2" creationId="{850F316F-585B-1B4F-BA10-53B41912881E}"/>
          </ac:spMkLst>
        </pc:spChg>
        <pc:spChg chg="mod">
          <ac:chgData name="Thanasis Hadzilacos" userId="48ab19a4-0864-4ee5-a33a-dbd0515251ec" providerId="ADAL" clId="{D9D301BC-5613-3D44-AEB6-A1F684E4D13A}" dt="2020-08-30T06:08:00.231" v="690" actId="20577"/>
          <ac:spMkLst>
            <pc:docMk/>
            <pc:sldMk cId="1332960057" sldId="273"/>
            <ac:spMk id="3" creationId="{424C95B9-6B7C-FE4D-B903-F03C3214D34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CA923A-B68D-2047-8EBB-7830F0177EFB}" type="datetimeFigureOut">
              <a:rPr lang="en-US" smtClean="0"/>
              <a:t>8/31/20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37FAA8-14A7-AF44-9592-DFECE18CA975}" type="slidenum">
              <a:rPr lang="en-US" smtClean="0"/>
              <a:t>‹#›</a:t>
            </a:fld>
            <a:endParaRPr lang="en-US"/>
          </a:p>
        </p:txBody>
      </p:sp>
    </p:spTree>
    <p:extLst>
      <p:ext uri="{BB962C8B-B14F-4D97-AF65-F5344CB8AC3E}">
        <p14:creationId xmlns:p14="http://schemas.microsoft.com/office/powerpoint/2010/main" val="1162424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«εποικοδομητική εξαποστάσεως σχολική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Συνεχίζουμε το 3ωρο πρόγραμμα </a:t>
            </a:r>
            <a:r>
              <a:rPr lang="el-GR" sz="1200" kern="1200" dirty="0" err="1">
                <a:solidFill>
                  <a:schemeClr val="tx1"/>
                </a:solidFill>
                <a:effectLst/>
                <a:latin typeface="+mn-lt"/>
                <a:ea typeface="+mn-ea"/>
                <a:cs typeface="+mn-cs"/>
              </a:rPr>
              <a:t>ενδοσχολικής</a:t>
            </a:r>
            <a:r>
              <a:rPr lang="el-GR" sz="1200" kern="1200" dirty="0">
                <a:solidFill>
                  <a:schemeClr val="tx1"/>
                </a:solidFill>
                <a:effectLst/>
                <a:latin typeface="+mn-lt"/>
                <a:ea typeface="+mn-ea"/>
                <a:cs typeface="+mn-cs"/>
              </a:rPr>
              <a:t> αυτομόρφωσης για τη Μέρα του Εκπαιδευτικού 2020 στα Δημοτικά Σχολεία στην Κύπρο.</a:t>
            </a:r>
            <a:endParaRPr lang="en-CY" sz="1200" kern="120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Αν ξεκινήσατε στις 8, τώρα πρέπει να είναι 8.55</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292414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Μπαίνουμε στο τρίτο από τα 9 τμήματα του προγράμματος όπου θα προσδιορίζουμε το εκπαιδευτικό πρόβλημα που έχουμε να διαχειριστούμε. </a:t>
            </a:r>
          </a:p>
          <a:p>
            <a:r>
              <a:rPr lang="el-GR" dirty="0"/>
              <a:t>Αν ξεκινήσατε στις 8, τώρα πρέπει να είναι 8.55</a:t>
            </a:r>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1229941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Αυτό που θα σας παρουσιάσουμε είναι ένα σχήμα, ένα μοντέλο, εξαποστάσεως σχολικής εκπαίδευσης που συνδυάζει σύγχρονη, ασύγχρονη και ενδιάμεση επικοινωνία. </a:t>
            </a:r>
          </a:p>
          <a:p>
            <a:r>
              <a:rPr lang="el-GR" sz="1200" kern="1200" dirty="0">
                <a:solidFill>
                  <a:schemeClr val="tx1"/>
                </a:solidFill>
                <a:effectLst/>
                <a:latin typeface="+mn-lt"/>
                <a:ea typeface="+mn-ea"/>
                <a:cs typeface="+mn-cs"/>
              </a:rPr>
              <a:t>Είναι μια συνολική μεθοδολογία που αξιοποιεί γνωστές αρχές της εξαποστάσεως εκπαίδευσης, τεχνολογίες πληροφορίας και επικοινωνίας και τις κλασικές παιδαγωγικές αρχές, ιδιαίτερα για παιδιά του Δημοτικού σχολείου.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Το μοντέλο δεν είναι τυχαίο, το μελετήσαμε. Και ακριβώς επειδή το μελετήσαμε ξέρουμε ότι δεν είναι απόλυτο, σταθερό, φιξαρισμένο, δεν κάνει για όλους, δεν ταιριάζει σε όλους τους μαθητές, γονείς και δασκάλους. </a:t>
            </a:r>
          </a:p>
          <a:p>
            <a:r>
              <a:rPr lang="el-GR" sz="1200" kern="1200" dirty="0">
                <a:solidFill>
                  <a:schemeClr val="tx1"/>
                </a:solidFill>
                <a:effectLst/>
                <a:latin typeface="+mn-lt"/>
                <a:ea typeface="+mn-ea"/>
                <a:cs typeface="+mn-cs"/>
              </a:rPr>
              <a:t>Έχει όμως ευελιξία και μπορείτε να το χρησιμοποιήσετε ως βάση για να φτιάξετε το δικό σας -το οποίο επίσης πρέπει να έχει ευελιξία.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3</a:t>
            </a:fld>
            <a:endParaRPr lang="en-US"/>
          </a:p>
        </p:txBody>
      </p:sp>
    </p:spTree>
    <p:extLst>
      <p:ext uri="{BB962C8B-B14F-4D97-AF65-F5344CB8AC3E}">
        <p14:creationId xmlns:p14="http://schemas.microsoft.com/office/powerpoint/2010/main" val="2346941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Η βασική δομική μονάδα για την εξαποστάσεως σχολική εκπαίδευση που προτείνουμε είναι ο</a:t>
            </a:r>
            <a:r>
              <a:rPr lang="el-GR" sz="1200" b="1" kern="1200" dirty="0">
                <a:solidFill>
                  <a:schemeClr val="tx1"/>
                </a:solidFill>
                <a:effectLst/>
                <a:latin typeface="+mn-lt"/>
                <a:ea typeface="+mn-ea"/>
                <a:cs typeface="+mn-cs"/>
              </a:rPr>
              <a:t> Κύκλος μαθήματος</a:t>
            </a:r>
            <a:r>
              <a:rPr lang="el-GR" sz="1200" kern="1200" dirty="0">
                <a:solidFill>
                  <a:schemeClr val="tx1"/>
                </a:solidFill>
                <a:effectLst/>
                <a:latin typeface="+mn-lt"/>
                <a:ea typeface="+mn-ea"/>
                <a:cs typeface="+mn-cs"/>
              </a:rPr>
              <a:t>: Αποτελείται από μια σύγχρονη εξαποστάσεως διδασκαλία 45’ (στην «τάξη Διαδικτύου»), πλαισιωμένη από ατομικές και ομαδικές μαθησιακές δραστηριότητες (Μελέτη, Ασκήσεις, Αυτοαξιολόγηση) και ασύγχρονες διδακτικές παρεμβάσεις τις δύο προηγούμενες και τις δύο επόμενες μέρες.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Συνολικά ένας κύκλος μαθήματος αντιστοιχεί σε 3 ώρες δουλειάς του μαθητή και 4 ώρες δουλειάς του δασκάλου. Πόσα τέτοια τρίωρα ‘χωρούν’ στην εκπαιδευτική βδομάδα; Σχηματικά πάλι, ας θεωρήσουμε ότι έχουμε 5 τέτοια τρίωρα τη βδομάδα. (Κάθε μέρα η μαθήτριά μας δεν ασχολείται με ένα μόνο μάθημα, αλλά ασχολείται συνολικά με τα μαθήματά της περί τις τρεις ώρες. Θα δούμε στο 7</a:t>
            </a:r>
            <a:r>
              <a:rPr lang="el-GR" sz="1200" kern="1200" baseline="30000" dirty="0">
                <a:solidFill>
                  <a:schemeClr val="tx1"/>
                </a:solidFill>
                <a:effectLst/>
                <a:latin typeface="+mn-lt"/>
                <a:ea typeface="+mn-ea"/>
                <a:cs typeface="+mn-cs"/>
              </a:rPr>
              <a:t>ο</a:t>
            </a:r>
            <a:r>
              <a:rPr lang="el-GR" sz="1200" kern="1200" dirty="0">
                <a:solidFill>
                  <a:schemeClr val="tx1"/>
                </a:solidFill>
                <a:effectLst/>
                <a:latin typeface="+mn-lt"/>
                <a:ea typeface="+mn-ea"/>
                <a:cs typeface="+mn-cs"/>
              </a:rPr>
              <a:t> τμήμα του προγράμματος συγκεκριμένο ενδεικτικό ‘ωρολόγιο πρόγραμμα’)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Με τα 5 τρίωρα λοιπόν, τους 5 κύκλους μαθήματος τη βδομάδα, θα πρέπει να υπηρετήσουμε τους μαθησιακούς στόχους των μαθημάτων μιας εβδομάδας.</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4</a:t>
            </a:fld>
            <a:endParaRPr lang="en-US"/>
          </a:p>
        </p:txBody>
      </p:sp>
    </p:spTree>
    <p:extLst>
      <p:ext uri="{BB962C8B-B14F-4D97-AF65-F5344CB8AC3E}">
        <p14:creationId xmlns:p14="http://schemas.microsoft.com/office/powerpoint/2010/main" val="2731882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err="1">
                <a:solidFill>
                  <a:schemeClr val="tx1"/>
                </a:solidFill>
                <a:effectLst/>
                <a:latin typeface="+mn-lt"/>
                <a:ea typeface="+mn-ea"/>
                <a:cs typeface="+mn-cs"/>
              </a:rPr>
              <a:t>Δυό</a:t>
            </a:r>
            <a:r>
              <a:rPr lang="el-GR" sz="1200" kern="1200" dirty="0">
                <a:solidFill>
                  <a:schemeClr val="tx1"/>
                </a:solidFill>
                <a:effectLst/>
                <a:latin typeface="+mn-lt"/>
                <a:ea typeface="+mn-ea"/>
                <a:cs typeface="+mn-cs"/>
              </a:rPr>
              <a:t> μέρες πριν την τηλεσυνάντηση, ο δάσκαλος έχει αναρτήσει στο φόρουμ το υλικό μελέτης των μαθητών. Κάθε μαθητής θα ασχοληθεί με αυτό μόνος του για μισή ώρα και θα αναρτήσει το αποτέλεσμα της δουλειάς του στο φόρουμ.</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Την προηγούμενη της </a:t>
            </a:r>
            <a:r>
              <a:rPr lang="el-GR" sz="1200" kern="1200" dirty="0" err="1">
                <a:solidFill>
                  <a:schemeClr val="tx1"/>
                </a:solidFill>
                <a:effectLst/>
                <a:latin typeface="+mn-lt"/>
                <a:ea typeface="+mn-ea"/>
                <a:cs typeface="+mn-cs"/>
              </a:rPr>
              <a:t>τηλεσυνάντησης</a:t>
            </a:r>
            <a:r>
              <a:rPr lang="el-GR" sz="1200" kern="1200" dirty="0">
                <a:solidFill>
                  <a:schemeClr val="tx1"/>
                </a:solidFill>
                <a:effectLst/>
                <a:latin typeface="+mn-lt"/>
                <a:ea typeface="+mn-ea"/>
                <a:cs typeface="+mn-cs"/>
              </a:rPr>
              <a:t>, οι μαθητές σε μικρές ομάδες θα ασχοληθούν για 45’ περίπου με ομαδική μελέτη και άσκηση και θα αναρτήσουν το αποτέλεσμα της δουλειάς τους στο φόρουμ.</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σύγχρονη διδασκαλία, δεν μπορεί να είναι η κλασική παράδοση του μαθήματος -εκτός του ότι δεν είναι αποτελεσματική, δεν χωράν όλες οι παραδόσεις της εβδομάδας σε 5 τηλεσυναντήσεις. Θα αξιοποιήσει τις αδυναμίες και τις επιτυχίες των μαθητριών του όπως φαίνονται στο φόρουμ για να εστιάσει τη διδασκαλία του ανάλογα. Αυτή είναι η κεντρική ουσία της αντεστραμμένης τάξης: οι μαθητές έρχονται αφού μελετήσουν και στην τάξη -του διαδικτύου- συζητιούνται τα προβλήματα.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Τις δύο μέρες μετά τη σύγχρονη διδασκαλία, οι μαθητές θα έχουν να μελετήσουν, να κάνουν ασκήσεις και να </a:t>
            </a:r>
            <a:r>
              <a:rPr lang="el-GR" sz="1200" kern="1200" dirty="0" err="1">
                <a:solidFill>
                  <a:schemeClr val="tx1"/>
                </a:solidFill>
                <a:effectLst/>
                <a:latin typeface="+mn-lt"/>
                <a:ea typeface="+mn-ea"/>
                <a:cs typeface="+mn-cs"/>
              </a:rPr>
              <a:t>αυτοαξιολογηθούν</a:t>
            </a:r>
            <a:r>
              <a:rPr lang="el-GR" sz="1200" kern="1200" dirty="0">
                <a:solidFill>
                  <a:schemeClr val="tx1"/>
                </a:solidFill>
                <a:effectLst/>
                <a:latin typeface="+mn-lt"/>
                <a:ea typeface="+mn-ea"/>
                <a:cs typeface="+mn-cs"/>
              </a:rPr>
              <a:t> και πάλι θα αναρτήσουν τα αποτελέσματα της δουλειάς τους στο φόρουμ και ο δάσκαλος θα τα σχολιάσει εκεί.</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5</a:t>
            </a:fld>
            <a:endParaRPr lang="en-US"/>
          </a:p>
        </p:txBody>
      </p:sp>
    </p:spTree>
    <p:extLst>
      <p:ext uri="{BB962C8B-B14F-4D97-AF65-F5344CB8AC3E}">
        <p14:creationId xmlns:p14="http://schemas.microsoft.com/office/powerpoint/2010/main" val="1909961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l-GR" sz="1200" kern="1200" dirty="0">
                <a:solidFill>
                  <a:schemeClr val="tx1"/>
                </a:solidFill>
                <a:effectLst/>
                <a:latin typeface="+mn-lt"/>
                <a:ea typeface="+mn-ea"/>
                <a:cs typeface="+mn-cs"/>
              </a:rPr>
              <a:t>Βάζει την κλασική διδασκαλία στο κέντρο και όχι στην αρχή της εκπαιδευτικής διαδικασίας. Έτσι μαθητές και δασκάλα είναι προετοιμασμένοι για να αξιοποιήσουν καλύτερα αυτές τις λίγες ώρες σύγχρονης διδασκαλίας.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Προσφέρει στο δάσκαλο συγκεκριμένες πληροφορίες για τα ενδιαφέροντα και τις αδυναμίες των μαθητριών του ώστε να εστιάσει σωστά τη διδασκαλία του.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Ενθαρρύνει (έως αναγκάζει) τη μαθήτρια να είναι προετοιμασμένη κατά τη διδασκαλία.</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Επεκτείνει το μαθησιακό χρόνο πολύ πέρα από τον διδακτικό (πριν και μετά). Το μαθησιακό αποτέλεσμα δεν σχετίζεται μόνο με τον απόλυτο χρόνο (3ωρο) αλλά και με το χρόνο που μεσολαβεί (5μερο) και έτσι είναι πολύ μεγαλύτερο.</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Εξοικονομεί χρόνο μετωπικής διδασκαλίας, πράγμα που ήταν εξαρχής βασικό ζητούμενο της μεθοδολογίας μας</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Δίνει ευκαιρίες συλλογικής μάθησης. Το μισό περίπου χρόνο μελέτης και άσκησης οι μαθητές δουλεύουν </a:t>
            </a:r>
            <a:r>
              <a:rPr lang="en-US" sz="1200" kern="1200" dirty="0">
                <a:solidFill>
                  <a:schemeClr val="tx1"/>
                </a:solidFill>
                <a:effectLst/>
                <a:latin typeface="+mn-lt"/>
                <a:ea typeface="+mn-ea"/>
                <a:cs typeface="+mn-cs"/>
              </a:rPr>
              <a:t>online </a:t>
            </a:r>
            <a:r>
              <a:rPr lang="el-GR" sz="1200" kern="1200" dirty="0">
                <a:solidFill>
                  <a:schemeClr val="tx1"/>
                </a:solidFill>
                <a:effectLst/>
                <a:latin typeface="+mn-lt"/>
                <a:ea typeface="+mn-ea"/>
                <a:cs typeface="+mn-cs"/>
              </a:rPr>
              <a:t>σε μικρές ομάδες. Επιπλέον έχουν τη δυνατότητα να βλέπουν τη δουλειά των άλλων και τα σχόλια του δασκάλου στο φόρουμ.</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Διευκολύνει την προσαρμοστική διδασκαλία μια και η δασκάλα έχει την απαραίτητη πληροφορία πριν τη διδασκαλία για να μπορέσει να την κατευθύνει συγκεκριμένα.</a:t>
            </a:r>
            <a:endParaRPr lang="en-CY" sz="1200" kern="1200">
              <a:solidFill>
                <a:schemeClr val="tx1"/>
              </a:solidFill>
              <a:effectLst/>
              <a:latin typeface="+mn-lt"/>
              <a:ea typeface="+mn-ea"/>
              <a:cs typeface="+mn-cs"/>
            </a:endParaRPr>
          </a:p>
          <a:p>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F037FAA8-14A7-AF44-9592-DFECE18CA975}" type="slidenum">
              <a:rPr lang="en-US" smtClean="0"/>
              <a:t>6</a:t>
            </a:fld>
            <a:endParaRPr lang="en-US"/>
          </a:p>
        </p:txBody>
      </p:sp>
    </p:spTree>
    <p:extLst>
      <p:ext uri="{BB962C8B-B14F-4D97-AF65-F5344CB8AC3E}">
        <p14:creationId xmlns:p14="http://schemas.microsoft.com/office/powerpoint/2010/main" val="95586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Προσαρμόζουμε το ρυθμό, τον τρόπο, ενίοτε το περιεχόμενο και τα μέσα αφενός στο επίπεδο της τάξης μας συνολικά και αφετέρου στις ανάγκες, δυνατότητες και ενδιαφέροντα του κάθε μαθητή.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Προσαρμόζουμε τη διδασκαλία μας στη συγκεκριμένη τάξη (χωρίς βέβαια να αγνοούμε το αναλυτικό πρόγραμμα, χρειάζεται συμβιβασμός με μαστοριά και αγάπη, </a:t>
            </a:r>
            <a:r>
              <a:rPr lang="el-GR" sz="1200" kern="1200" dirty="0" err="1">
                <a:solidFill>
                  <a:schemeClr val="tx1"/>
                </a:solidFill>
                <a:effectLst/>
                <a:latin typeface="+mn-lt"/>
                <a:ea typeface="+mn-ea"/>
                <a:cs typeface="+mn-cs"/>
              </a:rPr>
              <a:t>γιαυτό</a:t>
            </a:r>
            <a:r>
              <a:rPr lang="el-GR" sz="1200" kern="1200" dirty="0">
                <a:solidFill>
                  <a:schemeClr val="tx1"/>
                </a:solidFill>
                <a:effectLst/>
                <a:latin typeface="+mn-lt"/>
                <a:ea typeface="+mn-ea"/>
                <a:cs typeface="+mn-cs"/>
              </a:rPr>
              <a:t> η διδασκαλία είναι τέχνη!</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Προσαρμόζουμε τη διδασκαλία μας στο συγκεκριμένο μαθητή (στο πλαίσιο του χρόνου που μπορεί ο καθένας μας να διαθέσει και πάντοτε με σεβασμό και σε όλη την τάξη -κι εδώ χρειάζεται συμβιβασμός με μαστοριά και αγάπη -οι τεχνολογία βοηθά στη μαστοριά, η αγάπη είναι του καθενός μας </a:t>
            </a:r>
            <a:r>
              <a:rPr lang="el-GR" sz="1200" kern="1200" dirty="0">
                <a:solidFill>
                  <a:schemeClr val="tx1"/>
                </a:solidFill>
                <a:effectLst/>
                <a:latin typeface="+mn-lt"/>
                <a:ea typeface="+mn-ea"/>
                <a:cs typeface="+mn-cs"/>
                <a:sym typeface="Wingdings" pitchFamily="2" charset="2"/>
              </a:rPr>
              <a:t></a:t>
            </a:r>
            <a:r>
              <a:rPr lang="el-GR" sz="1200" kern="1200" dirty="0">
                <a:solidFill>
                  <a:schemeClr val="tx1"/>
                </a:solidFill>
                <a:effectLst/>
                <a:latin typeface="+mn-lt"/>
                <a:ea typeface="+mn-ea"/>
                <a:cs typeface="+mn-cs"/>
              </a:rPr>
              <a:t>)</a:t>
            </a:r>
            <a:endParaRPr lang="en-CY" sz="1200" kern="1200">
              <a:solidFill>
                <a:schemeClr val="tx1"/>
              </a:solidFill>
              <a:effectLst/>
              <a:latin typeface="+mn-lt"/>
              <a:ea typeface="+mn-ea"/>
              <a:cs typeface="+mn-cs"/>
            </a:endParaRPr>
          </a:p>
          <a:p>
            <a:r>
              <a:rPr lang="en-CY" sz="1200" kern="120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7</a:t>
            </a:fld>
            <a:endParaRPr lang="en-US"/>
          </a:p>
        </p:txBody>
      </p:sp>
    </p:spTree>
    <p:extLst>
      <p:ext uri="{BB962C8B-B14F-4D97-AF65-F5344CB8AC3E}">
        <p14:creationId xmlns:p14="http://schemas.microsoft.com/office/powerpoint/2010/main" val="4028293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Η τάξη του σχολείου και η τάξη του διαδικτύου: δεν είναι μόνο από μας που είναι μακριά οι μαθητές, είναι και μεταξύ τους. Μεγάλο μέρος των παιδευτικών στόχων του σχολείου κινδυνεύει αν δεν καταφέρουμε να οργανώσουμε την εκπαίδευση των απομακρυσμένων μαθητών μας ώστε να ενισχύσουμε τις μεταξύ τους σχέσεις.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μαθητής, μόνος, στο σπίτι: Κατάφερε, με μεγάλη δική της και δική μας προσπάθεια η μαθήτρια στο νηπιαγωγείο και την πρώτη τάξη να προσαρμοστεί στη σχολική συλλογικότητα -και να επωφεληθεί, πιστεύουμε, από αυτή. Και τώρα, επιστρέφει να εκπαιδευτεί μόνη στο σπίτι, σε συνθήκες άγνωστες και άνισες -και όχι μόνο τεχνολογικά, αυτό είναι το λιγότερο.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(νέα) πειθαρχία της εξαποστάσεως μάθησης: δεν είναι μόνο το ψυγείο, τα παιχνίδια, τα αδέλφια, και οι θόρυβοι που αποσπούν το μαθητή από τη μελέτη του στο σπίτι. Είναι και ο υπολογιστής με το διαδίκτυο, πολύτιμο εργαλείο μάθησης και καταστροφικό μέσο απόσπασης της προσοχής ταυτόχρονα.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μαθησιακός χρόνος του μαθητή: χωρίς τον καταναγκασμό της φυσικής παρουσίας στο σχολείο, απομένει στη δασκάλα μόνο η τέχνη της για να πείσει τον κάθε μαθητή να δώσει το χρόνο του στη μάθηση. Η επιλογή των θεμάτων, των ασκήσεων και του τρόπου είναι κρίσιμη.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ιδιαίτερη σημασία της συνεργασίας σε μικρές ομάδες. Ότι μαθαίνουμε μέσα σε ομάδα είναι τόσο φανερό ώστε κάποιες θεωρίες μάθησης λεν πως μόνο έτσι μαθαίνουμε. Αλλά σε συνθήκες </a:t>
            </a:r>
            <a:r>
              <a:rPr lang="el-GR" sz="1200" kern="1200" dirty="0" err="1">
                <a:solidFill>
                  <a:schemeClr val="tx1"/>
                </a:solidFill>
                <a:effectLst/>
                <a:latin typeface="+mn-lt"/>
                <a:ea typeface="+mn-ea"/>
                <a:cs typeface="+mn-cs"/>
              </a:rPr>
              <a:t>τηλεκπαίδευσης</a:t>
            </a:r>
            <a:r>
              <a:rPr lang="el-GR" sz="1200" kern="1200" dirty="0">
                <a:solidFill>
                  <a:schemeClr val="tx1"/>
                </a:solidFill>
                <a:effectLst/>
                <a:latin typeface="+mn-lt"/>
                <a:ea typeface="+mn-ea"/>
                <a:cs typeface="+mn-cs"/>
              </a:rPr>
              <a:t>, η ομαδική δουλειά είναι εντελώς απαραίτητη.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Μια μικρή τηλεσυνάντηση (3-4 μαθητές) με συγκεκριμένο αντικείμενο και ζητούμενο αποτέλεσμα που θα αναρτηθεί στο φόρουμ, θα βοηθήσει τη συγκέντρωση της προσοχής και πιθανότητα θα επεκτείνει το μαθησιακό χρόνο με ευχάριστο τρόπο. Και βέβαια θα ενισχύσει την κοινωνική διάσταση του σχολείου που έχει δεχτεί μεγάλο πλήγμα.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Τρόποι δουλειάς του μαθητή κ τρόποι παρέμβασης του δασκάλου. Έτσι έχουμε δουλειά το μαθητή πριν τη σύγχρονη διδασκαλία, στη διάρκειά της και μετά από αυτή. Έχουμε μελέτη ατομική, δουλειά σε μικρές ομάδες και σε όλη την τάξη. Αντίστοιχα ο δάσκαλος έχει ευκαιρία -και υποχρέωση- να παρεμβαίνει σε ατομικό επίπεδο, στην ομάδα και στην τάξη ολόκληρη.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Θα δούμε αυτές τις κεντρικές ιδέες αναλυτικότερα στο 7</a:t>
            </a:r>
            <a:r>
              <a:rPr lang="el-GR" sz="1200" kern="1200" baseline="30000" dirty="0">
                <a:solidFill>
                  <a:schemeClr val="tx1"/>
                </a:solidFill>
                <a:effectLst/>
                <a:latin typeface="+mn-lt"/>
                <a:ea typeface="+mn-ea"/>
                <a:cs typeface="+mn-cs"/>
              </a:rPr>
              <a:t>ο</a:t>
            </a:r>
            <a:r>
              <a:rPr lang="el-GR" sz="1200" kern="1200" dirty="0">
                <a:solidFill>
                  <a:schemeClr val="tx1"/>
                </a:solidFill>
                <a:effectLst/>
                <a:latin typeface="+mn-lt"/>
                <a:ea typeface="+mn-ea"/>
                <a:cs typeface="+mn-cs"/>
              </a:rPr>
              <a:t> τμήμα του προγράμματος και ένα συγκεκριμένο παράδειγμα κύκλου στο επόμενο τμήμα. Ας πάμε όμως τώρα σε μια εκτεταμένη δραστηριότητα.</a:t>
            </a:r>
            <a:r>
              <a:rPr lang="en-CY">
                <a:effectLst/>
              </a:rPr>
              <a:t> </a:t>
            </a:r>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8</a:t>
            </a:fld>
            <a:endParaRPr lang="en-US"/>
          </a:p>
        </p:txBody>
      </p:sp>
    </p:spTree>
    <p:extLst>
      <p:ext uri="{BB962C8B-B14F-4D97-AF65-F5344CB8AC3E}">
        <p14:creationId xmlns:p14="http://schemas.microsoft.com/office/powerpoint/2010/main" val="775002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Στο επόμενο, πέμπτο, τμήμα του προγράμματός μας θα δούμε ένα συγκεκριμένο παράδειγμα, πώς μετατρέπουμε μια ενότητα για το μάθημα της Γλώσσας της έκτης τάξης από την κλασική μας διδασκαλία στην τάξη του σχολείου σε Κύκλους Μαθήματος για την τάξη του Διαδικτύου.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Όμως πριν δείτε το παράδειγμα καταγράψτε τις ερωτήσεις, τις αντιρρήσεις και τις επιφυλάξεις σας για όσα ακούσατε στο τμήμα αυτό του προγράμματος, </a:t>
            </a:r>
          </a:p>
          <a:p>
            <a:r>
              <a:rPr lang="el-GR" sz="1200" kern="1200" dirty="0">
                <a:solidFill>
                  <a:schemeClr val="tx1"/>
                </a:solidFill>
                <a:effectLst/>
                <a:latin typeface="+mn-lt"/>
                <a:ea typeface="+mn-ea"/>
                <a:cs typeface="+mn-cs"/>
              </a:rPr>
              <a:t>Όπως και πριν, γράψτε πρώτα ιδιωτικά, συζητήστε στη συνέχεια στην ομάδα σας, μετά γράψτε στο φόρουμ και αν υπάρχει χρόνος συζητήστε και στην ολομέλεια. Έχετε 20’.</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Σκεφτείτε πρώτα θετικά: τί πλεονεκτήματα βρίσκετε στη μέθοδο αυτή;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Στη συνέχεια αναρωτηθείτε: σε ποια σημεία δεν είναι ρεαλιστική η πρόταση;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Μετά εποικοδομητικά: ποιες δυσκολίες μπορούν να ξεπεραστούν και ποιες όχι; (πχ αν δεν έχουν όλοι οι μαθητές τον εξοπλισμό, μπορούμε να τους τον δώσουμε, αλλά αν δεν έχουν χώρο κατάλληλο στο σπίτι τους, αυτό είναι πέρα από τις δυνατότητές μας. Αν χρειάζεται να αλλάξει μια διοικητική απόφαση, αυτό γίνεται, αν όμως χρειάζονται δέκα τρίωροι κύκλοι τη βδομάδα αντί για πέντε, τότε δεν χωρούν.)</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Τέλος σκεφτείτε παραλλαγές στο σχήμα του Κύκλου και επιπλέον πόρους, π.χ. ασύγχρονες ασκήσεις και δραστηριότητες που θα ετοιμάσει το Παιδαγωγικό Ινστιτούτο ή και ομάδες συνεργαζόμενων εκπαιδευτικών.</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Θα σας βοηθήσει αν σκεφτείτε συγκεκριμένη μαθησιακή ενότητα που διδάξατε πέρσι.</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F037FAA8-14A7-AF44-9592-DFECE18CA975}" type="slidenum">
              <a:rPr lang="en-US" smtClean="0"/>
              <a:t>9</a:t>
            </a:fld>
            <a:endParaRPr lang="en-US"/>
          </a:p>
        </p:txBody>
      </p:sp>
    </p:spTree>
    <p:extLst>
      <p:ext uri="{BB962C8B-B14F-4D97-AF65-F5344CB8AC3E}">
        <p14:creationId xmlns:p14="http://schemas.microsoft.com/office/powerpoint/2010/main" val="2614614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11BA4-760C-6B4F-B330-4FC1B93EA57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93683B2-AC4F-1344-AEFB-C4D8D2C7AE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249415C-D54B-AD46-9256-AB27F7E1B91C}"/>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E42E81AB-6901-AD42-83A0-0E25666704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1F8CAB-FEC4-EB45-AA0F-EF1109AE0ADA}"/>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3748286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E3EE-27AC-AB47-8D6F-756FDE8F0D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146A59-BA1D-804C-B2E2-A0902784602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38F28F-855A-0E45-A2FA-1360F9B0DE83}"/>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993040CE-D025-724C-BDFC-5333F92379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01BF9B-E3B4-EF40-BC60-4F91A51BFC1B}"/>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1544135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15D6FF4-7B5F-DF4C-8611-851AAD8771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E5717C3-7709-B646-A7C3-1B4D2A3AAA3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F07052-0553-F841-8610-04253F5E6A57}"/>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278CD38F-86F6-A147-B9E0-D6B82A8CD6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BA094E-34E4-A84E-ABAD-099DF1AB71F1}"/>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701142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C8292-FC79-2544-B654-9490718FB9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5EB2BD-42E5-9147-9B26-7F98E0EFCB8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7B0B0-1FD0-6445-9B36-C9FB542CC9F8}"/>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17DBBF83-215D-B549-B55F-2F40B30516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DF4B50-9F64-CF41-AAB3-F1B00BB27766}"/>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611551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F44DD-6CC4-D542-A3CA-AAB98A515D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693EB9-6D3A-364E-BFF3-980C1363B9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7A71A16-F743-8646-BB5F-FFE22887ADF3}"/>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26F70FD2-AB1E-F844-841C-96F03988B4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50F581-5988-6548-89EC-4F270F0825A7}"/>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3013629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7B377-6A4A-4C40-A7B2-01F51B2A04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05E505-4655-CE40-A48F-DC09536AAEA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7BDF277-B91A-7444-85B1-FC557E4EA25D}"/>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DC8F51-64E9-B94D-9EF9-4130EF3E6F29}"/>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6" name="Footer Placeholder 5">
            <a:extLst>
              <a:ext uri="{FF2B5EF4-FFF2-40B4-BE49-F238E27FC236}">
                <a16:creationId xmlns:a16="http://schemas.microsoft.com/office/drawing/2014/main" id="{153465D4-506A-274A-AE58-65F6986A34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0F9E3C-5EA7-BF46-B422-2797A17FDE75}"/>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962553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BDFA0-37C4-4A45-A831-F459941454A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438B5E-0D3D-5544-8034-9CCB2B2276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31E398E-675D-2C44-907F-5347DEB30BF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AD86DE2-C791-2D4D-9458-F4EFA97951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3E22E86-4894-0245-B0E7-08D092DF521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471DF9-9F18-F540-8ED9-03D6BDE17190}"/>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8" name="Footer Placeholder 7">
            <a:extLst>
              <a:ext uri="{FF2B5EF4-FFF2-40B4-BE49-F238E27FC236}">
                <a16:creationId xmlns:a16="http://schemas.microsoft.com/office/drawing/2014/main" id="{CF6B5C03-FA3A-7646-8D35-638F323B05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7D5473-A144-E84D-98DA-04E31FAC0074}"/>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710388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8DB34-974A-BA43-82FF-92EEA3AA87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4FBEC1-A13C-E349-9129-EBB264F6A29C}"/>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4" name="Footer Placeholder 3">
            <a:extLst>
              <a:ext uri="{FF2B5EF4-FFF2-40B4-BE49-F238E27FC236}">
                <a16:creationId xmlns:a16="http://schemas.microsoft.com/office/drawing/2014/main" id="{3C37BBFF-F2F3-1D40-BB95-4978221257B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161A779-8B45-614A-9461-53888ADD8410}"/>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84308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48EE0A-890F-C54F-A823-4CA057520C1F}"/>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3" name="Footer Placeholder 2">
            <a:extLst>
              <a:ext uri="{FF2B5EF4-FFF2-40B4-BE49-F238E27FC236}">
                <a16:creationId xmlns:a16="http://schemas.microsoft.com/office/drawing/2014/main" id="{F4AEC6CB-82D7-1947-81BF-9CCBA3B32FE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F4B56A-C0A2-7E41-B333-1C9652807569}"/>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380387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296C6-23F2-0F45-BCF0-050B645D640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E26DE74-0060-9A47-B3D3-818D0B299E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F1DE1E-0444-2546-B5B4-5F2493328F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9090B-7FD7-424A-B458-F5029672B89E}"/>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6" name="Footer Placeholder 5">
            <a:extLst>
              <a:ext uri="{FF2B5EF4-FFF2-40B4-BE49-F238E27FC236}">
                <a16:creationId xmlns:a16="http://schemas.microsoft.com/office/drawing/2014/main" id="{A8159388-B79D-8749-97CB-02D5E453B3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C7FF12-24D7-2B45-84B9-0E502F058D0B}"/>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2005128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EAE08-8F2A-4249-9C2C-72B6043AA0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3777FAA-D233-BF4D-BA8C-49DB25865E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C4B816-A45F-8549-995E-EFA17D097A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4B155D6-BEFE-B943-8BD0-2FD9E9437825}"/>
              </a:ext>
            </a:extLst>
          </p:cNvPr>
          <p:cNvSpPr>
            <a:spLocks noGrp="1"/>
          </p:cNvSpPr>
          <p:nvPr>
            <p:ph type="dt" sz="half" idx="10"/>
          </p:nvPr>
        </p:nvSpPr>
        <p:spPr/>
        <p:txBody>
          <a:bodyPr/>
          <a:lstStyle/>
          <a:p>
            <a:fld id="{060F26B1-AFA4-064F-8F23-366F097F162D}" type="datetimeFigureOut">
              <a:rPr lang="en-US" smtClean="0"/>
              <a:t>8/31/20</a:t>
            </a:fld>
            <a:endParaRPr lang="en-US"/>
          </a:p>
        </p:txBody>
      </p:sp>
      <p:sp>
        <p:nvSpPr>
          <p:cNvPr id="6" name="Footer Placeholder 5">
            <a:extLst>
              <a:ext uri="{FF2B5EF4-FFF2-40B4-BE49-F238E27FC236}">
                <a16:creationId xmlns:a16="http://schemas.microsoft.com/office/drawing/2014/main" id="{F283BE03-57D8-7441-8EA3-D5479D7B75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6082F8-3DA9-CD44-AE40-74E6F553F04D}"/>
              </a:ext>
            </a:extLst>
          </p:cNvPr>
          <p:cNvSpPr>
            <a:spLocks noGrp="1"/>
          </p:cNvSpPr>
          <p:nvPr>
            <p:ph type="sldNum" sz="quarter" idx="12"/>
          </p:nvPr>
        </p:nvSpPr>
        <p:spPr/>
        <p:txBody>
          <a:bodyPr/>
          <a:lstStyle/>
          <a:p>
            <a:fld id="{264FC84B-B4EF-7647-A274-57F6980E9BA7}" type="slidenum">
              <a:rPr lang="en-US" smtClean="0"/>
              <a:t>‹#›</a:t>
            </a:fld>
            <a:endParaRPr lang="en-US"/>
          </a:p>
        </p:txBody>
      </p:sp>
    </p:spTree>
    <p:extLst>
      <p:ext uri="{BB962C8B-B14F-4D97-AF65-F5344CB8AC3E}">
        <p14:creationId xmlns:p14="http://schemas.microsoft.com/office/powerpoint/2010/main" val="4114094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C8B9CA-32D8-AA4B-8514-2408D2B40D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D0BEF5-21A8-9949-9A77-8219A6D2A8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ACFCDA-1A89-4949-8766-AB79BF4FA5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0F26B1-AFA4-064F-8F23-366F097F162D}" type="datetimeFigureOut">
              <a:rPr lang="en-US" smtClean="0"/>
              <a:t>8/31/20</a:t>
            </a:fld>
            <a:endParaRPr lang="en-US"/>
          </a:p>
        </p:txBody>
      </p:sp>
      <p:sp>
        <p:nvSpPr>
          <p:cNvPr id="5" name="Footer Placeholder 4">
            <a:extLst>
              <a:ext uri="{FF2B5EF4-FFF2-40B4-BE49-F238E27FC236}">
                <a16:creationId xmlns:a16="http://schemas.microsoft.com/office/drawing/2014/main" id="{15E58681-AD6F-154A-A3F3-3314FFB2FE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7EDB94-1406-6040-AEB1-C8DFBB7234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4FC84B-B4EF-7647-A274-57F6980E9BA7}" type="slidenum">
              <a:rPr lang="en-US" smtClean="0"/>
              <a:t>‹#›</a:t>
            </a:fld>
            <a:endParaRPr lang="en-US"/>
          </a:p>
        </p:txBody>
      </p:sp>
    </p:spTree>
    <p:extLst>
      <p:ext uri="{BB962C8B-B14F-4D97-AF65-F5344CB8AC3E}">
        <p14:creationId xmlns:p14="http://schemas.microsoft.com/office/powerpoint/2010/main" val="1015191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4 – Κύκλος Μαθήματος με Αντεστραμμένη Τάξη</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709135261"/>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r>
              <a:rPr lang="el-GR" dirty="0"/>
              <a:t>8.55’ Τ4 – Κύκλος μαθήματος με αντεστραμμένη τάξη</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dirty="0">
                <a:solidFill>
                  <a:schemeClr val="bg1">
                    <a:lumMod val="50000"/>
                  </a:schemeClr>
                </a:solidFill>
              </a:rPr>
              <a:t>Τ3 – Εισαγωγή στο πρόβλημα</a:t>
            </a:r>
            <a:endParaRPr lang="en-US" dirty="0">
              <a:solidFill>
                <a:schemeClr val="bg1">
                  <a:lumMod val="50000"/>
                </a:schemeClr>
              </a:solidFill>
            </a:endParaRPr>
          </a:p>
          <a:p>
            <a:pPr fontAlgn="t"/>
            <a:r>
              <a:rPr lang="el-GR" b="1" dirty="0">
                <a:solidFill>
                  <a:schemeClr val="bg1"/>
                </a:solidFill>
              </a:rPr>
              <a:t>Τ4 – Κύκλος  μαθήματος με Αντεστραμμένη τάξη</a:t>
            </a:r>
            <a:endParaRPr lang="en-US" b="1" dirty="0">
              <a:solidFill>
                <a:schemeClr val="bg1"/>
              </a:solidFill>
            </a:endParaRPr>
          </a:p>
          <a:p>
            <a:pPr fontAlgn="t"/>
            <a:r>
              <a:rPr lang="el-GR" dirty="0"/>
              <a:t>Τ5 – Παράδειγμα κύκλου - Φόρουμ</a:t>
            </a:r>
            <a:endParaRPr lang="en-US" dirty="0"/>
          </a:p>
          <a:p>
            <a:pPr fontAlgn="t"/>
            <a:r>
              <a:rPr lang="el-GR" dirty="0"/>
              <a:t>Τ6 – Παιδαγωγικά ζητήματα</a:t>
            </a:r>
            <a:endParaRPr lang="en-US" dirty="0"/>
          </a:p>
          <a:p>
            <a:pPr fontAlgn="t"/>
            <a:r>
              <a:rPr lang="el-GR" dirty="0"/>
              <a:t>Τ7 – Εβδομαδιαίο ωρολόγιο πρόγραμμα</a:t>
            </a:r>
            <a:endParaRPr lang="en-US" dirty="0"/>
          </a:p>
          <a:p>
            <a:pPr fontAlgn="t"/>
            <a:r>
              <a:rPr lang="el-GR" dirty="0"/>
              <a:t>Τ8 – Η δουλειά μαθητή και δασκάλου</a:t>
            </a:r>
            <a:endParaRPr lang="en-US" dirty="0"/>
          </a:p>
          <a:p>
            <a:pPr fontAlgn="t"/>
            <a:r>
              <a:rPr lang="el-GR" dirty="0"/>
              <a:t>Τ9 – Αναστοχασμός κ Κλείσιμο</a:t>
            </a:r>
            <a:endParaRPr lang="en-US" dirty="0"/>
          </a:p>
          <a:p>
            <a:endParaRPr lang="en-US" dirty="0"/>
          </a:p>
        </p:txBody>
      </p:sp>
    </p:spTree>
    <p:extLst>
      <p:ext uri="{BB962C8B-B14F-4D97-AF65-F5344CB8AC3E}">
        <p14:creationId xmlns:p14="http://schemas.microsoft.com/office/powerpoint/2010/main" val="2644243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AD4AD-0903-CB4E-B272-0407130ABC72}"/>
              </a:ext>
            </a:extLst>
          </p:cNvPr>
          <p:cNvSpPr>
            <a:spLocks noGrp="1"/>
          </p:cNvSpPr>
          <p:nvPr>
            <p:ph type="title"/>
          </p:nvPr>
        </p:nvSpPr>
        <p:spPr/>
        <p:txBody>
          <a:bodyPr>
            <a:normAutofit/>
          </a:bodyPr>
          <a:lstStyle/>
          <a:p>
            <a:r>
              <a:rPr lang="el-GR" b="1" dirty="0"/>
              <a:t>Γενική μεθοδολογία, συγκεκριμένο, εύπλαστο, σχήμα προς εξειδίκευση</a:t>
            </a:r>
            <a:endParaRPr lang="en-US" dirty="0"/>
          </a:p>
        </p:txBody>
      </p:sp>
      <p:sp>
        <p:nvSpPr>
          <p:cNvPr id="3" name="Content Placeholder 2">
            <a:extLst>
              <a:ext uri="{FF2B5EF4-FFF2-40B4-BE49-F238E27FC236}">
                <a16:creationId xmlns:a16="http://schemas.microsoft.com/office/drawing/2014/main" id="{6DCB4510-7108-9041-A0A0-1A71490B075E}"/>
              </a:ext>
            </a:extLst>
          </p:cNvPr>
          <p:cNvSpPr>
            <a:spLocks noGrp="1"/>
          </p:cNvSpPr>
          <p:nvPr>
            <p:ph idx="1"/>
          </p:nvPr>
        </p:nvSpPr>
        <p:spPr/>
        <p:txBody>
          <a:bodyPr/>
          <a:lstStyle/>
          <a:p>
            <a:r>
              <a:rPr lang="el-GR" dirty="0"/>
              <a:t>Μεθοδολογία εξαποστάσεως σχολικής εκπαίδευσης</a:t>
            </a:r>
          </a:p>
          <a:p>
            <a:r>
              <a:rPr lang="el-GR" dirty="0"/>
              <a:t>Αρχές εξαποστάσεως + </a:t>
            </a:r>
            <a:r>
              <a:rPr lang="el-GR" sz="2800" dirty="0"/>
              <a:t>ΤΠΕ + Κλασική παιδαγωγική</a:t>
            </a:r>
          </a:p>
          <a:p>
            <a:r>
              <a:rPr lang="el-GR" dirty="0"/>
              <a:t>Συγκεκριμένο ευέλικτο σχήμα </a:t>
            </a:r>
          </a:p>
          <a:p>
            <a:endParaRPr lang="el-GR" dirty="0"/>
          </a:p>
          <a:p>
            <a:r>
              <a:rPr lang="el-GR" dirty="0"/>
              <a:t>Παραλλάξτε, εξειδικεύστε διατηρώντας την ευελιξία (</a:t>
            </a:r>
            <a:r>
              <a:rPr lang="es-ES" dirty="0"/>
              <a:t>¿</a:t>
            </a:r>
            <a:r>
              <a:rPr lang="en-US" dirty="0"/>
              <a:t>para que?)</a:t>
            </a:r>
          </a:p>
        </p:txBody>
      </p:sp>
    </p:spTree>
    <p:extLst>
      <p:ext uri="{BB962C8B-B14F-4D97-AF65-F5344CB8AC3E}">
        <p14:creationId xmlns:p14="http://schemas.microsoft.com/office/powerpoint/2010/main" val="2783997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96CBB-58DB-BE47-B592-BB1FD17C3CD0}"/>
              </a:ext>
            </a:extLst>
          </p:cNvPr>
          <p:cNvSpPr>
            <a:spLocks noGrp="1"/>
          </p:cNvSpPr>
          <p:nvPr>
            <p:ph type="title"/>
          </p:nvPr>
        </p:nvSpPr>
        <p:spPr/>
        <p:txBody>
          <a:bodyPr/>
          <a:lstStyle/>
          <a:p>
            <a:r>
              <a:rPr lang="el-GR" b="1" dirty="0"/>
              <a:t>Κύκλος Μαθήματος</a:t>
            </a:r>
            <a:endParaRPr lang="en-US" dirty="0"/>
          </a:p>
        </p:txBody>
      </p:sp>
      <p:sp>
        <p:nvSpPr>
          <p:cNvPr id="3" name="Content Placeholder 2">
            <a:extLst>
              <a:ext uri="{FF2B5EF4-FFF2-40B4-BE49-F238E27FC236}">
                <a16:creationId xmlns:a16="http://schemas.microsoft.com/office/drawing/2014/main" id="{7A632BBE-BE25-E449-9849-3D5C04F3D22C}"/>
              </a:ext>
            </a:extLst>
          </p:cNvPr>
          <p:cNvSpPr>
            <a:spLocks noGrp="1"/>
          </p:cNvSpPr>
          <p:nvPr>
            <p:ph idx="1"/>
          </p:nvPr>
        </p:nvSpPr>
        <p:spPr/>
        <p:txBody>
          <a:bodyPr/>
          <a:lstStyle/>
          <a:p>
            <a:pPr marL="0" indent="0">
              <a:buNone/>
            </a:pPr>
            <a:r>
              <a:rPr lang="el-GR" b="1" dirty="0"/>
              <a:t>Κύκλος μαθήματος</a:t>
            </a:r>
            <a:r>
              <a:rPr lang="el-GR" dirty="0"/>
              <a:t>: </a:t>
            </a:r>
            <a:endParaRPr lang="en-US" dirty="0"/>
          </a:p>
          <a:p>
            <a:pPr marL="0" indent="0">
              <a:buNone/>
            </a:pPr>
            <a:r>
              <a:rPr lang="el-GR" dirty="0"/>
              <a:t>μια σύγχρονη εξαποστάσεως διδασκαλία 45’ («τάξη Διαδικτύου»), </a:t>
            </a:r>
            <a:endParaRPr lang="en-US" dirty="0"/>
          </a:p>
          <a:p>
            <a:pPr marL="0" indent="0">
              <a:buNone/>
            </a:pPr>
            <a:r>
              <a:rPr lang="el-GR" dirty="0"/>
              <a:t>πλαισιωμένη από ατομικές και ομαδικές μαθησιακές δραστηριότητες (Μελέτη, Ασκήσεις, Αυτοαξιολόγηση) και </a:t>
            </a:r>
            <a:endParaRPr lang="en-US" dirty="0"/>
          </a:p>
          <a:p>
            <a:pPr marL="0" indent="0">
              <a:buNone/>
            </a:pPr>
            <a:r>
              <a:rPr lang="el-GR" dirty="0"/>
              <a:t>ασύγχρονες διδακτικές παρεμβάσεις </a:t>
            </a:r>
            <a:endParaRPr lang="en-US" dirty="0"/>
          </a:p>
          <a:p>
            <a:pPr marL="0" indent="0">
              <a:buNone/>
            </a:pPr>
            <a:r>
              <a:rPr lang="el-GR" dirty="0"/>
              <a:t>τις δύο προηγούμενες και τις δύο επόμενες μέρες</a:t>
            </a:r>
            <a:endParaRPr lang="en-US" dirty="0"/>
          </a:p>
        </p:txBody>
      </p:sp>
    </p:spTree>
    <p:extLst>
      <p:ext uri="{BB962C8B-B14F-4D97-AF65-F5344CB8AC3E}">
        <p14:creationId xmlns:p14="http://schemas.microsoft.com/office/powerpoint/2010/main" val="1524823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41FA8-ACE6-544B-8B98-8A9B196C8E6E}"/>
              </a:ext>
            </a:extLst>
          </p:cNvPr>
          <p:cNvSpPr>
            <a:spLocks noGrp="1"/>
          </p:cNvSpPr>
          <p:nvPr>
            <p:ph type="title"/>
          </p:nvPr>
        </p:nvSpPr>
        <p:spPr>
          <a:xfrm>
            <a:off x="0" y="1"/>
            <a:ext cx="12191999" cy="1690688"/>
          </a:xfrm>
        </p:spPr>
        <p:txBody>
          <a:bodyPr>
            <a:noAutofit/>
          </a:bodyPr>
          <a:lstStyle/>
          <a:p>
            <a:pPr algn="ctr"/>
            <a:r>
              <a:rPr lang="el-GR" sz="3600" dirty="0"/>
              <a:t>Αντεστραμμένη τάξη: Κύκλος ενός ‘μαθήματος’</a:t>
            </a:r>
            <a:br>
              <a:rPr lang="en-CY" sz="3600"/>
            </a:br>
            <a:r>
              <a:rPr lang="el-GR" sz="3600" dirty="0"/>
              <a:t>-μιας σύγχρονης εξαποστάσεως διδασκαλίας 45’-</a:t>
            </a:r>
            <a:br>
              <a:rPr lang="en-CY" sz="3600"/>
            </a:br>
            <a:r>
              <a:rPr lang="el-GR" sz="3600" dirty="0"/>
              <a:t>(3 ώρες δουλειάς του μαθητή / 4 ώρες δουλειάς του δασκάλου)</a:t>
            </a:r>
            <a:r>
              <a:rPr lang="en-CY" sz="3600"/>
              <a:t> </a:t>
            </a:r>
            <a:endParaRPr lang="en-US" sz="3600" dirty="0"/>
          </a:p>
        </p:txBody>
      </p:sp>
      <p:graphicFrame>
        <p:nvGraphicFramePr>
          <p:cNvPr id="6" name="Content Placeholder 5">
            <a:extLst>
              <a:ext uri="{FF2B5EF4-FFF2-40B4-BE49-F238E27FC236}">
                <a16:creationId xmlns:a16="http://schemas.microsoft.com/office/drawing/2014/main" id="{B1FE5F39-53AA-514D-88B7-CC8EDD082EAC}"/>
              </a:ext>
            </a:extLst>
          </p:cNvPr>
          <p:cNvGraphicFramePr>
            <a:graphicFrameLocks noGrp="1"/>
          </p:cNvGraphicFramePr>
          <p:nvPr>
            <p:ph idx="1"/>
            <p:extLst>
              <p:ext uri="{D42A27DB-BD31-4B8C-83A1-F6EECF244321}">
                <p14:modId xmlns:p14="http://schemas.microsoft.com/office/powerpoint/2010/main" val="589659053"/>
              </p:ext>
            </p:extLst>
          </p:nvPr>
        </p:nvGraphicFramePr>
        <p:xfrm>
          <a:off x="98854" y="1690688"/>
          <a:ext cx="11973696" cy="5031388"/>
        </p:xfrm>
        <a:graphic>
          <a:graphicData uri="http://schemas.openxmlformats.org/drawingml/2006/table">
            <a:tbl>
              <a:tblPr firstRow="1" firstCol="1" bandRow="1">
                <a:tableStyleId>{16D9F66E-5EB9-4882-86FB-DCBF35E3C3E4}</a:tableStyleId>
              </a:tblPr>
              <a:tblGrid>
                <a:gridCol w="865303">
                  <a:extLst>
                    <a:ext uri="{9D8B030D-6E8A-4147-A177-3AD203B41FA5}">
                      <a16:colId xmlns:a16="http://schemas.microsoft.com/office/drawing/2014/main" val="1986446909"/>
                    </a:ext>
                  </a:extLst>
                </a:gridCol>
                <a:gridCol w="909276">
                  <a:extLst>
                    <a:ext uri="{9D8B030D-6E8A-4147-A177-3AD203B41FA5}">
                      <a16:colId xmlns:a16="http://schemas.microsoft.com/office/drawing/2014/main" val="3914751168"/>
                    </a:ext>
                  </a:extLst>
                </a:gridCol>
                <a:gridCol w="9345592">
                  <a:extLst>
                    <a:ext uri="{9D8B030D-6E8A-4147-A177-3AD203B41FA5}">
                      <a16:colId xmlns:a16="http://schemas.microsoft.com/office/drawing/2014/main" val="1152694057"/>
                    </a:ext>
                  </a:extLst>
                </a:gridCol>
                <a:gridCol w="853525">
                  <a:extLst>
                    <a:ext uri="{9D8B030D-6E8A-4147-A177-3AD203B41FA5}">
                      <a16:colId xmlns:a16="http://schemas.microsoft.com/office/drawing/2014/main" val="3195878041"/>
                    </a:ext>
                  </a:extLst>
                </a:gridCol>
              </a:tblGrid>
              <a:tr h="774828">
                <a:tc>
                  <a:txBody>
                    <a:bodyPr/>
                    <a:lstStyle/>
                    <a:p>
                      <a:pPr algn="ctr"/>
                      <a:r>
                        <a:rPr lang="el-GR" sz="2800" dirty="0">
                          <a:effectLst/>
                        </a:rPr>
                        <a:t> </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l-GR" sz="2800">
                          <a:effectLst/>
                        </a:rPr>
                        <a:t>Μ</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l-GR" sz="2800" dirty="0">
                          <a:effectLst/>
                        </a:rPr>
                        <a:t>Περιεχόμενο</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l-GR" sz="2800">
                          <a:effectLst/>
                        </a:rPr>
                        <a:t>Δ</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8330798"/>
                  </a:ext>
                </a:extLst>
              </a:tr>
              <a:tr h="851312">
                <a:tc>
                  <a:txBody>
                    <a:bodyPr/>
                    <a:lstStyle/>
                    <a:p>
                      <a:r>
                        <a:rPr lang="el-GR" sz="2800">
                          <a:effectLst/>
                        </a:rPr>
                        <a:t>Δε</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30’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dirty="0">
                          <a:effectLst/>
                        </a:rPr>
                        <a:t>Ατομική Αυτοαξιολόγηση κ Μελέτη (πριν τη διδασκαλία)</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30’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90220234"/>
                  </a:ext>
                </a:extLst>
              </a:tr>
              <a:tr h="851312">
                <a:tc>
                  <a:txBody>
                    <a:bodyPr/>
                    <a:lstStyle/>
                    <a:p>
                      <a:r>
                        <a:rPr lang="el-GR" sz="2800">
                          <a:effectLst/>
                        </a:rPr>
                        <a:t>Τρ</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30’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dirty="0">
                          <a:effectLst/>
                        </a:rPr>
                        <a:t>Ομαδική Μελέτη κ Άσκηση (πριν τη διδασκαλία)</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45’</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8750679"/>
                  </a:ext>
                </a:extLst>
              </a:tr>
              <a:tr h="851312">
                <a:tc>
                  <a:txBody>
                    <a:bodyPr/>
                    <a:lstStyle/>
                    <a:p>
                      <a:r>
                        <a:rPr lang="el-GR" sz="2800">
                          <a:effectLst/>
                        </a:rPr>
                        <a:t>Τε</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45’</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b="1" dirty="0">
                          <a:effectLst/>
                        </a:rPr>
                        <a:t>Σύγχρονη Διδασκαλία</a:t>
                      </a:r>
                      <a:endParaRPr lang="en-CY" sz="16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90’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05208784"/>
                  </a:ext>
                </a:extLst>
              </a:tr>
              <a:tr h="851312">
                <a:tc>
                  <a:txBody>
                    <a:bodyPr/>
                    <a:lstStyle/>
                    <a:p>
                      <a:r>
                        <a:rPr lang="el-GR" sz="2800">
                          <a:effectLst/>
                        </a:rPr>
                        <a:t>Πε</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45’</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dirty="0">
                          <a:effectLst/>
                        </a:rPr>
                        <a:t>Ομαδική Εργασία κ Αυτοαξιολόγηση (μετά τη διδασκαλία)</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45’</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37339858"/>
                  </a:ext>
                </a:extLst>
              </a:tr>
              <a:tr h="851312">
                <a:tc>
                  <a:txBody>
                    <a:bodyPr/>
                    <a:lstStyle/>
                    <a:p>
                      <a:r>
                        <a:rPr lang="el-GR" sz="2800">
                          <a:effectLst/>
                        </a:rPr>
                        <a:t>Πα</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a:effectLst/>
                        </a:rPr>
                        <a:t>30’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dirty="0">
                          <a:effectLst/>
                        </a:rPr>
                        <a:t> Ατομική Επανάληψη κ Αυτοαξιολόγηση (μετά τη διδασκαλία)</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800" dirty="0">
                          <a:effectLst/>
                        </a:rPr>
                        <a:t>30’</a:t>
                      </a:r>
                      <a:endParaRPr lang="en-CY"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8513915"/>
                  </a:ext>
                </a:extLst>
              </a:tr>
            </a:tbl>
          </a:graphicData>
        </a:graphic>
      </p:graphicFrame>
    </p:spTree>
    <p:extLst>
      <p:ext uri="{BB962C8B-B14F-4D97-AF65-F5344CB8AC3E}">
        <p14:creationId xmlns:p14="http://schemas.microsoft.com/office/powerpoint/2010/main" val="585453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97318-975C-9C40-8AB1-A4F80CC149B2}"/>
              </a:ext>
            </a:extLst>
          </p:cNvPr>
          <p:cNvSpPr>
            <a:spLocks noGrp="1"/>
          </p:cNvSpPr>
          <p:nvPr>
            <p:ph type="title"/>
          </p:nvPr>
        </p:nvSpPr>
        <p:spPr/>
        <p:txBody>
          <a:bodyPr/>
          <a:lstStyle/>
          <a:p>
            <a:r>
              <a:rPr lang="en-CY"/>
              <a:t>Η αντεστραμμένη τάξη </a:t>
            </a:r>
            <a:endParaRPr lang="en-US" dirty="0"/>
          </a:p>
        </p:txBody>
      </p:sp>
      <p:sp>
        <p:nvSpPr>
          <p:cNvPr id="3" name="Content Placeholder 2">
            <a:extLst>
              <a:ext uri="{FF2B5EF4-FFF2-40B4-BE49-F238E27FC236}">
                <a16:creationId xmlns:a16="http://schemas.microsoft.com/office/drawing/2014/main" id="{6B9FD1B9-E11A-6E4E-81DA-4FE29486E398}"/>
              </a:ext>
            </a:extLst>
          </p:cNvPr>
          <p:cNvSpPr>
            <a:spLocks noGrp="1"/>
          </p:cNvSpPr>
          <p:nvPr>
            <p:ph idx="1"/>
          </p:nvPr>
        </p:nvSpPr>
        <p:spPr/>
        <p:txBody>
          <a:bodyPr>
            <a:normAutofit/>
          </a:bodyPr>
          <a:lstStyle/>
          <a:p>
            <a:pPr lvl="0"/>
            <a:r>
              <a:rPr lang="el-GR" dirty="0"/>
              <a:t>Βάζει την κλασική διδασκαλία στο κέντρο και όχι στην αρχή</a:t>
            </a:r>
            <a:endParaRPr lang="en-CY"/>
          </a:p>
          <a:p>
            <a:pPr lvl="0"/>
            <a:r>
              <a:rPr lang="el-GR" dirty="0"/>
              <a:t>Δίνει πληροφορίες για ενδιαφέροντα και αδυναμίες των μαθητριών</a:t>
            </a:r>
            <a:endParaRPr lang="en-CY"/>
          </a:p>
          <a:p>
            <a:pPr lvl="0"/>
            <a:r>
              <a:rPr lang="el-GR" dirty="0"/>
              <a:t>Ενθαρρύνει τους μαθητές να είναι προετοιμασμένοι κατά τη διδασκαλία</a:t>
            </a:r>
            <a:endParaRPr lang="en-CY"/>
          </a:p>
          <a:p>
            <a:pPr lvl="0"/>
            <a:r>
              <a:rPr lang="el-GR" dirty="0"/>
              <a:t>Επεκτείνει το μαθησιακό χρόνο πολύ πέρα από τον διδακτικό </a:t>
            </a:r>
          </a:p>
          <a:p>
            <a:pPr lvl="0"/>
            <a:r>
              <a:rPr lang="el-GR" dirty="0"/>
              <a:t>Εξοικονομεί χρόνο μετωπικής διδασκαλίας</a:t>
            </a:r>
            <a:endParaRPr lang="en-CY"/>
          </a:p>
          <a:p>
            <a:pPr lvl="0"/>
            <a:r>
              <a:rPr lang="el-GR" dirty="0"/>
              <a:t>Δίνει ευκαιρίες συλλογικής μάθησης</a:t>
            </a:r>
          </a:p>
          <a:p>
            <a:pPr lvl="0"/>
            <a:r>
              <a:rPr lang="el-GR" dirty="0"/>
              <a:t>Διευκολύνει την προσαρμοστική διδασκαλία</a:t>
            </a:r>
            <a:endParaRPr lang="en-CY"/>
          </a:p>
          <a:p>
            <a:endParaRPr lang="en-US" dirty="0"/>
          </a:p>
        </p:txBody>
      </p:sp>
    </p:spTree>
    <p:extLst>
      <p:ext uri="{BB962C8B-B14F-4D97-AF65-F5344CB8AC3E}">
        <p14:creationId xmlns:p14="http://schemas.microsoft.com/office/powerpoint/2010/main" val="108978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CF6B0-27B1-6A47-BF22-91253069E403}"/>
              </a:ext>
            </a:extLst>
          </p:cNvPr>
          <p:cNvSpPr>
            <a:spLocks noGrp="1"/>
          </p:cNvSpPr>
          <p:nvPr>
            <p:ph type="title"/>
          </p:nvPr>
        </p:nvSpPr>
        <p:spPr/>
        <p:txBody>
          <a:bodyPr/>
          <a:lstStyle/>
          <a:p>
            <a:r>
              <a:rPr lang="en-CY"/>
              <a:t>Προσαρμοστική διδασκαλία </a:t>
            </a:r>
            <a:endParaRPr lang="en-US" dirty="0"/>
          </a:p>
        </p:txBody>
      </p:sp>
      <p:sp>
        <p:nvSpPr>
          <p:cNvPr id="3" name="Content Placeholder 2">
            <a:extLst>
              <a:ext uri="{FF2B5EF4-FFF2-40B4-BE49-F238E27FC236}">
                <a16:creationId xmlns:a16="http://schemas.microsoft.com/office/drawing/2014/main" id="{5498A616-92A7-8541-BBB7-6520CDAD7AAA}"/>
              </a:ext>
            </a:extLst>
          </p:cNvPr>
          <p:cNvSpPr>
            <a:spLocks noGrp="1"/>
          </p:cNvSpPr>
          <p:nvPr>
            <p:ph idx="1"/>
          </p:nvPr>
        </p:nvSpPr>
        <p:spPr/>
        <p:txBody>
          <a:bodyPr>
            <a:normAutofit fontScale="85000" lnSpcReduction="20000"/>
          </a:bodyPr>
          <a:lstStyle/>
          <a:p>
            <a:pPr marL="0" lvl="0" indent="0">
              <a:buNone/>
            </a:pPr>
            <a:r>
              <a:rPr lang="el-GR" dirty="0"/>
              <a:t>Προσαρμόζουμε τη διδασκαλία μας: </a:t>
            </a:r>
          </a:p>
          <a:p>
            <a:pPr marL="0" lvl="0" indent="0">
              <a:buNone/>
            </a:pPr>
            <a:r>
              <a:rPr lang="el-GR" dirty="0"/>
              <a:t> - ρυθμό, τρόπο, περιεχόμενο, μέσα </a:t>
            </a:r>
          </a:p>
          <a:p>
            <a:pPr marL="0" lvl="0" indent="0">
              <a:buNone/>
            </a:pPr>
            <a:r>
              <a:rPr lang="el-GR" dirty="0"/>
              <a:t> - στη συγκεκριμένη τάξη και σε κάθε μαθήτρια</a:t>
            </a:r>
            <a:endParaRPr lang="en-US" dirty="0"/>
          </a:p>
          <a:p>
            <a:pPr marL="0" lvl="0" indent="0">
              <a:buNone/>
            </a:pPr>
            <a:r>
              <a:rPr lang="el-GR" dirty="0"/>
              <a:t>(χωρίς να αγνοούμε το αναλυτικό πρόγραμμα, </a:t>
            </a:r>
          </a:p>
          <a:p>
            <a:pPr marL="0" lvl="0" indent="0">
              <a:buNone/>
            </a:pPr>
            <a:r>
              <a:rPr lang="el-GR" dirty="0"/>
              <a:t>στο πλαίσιο του χρόνου που μπορεί ο καθένας μας να διαθέσει και </a:t>
            </a:r>
          </a:p>
          <a:p>
            <a:pPr marL="0" lvl="0" indent="0">
              <a:buNone/>
            </a:pPr>
            <a:r>
              <a:rPr lang="el-GR" dirty="0"/>
              <a:t>πάντοτε με σεβασμό και σε όλη την τάξη)</a:t>
            </a:r>
          </a:p>
          <a:p>
            <a:pPr marL="0" lvl="0" indent="0">
              <a:buNone/>
            </a:pPr>
            <a:endParaRPr lang="el-GR" dirty="0"/>
          </a:p>
          <a:p>
            <a:pPr marL="0" lvl="0" indent="0">
              <a:buNone/>
            </a:pPr>
            <a:r>
              <a:rPr lang="el-GR" dirty="0"/>
              <a:t>χρειάζεται συμβιβασμός με μαστοριά και αγάπη</a:t>
            </a:r>
            <a:endParaRPr lang="en-US" dirty="0"/>
          </a:p>
          <a:p>
            <a:pPr marL="0" lvl="0" indent="0">
              <a:buNone/>
            </a:pPr>
            <a:r>
              <a:rPr lang="en-US" dirty="0"/>
              <a:t>-</a:t>
            </a:r>
            <a:r>
              <a:rPr lang="el-GR" dirty="0" err="1"/>
              <a:t>γιαυτό</a:t>
            </a:r>
            <a:r>
              <a:rPr lang="el-GR" dirty="0"/>
              <a:t> η διδασκαλία είναι τέχνη!</a:t>
            </a:r>
            <a:endParaRPr lang="en-CY"/>
          </a:p>
          <a:p>
            <a:pPr marL="0" lvl="0" indent="0">
              <a:buNone/>
            </a:pPr>
            <a:r>
              <a:rPr lang="el-GR" dirty="0"/>
              <a:t>η τεχνολογία βοηθά στη μαστοριά,</a:t>
            </a:r>
          </a:p>
          <a:p>
            <a:pPr marL="0" lvl="0" indent="0">
              <a:buNone/>
            </a:pPr>
            <a:r>
              <a:rPr lang="el-GR" dirty="0"/>
              <a:t> η αγάπη είναι του καθενός μας </a:t>
            </a:r>
            <a:r>
              <a:rPr lang="el-GR" dirty="0">
                <a:sym typeface="Wingdings" pitchFamily="2" charset="2"/>
              </a:rPr>
              <a:t></a:t>
            </a:r>
            <a:r>
              <a:rPr lang="el-GR" dirty="0"/>
              <a:t>)</a:t>
            </a:r>
            <a:endParaRPr lang="en-CY"/>
          </a:p>
        </p:txBody>
      </p:sp>
    </p:spTree>
    <p:extLst>
      <p:ext uri="{BB962C8B-B14F-4D97-AF65-F5344CB8AC3E}">
        <p14:creationId xmlns:p14="http://schemas.microsoft.com/office/powerpoint/2010/main" val="187516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7AD35-7857-0541-BBE8-C3F3EC9A44B6}"/>
              </a:ext>
            </a:extLst>
          </p:cNvPr>
          <p:cNvSpPr>
            <a:spLocks noGrp="1"/>
          </p:cNvSpPr>
          <p:nvPr>
            <p:ph type="title"/>
          </p:nvPr>
        </p:nvSpPr>
        <p:spPr/>
        <p:txBody>
          <a:bodyPr>
            <a:normAutofit fontScale="90000"/>
          </a:bodyPr>
          <a:lstStyle/>
          <a:p>
            <a:r>
              <a:rPr lang="el-GR" dirty="0"/>
              <a:t>Βασικές έννοιες στον </a:t>
            </a:r>
            <a:r>
              <a:rPr lang="en-CY"/>
              <a:t>κύκλο της εξαποστάσεως </a:t>
            </a:r>
            <a:r>
              <a:rPr lang="el-GR" dirty="0"/>
              <a:t>εκπαίδευσης</a:t>
            </a:r>
            <a:r>
              <a:rPr lang="en-CY"/>
              <a:t> με αντεστραμμένη τάξη </a:t>
            </a:r>
            <a:endParaRPr lang="en-US" dirty="0"/>
          </a:p>
        </p:txBody>
      </p:sp>
      <p:sp>
        <p:nvSpPr>
          <p:cNvPr id="3" name="Content Placeholder 2">
            <a:extLst>
              <a:ext uri="{FF2B5EF4-FFF2-40B4-BE49-F238E27FC236}">
                <a16:creationId xmlns:a16="http://schemas.microsoft.com/office/drawing/2014/main" id="{9F391DCA-C924-0C4E-B3AB-1392125CC069}"/>
              </a:ext>
            </a:extLst>
          </p:cNvPr>
          <p:cNvSpPr>
            <a:spLocks noGrp="1"/>
          </p:cNvSpPr>
          <p:nvPr>
            <p:ph idx="1"/>
          </p:nvPr>
        </p:nvSpPr>
        <p:spPr/>
        <p:txBody>
          <a:bodyPr/>
          <a:lstStyle/>
          <a:p>
            <a:r>
              <a:rPr lang="el-GR" dirty="0"/>
              <a:t>Η τάξη του σχολείου και η τάξη του διαδικτύου</a:t>
            </a:r>
            <a:endParaRPr lang="en-CY"/>
          </a:p>
          <a:p>
            <a:r>
              <a:rPr lang="el-GR" dirty="0"/>
              <a:t>Ο μαθητής, μόνος, στο σπίτι</a:t>
            </a:r>
            <a:endParaRPr lang="en-CY"/>
          </a:p>
          <a:p>
            <a:r>
              <a:rPr lang="el-GR" dirty="0"/>
              <a:t>Η (νέα) πειθαρχία της εξαποστάσεως μάθησης</a:t>
            </a:r>
            <a:endParaRPr lang="en-CY"/>
          </a:p>
          <a:p>
            <a:r>
              <a:rPr lang="el-GR" dirty="0"/>
              <a:t>Ο μαθησιακός χρόνος του μαθητή</a:t>
            </a:r>
            <a:endParaRPr lang="en-CY"/>
          </a:p>
          <a:p>
            <a:r>
              <a:rPr lang="el-GR" dirty="0"/>
              <a:t>Η ιδιαίτερη σημασία της συνεργασίας σε μικρές ομάδες </a:t>
            </a:r>
            <a:endParaRPr lang="en-CY"/>
          </a:p>
          <a:p>
            <a:r>
              <a:rPr lang="el-GR" dirty="0"/>
              <a:t>Μια μικρή τηλεσυνάντηση (3-4 μαθητές)</a:t>
            </a:r>
            <a:endParaRPr lang="en-CY"/>
          </a:p>
          <a:p>
            <a:r>
              <a:rPr lang="el-GR" dirty="0"/>
              <a:t>Τρόποι δουλειάς του μαθητή κ τρόποι παρέμβασης του δασκάλου</a:t>
            </a:r>
            <a:endParaRPr lang="en-CY"/>
          </a:p>
        </p:txBody>
      </p:sp>
    </p:spTree>
    <p:extLst>
      <p:ext uri="{BB962C8B-B14F-4D97-AF65-F5344CB8AC3E}">
        <p14:creationId xmlns:p14="http://schemas.microsoft.com/office/powerpoint/2010/main" val="3594055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F316F-585B-1B4F-BA10-53B41912881E}"/>
              </a:ext>
            </a:extLst>
          </p:cNvPr>
          <p:cNvSpPr>
            <a:spLocks noGrp="1"/>
          </p:cNvSpPr>
          <p:nvPr>
            <p:ph type="title"/>
          </p:nvPr>
        </p:nvSpPr>
        <p:spPr/>
        <p:txBody>
          <a:bodyPr/>
          <a:lstStyle/>
          <a:p>
            <a:r>
              <a:rPr lang="el-GR" dirty="0"/>
              <a:t>Δραστηριότητα Δ4-1 (20’): </a:t>
            </a:r>
            <a:br>
              <a:rPr lang="el-GR" dirty="0"/>
            </a:br>
            <a:r>
              <a:rPr lang="el-GR" dirty="0"/>
              <a:t>ερωτήσεις, αντιρρήσεις, επιφυλάξεις, σχόλια</a:t>
            </a:r>
            <a:endParaRPr lang="en-US" dirty="0"/>
          </a:p>
        </p:txBody>
      </p:sp>
      <p:sp>
        <p:nvSpPr>
          <p:cNvPr id="3" name="Content Placeholder 2">
            <a:extLst>
              <a:ext uri="{FF2B5EF4-FFF2-40B4-BE49-F238E27FC236}">
                <a16:creationId xmlns:a16="http://schemas.microsoft.com/office/drawing/2014/main" id="{424C95B9-6B7C-FE4D-B903-F03C3214D346}"/>
              </a:ext>
            </a:extLst>
          </p:cNvPr>
          <p:cNvSpPr>
            <a:spLocks noGrp="1"/>
          </p:cNvSpPr>
          <p:nvPr>
            <p:ph idx="1"/>
          </p:nvPr>
        </p:nvSpPr>
        <p:spPr/>
        <p:txBody>
          <a:bodyPr>
            <a:normAutofit lnSpcReduction="10000"/>
          </a:bodyPr>
          <a:lstStyle/>
          <a:p>
            <a:r>
              <a:rPr lang="el-GR" dirty="0"/>
              <a:t>Ιδιωτικά, στην ομάδα, στο φόρουμ, στην ολομέλεια</a:t>
            </a:r>
          </a:p>
          <a:p>
            <a:endParaRPr lang="el-GR" dirty="0"/>
          </a:p>
          <a:p>
            <a:r>
              <a:rPr lang="el-GR" dirty="0"/>
              <a:t>Πλεονεκτήματα;</a:t>
            </a:r>
          </a:p>
          <a:p>
            <a:r>
              <a:rPr lang="el-GR" dirty="0"/>
              <a:t>Μη ρεαλισμός;</a:t>
            </a:r>
          </a:p>
          <a:p>
            <a:r>
              <a:rPr lang="el-GR" dirty="0"/>
              <a:t>Δυσκολίες (που ξεπερνιούνται);</a:t>
            </a:r>
          </a:p>
          <a:p>
            <a:r>
              <a:rPr lang="el-GR" dirty="0"/>
              <a:t>Δυσκολίες (που δεν φαίνεται να ξεπερνιούνται);</a:t>
            </a:r>
          </a:p>
          <a:p>
            <a:r>
              <a:rPr lang="el-GR"/>
              <a:t>Παραλλαγές;</a:t>
            </a:r>
            <a:endParaRPr lang="el-GR" dirty="0"/>
          </a:p>
          <a:p>
            <a:endParaRPr lang="el-GR" dirty="0"/>
          </a:p>
          <a:p>
            <a:r>
              <a:rPr lang="el-GR" dirty="0"/>
              <a:t>Κάτι που διδάξατε πέρσι</a:t>
            </a:r>
          </a:p>
          <a:p>
            <a:endParaRPr lang="en-US" dirty="0"/>
          </a:p>
        </p:txBody>
      </p:sp>
    </p:spTree>
    <p:extLst>
      <p:ext uri="{BB962C8B-B14F-4D97-AF65-F5344CB8AC3E}">
        <p14:creationId xmlns:p14="http://schemas.microsoft.com/office/powerpoint/2010/main" val="1332960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2028</Words>
  <Application>Microsoft Macintosh PowerPoint</Application>
  <PresentationFormat>Widescreen</PresentationFormat>
  <Paragraphs>160</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Times New Roman</vt:lpstr>
      <vt:lpstr>Wingdings</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4 – Κύκλος Μαθήματος με Αντεστραμμένη Τάξη</vt:lpstr>
      <vt:lpstr>8.55’ Τ4 – Κύκλος μαθήματος με αντεστραμμένη τάξη</vt:lpstr>
      <vt:lpstr>Γενική μεθοδολογία, συγκεκριμένο, εύπλαστο, σχήμα προς εξειδίκευση</vt:lpstr>
      <vt:lpstr>Κύκλος Μαθήματος</vt:lpstr>
      <vt:lpstr>Αντεστραμμένη τάξη: Κύκλος ενός ‘μαθήματος’ -μιας σύγχρονης εξαποστάσεως διδασκαλίας 45’- (3 ώρες δουλειάς του μαθητή / 4 ώρες δουλειάς του δασκάλου) </vt:lpstr>
      <vt:lpstr>Η αντεστραμμένη τάξη </vt:lpstr>
      <vt:lpstr>Προσαρμοστική διδασκαλία </vt:lpstr>
      <vt:lpstr>Βασικές έννοιες στον κύκλο της εξαποστάσεως εκπαίδευσης με αντεστραμμένη τάξη </vt:lpstr>
      <vt:lpstr>Δραστηριότητα Δ4-1 (20’):  ερωτήσεις, αντιρρήσεις, επιφυλάξεις, σχόλια</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Thanasis Hadzilacos</dc:creator>
  <cp:lastModifiedBy>Thanasis Hadzilacos</cp:lastModifiedBy>
  <cp:revision>7</cp:revision>
  <dcterms:created xsi:type="dcterms:W3CDTF">2020-08-30T05:08:13Z</dcterms:created>
  <dcterms:modified xsi:type="dcterms:W3CDTF">2020-08-31T05:28:44Z</dcterms:modified>
</cp:coreProperties>
</file>