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2"/>
  </p:notesMasterIdLst>
  <p:sldIdLst>
    <p:sldId id="256" r:id="rId2"/>
    <p:sldId id="257" r:id="rId3"/>
    <p:sldId id="258" r:id="rId4"/>
    <p:sldId id="259" r:id="rId5"/>
    <p:sldId id="260" r:id="rId6"/>
    <p:sldId id="262" r:id="rId7"/>
    <p:sldId id="261" r:id="rId8"/>
    <p:sldId id="263" r:id="rId9"/>
    <p:sldId id="264" r:id="rId10"/>
    <p:sldId id="265" r:id="rId1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6122"/>
  </p:normalViewPr>
  <p:slideViewPr>
    <p:cSldViewPr snapToGrid="0" snapToObjects="1">
      <p:cViewPr varScale="1">
        <p:scale>
          <a:sx n="102" d="100"/>
          <a:sy n="102" d="100"/>
        </p:scale>
        <p:origin x="176" y="33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CY"/>
          </a:p>
        </p:txBody>
      </p:sp>
      <p:sp>
        <p:nvSpPr>
          <p:cNvPr id="3" name="Θέση ημερομηνίας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9AA95DB-DDD5-C242-81DC-4444F068064E}" type="datetimeFigureOut">
              <a:rPr lang="el-CY" smtClean="0"/>
              <a:t>28/8/20</a:t>
            </a:fld>
            <a:endParaRPr lang="el-CY"/>
          </a:p>
        </p:txBody>
      </p:sp>
      <p:sp>
        <p:nvSpPr>
          <p:cNvPr id="4" name="Θέση εικόνας διαφάνειας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l-CY"/>
          </a:p>
        </p:txBody>
      </p:sp>
      <p:sp>
        <p:nvSpPr>
          <p:cNvPr id="5" name="Θέση σημειώσεων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l-CY"/>
          </a:p>
        </p:txBody>
      </p:sp>
      <p:sp>
        <p:nvSpPr>
          <p:cNvPr id="6" name="Θέση υποσέλιδου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l-CY"/>
          </a:p>
        </p:txBody>
      </p:sp>
      <p:sp>
        <p:nvSpPr>
          <p:cNvPr id="7" name="Θέση αριθμού διαφάνειας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B2B1AE4-CC96-5744-8A28-E17A938BB091}" type="slidenum">
              <a:rPr lang="el-CY" smtClean="0"/>
              <a:t>‹#›</a:t>
            </a:fld>
            <a:endParaRPr lang="el-CY"/>
          </a:p>
        </p:txBody>
      </p:sp>
    </p:spTree>
    <p:extLst>
      <p:ext uri="{BB962C8B-B14F-4D97-AF65-F5344CB8AC3E}">
        <p14:creationId xmlns:p14="http://schemas.microsoft.com/office/powerpoint/2010/main" val="11105948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l-CY" dirty="0"/>
              <a:t>Σύγχρονη επικοινωνία: ο εκπαιδευτικός συζητά, επεξηγεί και αναθέτει εργασίες στους μαθητές. Η σύνδεση γίνεται με χρήση μικροφώνου, ενώ μπορεί να γίνεται και προβολή της οθόνης του εκπαιδευτικού (π.χ. βιβλία, πίνακας που επιτρέπει την κοινή συμπλήρωση κ.α.).</a:t>
            </a:r>
          </a:p>
        </p:txBody>
      </p:sp>
      <p:sp>
        <p:nvSpPr>
          <p:cNvPr id="4" name="Θέση αριθμού διαφάνειας 3"/>
          <p:cNvSpPr>
            <a:spLocks noGrp="1"/>
          </p:cNvSpPr>
          <p:nvPr>
            <p:ph type="sldNum" sz="quarter" idx="5"/>
          </p:nvPr>
        </p:nvSpPr>
        <p:spPr/>
        <p:txBody>
          <a:bodyPr/>
          <a:lstStyle/>
          <a:p>
            <a:fld id="{2B2B1AE4-CC96-5744-8A28-E17A938BB091}" type="slidenum">
              <a:rPr lang="el-CY" smtClean="0"/>
              <a:t>6</a:t>
            </a:fld>
            <a:endParaRPr lang="el-CY"/>
          </a:p>
        </p:txBody>
      </p:sp>
    </p:spTree>
    <p:extLst>
      <p:ext uri="{BB962C8B-B14F-4D97-AF65-F5344CB8AC3E}">
        <p14:creationId xmlns:p14="http://schemas.microsoft.com/office/powerpoint/2010/main" val="568415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l-CY" dirty="0"/>
              <a:t>Ο εκπαιδευτικός δημιουργεί και αναρτά το υλικό (Ασύγχρονη εργασία παιδιών) ή στέλνει υλικό υπό μορφή ασκήσεων για επίλυση στο βιβλίο</a:t>
            </a:r>
          </a:p>
        </p:txBody>
      </p:sp>
      <p:sp>
        <p:nvSpPr>
          <p:cNvPr id="4" name="Θέση αριθμού διαφάνειας 3"/>
          <p:cNvSpPr>
            <a:spLocks noGrp="1"/>
          </p:cNvSpPr>
          <p:nvPr>
            <p:ph type="sldNum" sz="quarter" idx="5"/>
          </p:nvPr>
        </p:nvSpPr>
        <p:spPr/>
        <p:txBody>
          <a:bodyPr/>
          <a:lstStyle/>
          <a:p>
            <a:fld id="{2B2B1AE4-CC96-5744-8A28-E17A938BB091}" type="slidenum">
              <a:rPr lang="el-CY" smtClean="0"/>
              <a:t>7</a:t>
            </a:fld>
            <a:endParaRPr lang="el-CY"/>
          </a:p>
        </p:txBody>
      </p:sp>
    </p:spTree>
    <p:extLst>
      <p:ext uri="{BB962C8B-B14F-4D97-AF65-F5344CB8AC3E}">
        <p14:creationId xmlns:p14="http://schemas.microsoft.com/office/powerpoint/2010/main" val="30196072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l-CY" dirty="0"/>
              <a:t>Ο γονιός στο σπίτι μπορεί να επιβλέπει την εργασία του παιδιού και να είναι σε επικοινωνία με τον εκπαιδευτικό. Με τον τρόπο αυτό, μπορεί να ενημερώνεται (ο γονιός) άμεσα από τον εκπαιδευτικό για την πορεία εργασίας του παιδιού του. Επίσης, ο γονιος είναι σημαντικό να γνωρίζει το πρόγραμμα του παιδιού καθώς και τις εργασίες που έχει να κάνει, ώστε να βοηθά στη διαχείριση του χρόνου (του παιδιού).</a:t>
            </a:r>
          </a:p>
        </p:txBody>
      </p:sp>
      <p:sp>
        <p:nvSpPr>
          <p:cNvPr id="4" name="Θέση αριθμού διαφάνειας 3"/>
          <p:cNvSpPr>
            <a:spLocks noGrp="1"/>
          </p:cNvSpPr>
          <p:nvPr>
            <p:ph type="sldNum" sz="quarter" idx="5"/>
          </p:nvPr>
        </p:nvSpPr>
        <p:spPr/>
        <p:txBody>
          <a:bodyPr/>
          <a:lstStyle/>
          <a:p>
            <a:fld id="{2B2B1AE4-CC96-5744-8A28-E17A938BB091}" type="slidenum">
              <a:rPr lang="el-CY" smtClean="0"/>
              <a:t>8</a:t>
            </a:fld>
            <a:endParaRPr lang="el-CY"/>
          </a:p>
        </p:txBody>
      </p:sp>
    </p:spTree>
    <p:extLst>
      <p:ext uri="{BB962C8B-B14F-4D97-AF65-F5344CB8AC3E}">
        <p14:creationId xmlns:p14="http://schemas.microsoft.com/office/powerpoint/2010/main" val="1913068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l-GR"/>
              <a:t>Κάντε κλικ για να επεξεργαστείτε τον τίτλο υποδείγματος</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l-GR"/>
              <a:t>Κάντε κλικ για να επεξεργαστείτε τον υπότιτλο του υποδείγματος</a:t>
            </a:r>
            <a:endParaRPr lang="en-US" dirty="0"/>
          </a:p>
        </p:txBody>
      </p:sp>
      <p:sp>
        <p:nvSpPr>
          <p:cNvPr id="4" name="Date Placeholder 3"/>
          <p:cNvSpPr>
            <a:spLocks noGrp="1"/>
          </p:cNvSpPr>
          <p:nvPr>
            <p:ph type="dt" sz="half" idx="10"/>
          </p:nvPr>
        </p:nvSpPr>
        <p:spPr/>
        <p:txBody>
          <a:bodyPr/>
          <a:lstStyle/>
          <a:p>
            <a:fld id="{BDBA6645-BCFE-EC46-BC51-0458D84484B4}" type="datetimeFigureOut">
              <a:rPr lang="el-CY" smtClean="0"/>
              <a:t>28/8/20</a:t>
            </a:fld>
            <a:endParaRPr lang="el-CY"/>
          </a:p>
        </p:txBody>
      </p:sp>
      <p:sp>
        <p:nvSpPr>
          <p:cNvPr id="5" name="Footer Placeholder 4"/>
          <p:cNvSpPr>
            <a:spLocks noGrp="1"/>
          </p:cNvSpPr>
          <p:nvPr>
            <p:ph type="ftr" sz="quarter" idx="11"/>
          </p:nvPr>
        </p:nvSpPr>
        <p:spPr/>
        <p:txBody>
          <a:bodyPr/>
          <a:lstStyle/>
          <a:p>
            <a:endParaRPr lang="el-CY"/>
          </a:p>
        </p:txBody>
      </p:sp>
      <p:sp>
        <p:nvSpPr>
          <p:cNvPr id="6" name="Slide Number Placeholder 5"/>
          <p:cNvSpPr>
            <a:spLocks noGrp="1"/>
          </p:cNvSpPr>
          <p:nvPr>
            <p:ph type="sldNum" sz="quarter" idx="12"/>
          </p:nvPr>
        </p:nvSpPr>
        <p:spPr/>
        <p:txBody>
          <a:bodyPr/>
          <a:lstStyle/>
          <a:p>
            <a:fld id="{324047F4-7ACA-E14A-9BB6-B1547C948A79}" type="slidenum">
              <a:rPr lang="el-CY" smtClean="0"/>
              <a:t>‹#›</a:t>
            </a:fld>
            <a:endParaRPr lang="el-CY"/>
          </a:p>
        </p:txBody>
      </p:sp>
    </p:spTree>
    <p:extLst>
      <p:ext uri="{BB962C8B-B14F-4D97-AF65-F5344CB8AC3E}">
        <p14:creationId xmlns:p14="http://schemas.microsoft.com/office/powerpoint/2010/main" val="2324304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Vertical Text Placeholder 2"/>
          <p:cNvSpPr>
            <a:spLocks noGrp="1"/>
          </p:cNvSpPr>
          <p:nvPr>
            <p:ph type="body" orient="vert" idx="1"/>
          </p:nvPr>
        </p:nvSpPr>
        <p:spPr/>
        <p:txBody>
          <a:bodyPr vert="eaVert"/>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10"/>
          </p:nvPr>
        </p:nvSpPr>
        <p:spPr/>
        <p:txBody>
          <a:bodyPr/>
          <a:lstStyle/>
          <a:p>
            <a:fld id="{BDBA6645-BCFE-EC46-BC51-0458D84484B4}" type="datetimeFigureOut">
              <a:rPr lang="el-CY" smtClean="0"/>
              <a:t>28/8/20</a:t>
            </a:fld>
            <a:endParaRPr lang="el-CY"/>
          </a:p>
        </p:txBody>
      </p:sp>
      <p:sp>
        <p:nvSpPr>
          <p:cNvPr id="5" name="Footer Placeholder 4"/>
          <p:cNvSpPr>
            <a:spLocks noGrp="1"/>
          </p:cNvSpPr>
          <p:nvPr>
            <p:ph type="ftr" sz="quarter" idx="11"/>
          </p:nvPr>
        </p:nvSpPr>
        <p:spPr/>
        <p:txBody>
          <a:bodyPr/>
          <a:lstStyle/>
          <a:p>
            <a:endParaRPr lang="el-CY"/>
          </a:p>
        </p:txBody>
      </p:sp>
      <p:sp>
        <p:nvSpPr>
          <p:cNvPr id="6" name="Slide Number Placeholder 5"/>
          <p:cNvSpPr>
            <a:spLocks noGrp="1"/>
          </p:cNvSpPr>
          <p:nvPr>
            <p:ph type="sldNum" sz="quarter" idx="12"/>
          </p:nvPr>
        </p:nvSpPr>
        <p:spPr/>
        <p:txBody>
          <a:bodyPr/>
          <a:lstStyle/>
          <a:p>
            <a:fld id="{324047F4-7ACA-E14A-9BB6-B1547C948A79}" type="slidenum">
              <a:rPr lang="el-CY" smtClean="0"/>
              <a:t>‹#›</a:t>
            </a:fld>
            <a:endParaRPr lang="el-CY"/>
          </a:p>
        </p:txBody>
      </p:sp>
    </p:spTree>
    <p:extLst>
      <p:ext uri="{BB962C8B-B14F-4D97-AF65-F5344CB8AC3E}">
        <p14:creationId xmlns:p14="http://schemas.microsoft.com/office/powerpoint/2010/main" val="28483571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l-GR"/>
              <a:t>Κάντε κλικ για να επεξεργαστείτε τον τίτλο υποδείγματος</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10"/>
          </p:nvPr>
        </p:nvSpPr>
        <p:spPr/>
        <p:txBody>
          <a:bodyPr/>
          <a:lstStyle/>
          <a:p>
            <a:fld id="{BDBA6645-BCFE-EC46-BC51-0458D84484B4}" type="datetimeFigureOut">
              <a:rPr lang="el-CY" smtClean="0"/>
              <a:t>28/8/20</a:t>
            </a:fld>
            <a:endParaRPr lang="el-CY"/>
          </a:p>
        </p:txBody>
      </p:sp>
      <p:sp>
        <p:nvSpPr>
          <p:cNvPr id="5" name="Footer Placeholder 4"/>
          <p:cNvSpPr>
            <a:spLocks noGrp="1"/>
          </p:cNvSpPr>
          <p:nvPr>
            <p:ph type="ftr" sz="quarter" idx="11"/>
          </p:nvPr>
        </p:nvSpPr>
        <p:spPr/>
        <p:txBody>
          <a:bodyPr/>
          <a:lstStyle/>
          <a:p>
            <a:endParaRPr lang="el-CY"/>
          </a:p>
        </p:txBody>
      </p:sp>
      <p:sp>
        <p:nvSpPr>
          <p:cNvPr id="6" name="Slide Number Placeholder 5"/>
          <p:cNvSpPr>
            <a:spLocks noGrp="1"/>
          </p:cNvSpPr>
          <p:nvPr>
            <p:ph type="sldNum" sz="quarter" idx="12"/>
          </p:nvPr>
        </p:nvSpPr>
        <p:spPr/>
        <p:txBody>
          <a:bodyPr/>
          <a:lstStyle/>
          <a:p>
            <a:fld id="{324047F4-7ACA-E14A-9BB6-B1547C948A79}" type="slidenum">
              <a:rPr lang="el-CY" smtClean="0"/>
              <a:t>‹#›</a:t>
            </a:fld>
            <a:endParaRPr lang="el-CY"/>
          </a:p>
        </p:txBody>
      </p:sp>
    </p:spTree>
    <p:extLst>
      <p:ext uri="{BB962C8B-B14F-4D97-AF65-F5344CB8AC3E}">
        <p14:creationId xmlns:p14="http://schemas.microsoft.com/office/powerpoint/2010/main" val="32065248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Content Placeholder 2"/>
          <p:cNvSpPr>
            <a:spLocks noGrp="1"/>
          </p:cNvSpPr>
          <p:nvPr>
            <p:ph idx="1"/>
          </p:nvPr>
        </p:nvSpPr>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10"/>
          </p:nvPr>
        </p:nvSpPr>
        <p:spPr/>
        <p:txBody>
          <a:bodyPr/>
          <a:lstStyle/>
          <a:p>
            <a:fld id="{BDBA6645-BCFE-EC46-BC51-0458D84484B4}" type="datetimeFigureOut">
              <a:rPr lang="el-CY" smtClean="0"/>
              <a:t>28/8/20</a:t>
            </a:fld>
            <a:endParaRPr lang="el-CY"/>
          </a:p>
        </p:txBody>
      </p:sp>
      <p:sp>
        <p:nvSpPr>
          <p:cNvPr id="5" name="Footer Placeholder 4"/>
          <p:cNvSpPr>
            <a:spLocks noGrp="1"/>
          </p:cNvSpPr>
          <p:nvPr>
            <p:ph type="ftr" sz="quarter" idx="11"/>
          </p:nvPr>
        </p:nvSpPr>
        <p:spPr/>
        <p:txBody>
          <a:bodyPr/>
          <a:lstStyle/>
          <a:p>
            <a:endParaRPr lang="el-CY"/>
          </a:p>
        </p:txBody>
      </p:sp>
      <p:sp>
        <p:nvSpPr>
          <p:cNvPr id="6" name="Slide Number Placeholder 5"/>
          <p:cNvSpPr>
            <a:spLocks noGrp="1"/>
          </p:cNvSpPr>
          <p:nvPr>
            <p:ph type="sldNum" sz="quarter" idx="12"/>
          </p:nvPr>
        </p:nvSpPr>
        <p:spPr/>
        <p:txBody>
          <a:bodyPr/>
          <a:lstStyle/>
          <a:p>
            <a:fld id="{324047F4-7ACA-E14A-9BB6-B1547C948A79}" type="slidenum">
              <a:rPr lang="el-CY" smtClean="0"/>
              <a:t>‹#›</a:t>
            </a:fld>
            <a:endParaRPr lang="el-CY"/>
          </a:p>
        </p:txBody>
      </p:sp>
    </p:spTree>
    <p:extLst>
      <p:ext uri="{BB962C8B-B14F-4D97-AF65-F5344CB8AC3E}">
        <p14:creationId xmlns:p14="http://schemas.microsoft.com/office/powerpoint/2010/main" val="8677653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l-GR"/>
              <a:t>Στυλ κειμένου υποδείγματος</a:t>
            </a:r>
          </a:p>
        </p:txBody>
      </p:sp>
      <p:sp>
        <p:nvSpPr>
          <p:cNvPr id="4" name="Date Placeholder 3"/>
          <p:cNvSpPr>
            <a:spLocks noGrp="1"/>
          </p:cNvSpPr>
          <p:nvPr>
            <p:ph type="dt" sz="half" idx="10"/>
          </p:nvPr>
        </p:nvSpPr>
        <p:spPr/>
        <p:txBody>
          <a:bodyPr/>
          <a:lstStyle/>
          <a:p>
            <a:fld id="{BDBA6645-BCFE-EC46-BC51-0458D84484B4}" type="datetimeFigureOut">
              <a:rPr lang="el-CY" smtClean="0"/>
              <a:t>28/8/20</a:t>
            </a:fld>
            <a:endParaRPr lang="el-CY"/>
          </a:p>
        </p:txBody>
      </p:sp>
      <p:sp>
        <p:nvSpPr>
          <p:cNvPr id="5" name="Footer Placeholder 4"/>
          <p:cNvSpPr>
            <a:spLocks noGrp="1"/>
          </p:cNvSpPr>
          <p:nvPr>
            <p:ph type="ftr" sz="quarter" idx="11"/>
          </p:nvPr>
        </p:nvSpPr>
        <p:spPr/>
        <p:txBody>
          <a:bodyPr/>
          <a:lstStyle/>
          <a:p>
            <a:endParaRPr lang="el-CY"/>
          </a:p>
        </p:txBody>
      </p:sp>
      <p:sp>
        <p:nvSpPr>
          <p:cNvPr id="6" name="Slide Number Placeholder 5"/>
          <p:cNvSpPr>
            <a:spLocks noGrp="1"/>
          </p:cNvSpPr>
          <p:nvPr>
            <p:ph type="sldNum" sz="quarter" idx="12"/>
          </p:nvPr>
        </p:nvSpPr>
        <p:spPr/>
        <p:txBody>
          <a:bodyPr/>
          <a:lstStyle/>
          <a:p>
            <a:fld id="{324047F4-7ACA-E14A-9BB6-B1547C948A79}" type="slidenum">
              <a:rPr lang="el-CY" smtClean="0"/>
              <a:t>‹#›</a:t>
            </a:fld>
            <a:endParaRPr lang="el-CY"/>
          </a:p>
        </p:txBody>
      </p:sp>
    </p:spTree>
    <p:extLst>
      <p:ext uri="{BB962C8B-B14F-4D97-AF65-F5344CB8AC3E}">
        <p14:creationId xmlns:p14="http://schemas.microsoft.com/office/powerpoint/2010/main" val="4670189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5" name="Date Placeholder 4"/>
          <p:cNvSpPr>
            <a:spLocks noGrp="1"/>
          </p:cNvSpPr>
          <p:nvPr>
            <p:ph type="dt" sz="half" idx="10"/>
          </p:nvPr>
        </p:nvSpPr>
        <p:spPr/>
        <p:txBody>
          <a:bodyPr/>
          <a:lstStyle/>
          <a:p>
            <a:fld id="{BDBA6645-BCFE-EC46-BC51-0458D84484B4}" type="datetimeFigureOut">
              <a:rPr lang="el-CY" smtClean="0"/>
              <a:t>28/8/20</a:t>
            </a:fld>
            <a:endParaRPr lang="el-CY"/>
          </a:p>
        </p:txBody>
      </p:sp>
      <p:sp>
        <p:nvSpPr>
          <p:cNvPr id="6" name="Footer Placeholder 5"/>
          <p:cNvSpPr>
            <a:spLocks noGrp="1"/>
          </p:cNvSpPr>
          <p:nvPr>
            <p:ph type="ftr" sz="quarter" idx="11"/>
          </p:nvPr>
        </p:nvSpPr>
        <p:spPr/>
        <p:txBody>
          <a:bodyPr/>
          <a:lstStyle/>
          <a:p>
            <a:endParaRPr lang="el-CY"/>
          </a:p>
        </p:txBody>
      </p:sp>
      <p:sp>
        <p:nvSpPr>
          <p:cNvPr id="7" name="Slide Number Placeholder 6"/>
          <p:cNvSpPr>
            <a:spLocks noGrp="1"/>
          </p:cNvSpPr>
          <p:nvPr>
            <p:ph type="sldNum" sz="quarter" idx="12"/>
          </p:nvPr>
        </p:nvSpPr>
        <p:spPr/>
        <p:txBody>
          <a:bodyPr/>
          <a:lstStyle/>
          <a:p>
            <a:fld id="{324047F4-7ACA-E14A-9BB6-B1547C948A79}" type="slidenum">
              <a:rPr lang="el-CY" smtClean="0"/>
              <a:t>‹#›</a:t>
            </a:fld>
            <a:endParaRPr lang="el-CY"/>
          </a:p>
        </p:txBody>
      </p:sp>
    </p:spTree>
    <p:extLst>
      <p:ext uri="{BB962C8B-B14F-4D97-AF65-F5344CB8AC3E}">
        <p14:creationId xmlns:p14="http://schemas.microsoft.com/office/powerpoint/2010/main" val="42780583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κειμένου υποδείγματος</a:t>
            </a:r>
          </a:p>
        </p:txBody>
      </p:sp>
      <p:sp>
        <p:nvSpPr>
          <p:cNvPr id="4" name="Content Placeholder 3"/>
          <p:cNvSpPr>
            <a:spLocks noGrp="1"/>
          </p:cNvSpPr>
          <p:nvPr>
            <p:ph sz="half" idx="2"/>
          </p:nvPr>
        </p:nvSpPr>
        <p:spPr>
          <a:xfrm>
            <a:off x="629842" y="2505075"/>
            <a:ext cx="3868340" cy="3684588"/>
          </a:xfrm>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κειμένου υποδείγματος</a:t>
            </a:r>
          </a:p>
        </p:txBody>
      </p:sp>
      <p:sp>
        <p:nvSpPr>
          <p:cNvPr id="6" name="Content Placeholder 5"/>
          <p:cNvSpPr>
            <a:spLocks noGrp="1"/>
          </p:cNvSpPr>
          <p:nvPr>
            <p:ph sz="quarter" idx="4"/>
          </p:nvPr>
        </p:nvSpPr>
        <p:spPr>
          <a:xfrm>
            <a:off x="4629150" y="2505075"/>
            <a:ext cx="3887391" cy="3684588"/>
          </a:xfrm>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7" name="Date Placeholder 6"/>
          <p:cNvSpPr>
            <a:spLocks noGrp="1"/>
          </p:cNvSpPr>
          <p:nvPr>
            <p:ph type="dt" sz="half" idx="10"/>
          </p:nvPr>
        </p:nvSpPr>
        <p:spPr/>
        <p:txBody>
          <a:bodyPr/>
          <a:lstStyle/>
          <a:p>
            <a:fld id="{BDBA6645-BCFE-EC46-BC51-0458D84484B4}" type="datetimeFigureOut">
              <a:rPr lang="el-CY" smtClean="0"/>
              <a:t>28/8/20</a:t>
            </a:fld>
            <a:endParaRPr lang="el-CY"/>
          </a:p>
        </p:txBody>
      </p:sp>
      <p:sp>
        <p:nvSpPr>
          <p:cNvPr id="8" name="Footer Placeholder 7"/>
          <p:cNvSpPr>
            <a:spLocks noGrp="1"/>
          </p:cNvSpPr>
          <p:nvPr>
            <p:ph type="ftr" sz="quarter" idx="11"/>
          </p:nvPr>
        </p:nvSpPr>
        <p:spPr/>
        <p:txBody>
          <a:bodyPr/>
          <a:lstStyle/>
          <a:p>
            <a:endParaRPr lang="el-CY"/>
          </a:p>
        </p:txBody>
      </p:sp>
      <p:sp>
        <p:nvSpPr>
          <p:cNvPr id="9" name="Slide Number Placeholder 8"/>
          <p:cNvSpPr>
            <a:spLocks noGrp="1"/>
          </p:cNvSpPr>
          <p:nvPr>
            <p:ph type="sldNum" sz="quarter" idx="12"/>
          </p:nvPr>
        </p:nvSpPr>
        <p:spPr/>
        <p:txBody>
          <a:bodyPr/>
          <a:lstStyle/>
          <a:p>
            <a:fld id="{324047F4-7ACA-E14A-9BB6-B1547C948A79}" type="slidenum">
              <a:rPr lang="el-CY" smtClean="0"/>
              <a:t>‹#›</a:t>
            </a:fld>
            <a:endParaRPr lang="el-CY"/>
          </a:p>
        </p:txBody>
      </p:sp>
    </p:spTree>
    <p:extLst>
      <p:ext uri="{BB962C8B-B14F-4D97-AF65-F5344CB8AC3E}">
        <p14:creationId xmlns:p14="http://schemas.microsoft.com/office/powerpoint/2010/main" val="28606934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Date Placeholder 2"/>
          <p:cNvSpPr>
            <a:spLocks noGrp="1"/>
          </p:cNvSpPr>
          <p:nvPr>
            <p:ph type="dt" sz="half" idx="10"/>
          </p:nvPr>
        </p:nvSpPr>
        <p:spPr/>
        <p:txBody>
          <a:bodyPr/>
          <a:lstStyle/>
          <a:p>
            <a:fld id="{BDBA6645-BCFE-EC46-BC51-0458D84484B4}" type="datetimeFigureOut">
              <a:rPr lang="el-CY" smtClean="0"/>
              <a:t>28/8/20</a:t>
            </a:fld>
            <a:endParaRPr lang="el-CY"/>
          </a:p>
        </p:txBody>
      </p:sp>
      <p:sp>
        <p:nvSpPr>
          <p:cNvPr id="4" name="Footer Placeholder 3"/>
          <p:cNvSpPr>
            <a:spLocks noGrp="1"/>
          </p:cNvSpPr>
          <p:nvPr>
            <p:ph type="ftr" sz="quarter" idx="11"/>
          </p:nvPr>
        </p:nvSpPr>
        <p:spPr/>
        <p:txBody>
          <a:bodyPr/>
          <a:lstStyle/>
          <a:p>
            <a:endParaRPr lang="el-CY"/>
          </a:p>
        </p:txBody>
      </p:sp>
      <p:sp>
        <p:nvSpPr>
          <p:cNvPr id="5" name="Slide Number Placeholder 4"/>
          <p:cNvSpPr>
            <a:spLocks noGrp="1"/>
          </p:cNvSpPr>
          <p:nvPr>
            <p:ph type="sldNum" sz="quarter" idx="12"/>
          </p:nvPr>
        </p:nvSpPr>
        <p:spPr/>
        <p:txBody>
          <a:bodyPr/>
          <a:lstStyle/>
          <a:p>
            <a:fld id="{324047F4-7ACA-E14A-9BB6-B1547C948A79}" type="slidenum">
              <a:rPr lang="el-CY" smtClean="0"/>
              <a:t>‹#›</a:t>
            </a:fld>
            <a:endParaRPr lang="el-CY"/>
          </a:p>
        </p:txBody>
      </p:sp>
    </p:spTree>
    <p:extLst>
      <p:ext uri="{BB962C8B-B14F-4D97-AF65-F5344CB8AC3E}">
        <p14:creationId xmlns:p14="http://schemas.microsoft.com/office/powerpoint/2010/main" val="6882840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ό">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DBA6645-BCFE-EC46-BC51-0458D84484B4}" type="datetimeFigureOut">
              <a:rPr lang="el-CY" smtClean="0"/>
              <a:t>28/8/20</a:t>
            </a:fld>
            <a:endParaRPr lang="el-CY"/>
          </a:p>
        </p:txBody>
      </p:sp>
      <p:sp>
        <p:nvSpPr>
          <p:cNvPr id="3" name="Footer Placeholder 2"/>
          <p:cNvSpPr>
            <a:spLocks noGrp="1"/>
          </p:cNvSpPr>
          <p:nvPr>
            <p:ph type="ftr" sz="quarter" idx="11"/>
          </p:nvPr>
        </p:nvSpPr>
        <p:spPr/>
        <p:txBody>
          <a:bodyPr/>
          <a:lstStyle/>
          <a:p>
            <a:endParaRPr lang="el-CY"/>
          </a:p>
        </p:txBody>
      </p:sp>
      <p:sp>
        <p:nvSpPr>
          <p:cNvPr id="4" name="Slide Number Placeholder 3"/>
          <p:cNvSpPr>
            <a:spLocks noGrp="1"/>
          </p:cNvSpPr>
          <p:nvPr>
            <p:ph type="sldNum" sz="quarter" idx="12"/>
          </p:nvPr>
        </p:nvSpPr>
        <p:spPr/>
        <p:txBody>
          <a:bodyPr/>
          <a:lstStyle/>
          <a:p>
            <a:fld id="{324047F4-7ACA-E14A-9BB6-B1547C948A79}" type="slidenum">
              <a:rPr lang="el-CY" smtClean="0"/>
              <a:t>‹#›</a:t>
            </a:fld>
            <a:endParaRPr lang="el-CY"/>
          </a:p>
        </p:txBody>
      </p:sp>
    </p:spTree>
    <p:extLst>
      <p:ext uri="{BB962C8B-B14F-4D97-AF65-F5344CB8AC3E}">
        <p14:creationId xmlns:p14="http://schemas.microsoft.com/office/powerpoint/2010/main" val="14144667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l-GR"/>
              <a:t>Κάντε κλικ για να επεξεργαστείτε τον τίτλο υποδείγματος</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a:t>Στυλ κειμένου υποδείγματος</a:t>
            </a:r>
          </a:p>
        </p:txBody>
      </p:sp>
      <p:sp>
        <p:nvSpPr>
          <p:cNvPr id="5" name="Date Placeholder 4"/>
          <p:cNvSpPr>
            <a:spLocks noGrp="1"/>
          </p:cNvSpPr>
          <p:nvPr>
            <p:ph type="dt" sz="half" idx="10"/>
          </p:nvPr>
        </p:nvSpPr>
        <p:spPr/>
        <p:txBody>
          <a:bodyPr/>
          <a:lstStyle/>
          <a:p>
            <a:fld id="{BDBA6645-BCFE-EC46-BC51-0458D84484B4}" type="datetimeFigureOut">
              <a:rPr lang="el-CY" smtClean="0"/>
              <a:t>28/8/20</a:t>
            </a:fld>
            <a:endParaRPr lang="el-CY"/>
          </a:p>
        </p:txBody>
      </p:sp>
      <p:sp>
        <p:nvSpPr>
          <p:cNvPr id="6" name="Footer Placeholder 5"/>
          <p:cNvSpPr>
            <a:spLocks noGrp="1"/>
          </p:cNvSpPr>
          <p:nvPr>
            <p:ph type="ftr" sz="quarter" idx="11"/>
          </p:nvPr>
        </p:nvSpPr>
        <p:spPr/>
        <p:txBody>
          <a:bodyPr/>
          <a:lstStyle/>
          <a:p>
            <a:endParaRPr lang="el-CY"/>
          </a:p>
        </p:txBody>
      </p:sp>
      <p:sp>
        <p:nvSpPr>
          <p:cNvPr id="7" name="Slide Number Placeholder 6"/>
          <p:cNvSpPr>
            <a:spLocks noGrp="1"/>
          </p:cNvSpPr>
          <p:nvPr>
            <p:ph type="sldNum" sz="quarter" idx="12"/>
          </p:nvPr>
        </p:nvSpPr>
        <p:spPr/>
        <p:txBody>
          <a:bodyPr/>
          <a:lstStyle/>
          <a:p>
            <a:fld id="{324047F4-7ACA-E14A-9BB6-B1547C948A79}" type="slidenum">
              <a:rPr lang="el-CY" smtClean="0"/>
              <a:t>‹#›</a:t>
            </a:fld>
            <a:endParaRPr lang="el-CY"/>
          </a:p>
        </p:txBody>
      </p:sp>
    </p:spTree>
    <p:extLst>
      <p:ext uri="{BB962C8B-B14F-4D97-AF65-F5344CB8AC3E}">
        <p14:creationId xmlns:p14="http://schemas.microsoft.com/office/powerpoint/2010/main" val="7807436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l-GR"/>
              <a:t>Κάντε κλικ για να επεξεργαστείτε τον τίτλο υποδείγματος</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l-GR"/>
              <a:t>Κάντε κλικ στο εικονίδιο για να προσθέσετε εικόνα</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a:t>Στυλ κειμένου υποδείγματος</a:t>
            </a:r>
          </a:p>
        </p:txBody>
      </p:sp>
      <p:sp>
        <p:nvSpPr>
          <p:cNvPr id="5" name="Date Placeholder 4"/>
          <p:cNvSpPr>
            <a:spLocks noGrp="1"/>
          </p:cNvSpPr>
          <p:nvPr>
            <p:ph type="dt" sz="half" idx="10"/>
          </p:nvPr>
        </p:nvSpPr>
        <p:spPr/>
        <p:txBody>
          <a:bodyPr/>
          <a:lstStyle/>
          <a:p>
            <a:fld id="{BDBA6645-BCFE-EC46-BC51-0458D84484B4}" type="datetimeFigureOut">
              <a:rPr lang="el-CY" smtClean="0"/>
              <a:t>28/8/20</a:t>
            </a:fld>
            <a:endParaRPr lang="el-CY"/>
          </a:p>
        </p:txBody>
      </p:sp>
      <p:sp>
        <p:nvSpPr>
          <p:cNvPr id="6" name="Footer Placeholder 5"/>
          <p:cNvSpPr>
            <a:spLocks noGrp="1"/>
          </p:cNvSpPr>
          <p:nvPr>
            <p:ph type="ftr" sz="quarter" idx="11"/>
          </p:nvPr>
        </p:nvSpPr>
        <p:spPr/>
        <p:txBody>
          <a:bodyPr/>
          <a:lstStyle/>
          <a:p>
            <a:endParaRPr lang="el-CY"/>
          </a:p>
        </p:txBody>
      </p:sp>
      <p:sp>
        <p:nvSpPr>
          <p:cNvPr id="7" name="Slide Number Placeholder 6"/>
          <p:cNvSpPr>
            <a:spLocks noGrp="1"/>
          </p:cNvSpPr>
          <p:nvPr>
            <p:ph type="sldNum" sz="quarter" idx="12"/>
          </p:nvPr>
        </p:nvSpPr>
        <p:spPr/>
        <p:txBody>
          <a:bodyPr/>
          <a:lstStyle/>
          <a:p>
            <a:fld id="{324047F4-7ACA-E14A-9BB6-B1547C948A79}" type="slidenum">
              <a:rPr lang="el-CY" smtClean="0"/>
              <a:t>‹#›</a:t>
            </a:fld>
            <a:endParaRPr lang="el-CY"/>
          </a:p>
        </p:txBody>
      </p:sp>
    </p:spTree>
    <p:extLst>
      <p:ext uri="{BB962C8B-B14F-4D97-AF65-F5344CB8AC3E}">
        <p14:creationId xmlns:p14="http://schemas.microsoft.com/office/powerpoint/2010/main" val="21774574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DBA6645-BCFE-EC46-BC51-0458D84484B4}" type="datetimeFigureOut">
              <a:rPr lang="el-CY" smtClean="0"/>
              <a:t>28/8/20</a:t>
            </a:fld>
            <a:endParaRPr lang="el-CY"/>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l-CY"/>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24047F4-7ACA-E14A-9BB6-B1547C948A79}" type="slidenum">
              <a:rPr lang="el-CY" smtClean="0"/>
              <a:t>‹#›</a:t>
            </a:fld>
            <a:endParaRPr lang="el-CY"/>
          </a:p>
        </p:txBody>
      </p:sp>
    </p:spTree>
    <p:extLst>
      <p:ext uri="{BB962C8B-B14F-4D97-AF65-F5344CB8AC3E}">
        <p14:creationId xmlns:p14="http://schemas.microsoft.com/office/powerpoint/2010/main" val="150452286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0EE2ED6A-C916-044A-81E7-BFE926AB0848}"/>
              </a:ext>
            </a:extLst>
          </p:cNvPr>
          <p:cNvSpPr>
            <a:spLocks noGrp="1"/>
          </p:cNvSpPr>
          <p:nvPr>
            <p:ph type="ctrTitle"/>
          </p:nvPr>
        </p:nvSpPr>
        <p:spPr/>
        <p:txBody>
          <a:bodyPr>
            <a:normAutofit fontScale="90000"/>
          </a:bodyPr>
          <a:lstStyle/>
          <a:p>
            <a:r>
              <a:rPr lang="el-CY" dirty="0"/>
              <a:t>Γονική Εμπλοκή &amp; Εξ Αποστάσεως Εκπαίδευση</a:t>
            </a:r>
          </a:p>
        </p:txBody>
      </p:sp>
    </p:spTree>
    <p:extLst>
      <p:ext uri="{BB962C8B-B14F-4D97-AF65-F5344CB8AC3E}">
        <p14:creationId xmlns:p14="http://schemas.microsoft.com/office/powerpoint/2010/main" val="2409589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9307909D-ADD1-2044-AA91-542191A4BA65}"/>
              </a:ext>
            </a:extLst>
          </p:cNvPr>
          <p:cNvSpPr>
            <a:spLocks noGrp="1"/>
          </p:cNvSpPr>
          <p:nvPr>
            <p:ph type="title"/>
          </p:nvPr>
        </p:nvSpPr>
        <p:spPr/>
        <p:txBody>
          <a:bodyPr/>
          <a:lstStyle/>
          <a:p>
            <a:r>
              <a:rPr lang="el-CY" dirty="0"/>
              <a:t>Μειονεκτήματα</a:t>
            </a:r>
          </a:p>
        </p:txBody>
      </p:sp>
      <p:sp>
        <p:nvSpPr>
          <p:cNvPr id="3" name="Θέση περιεχομένου 2">
            <a:extLst>
              <a:ext uri="{FF2B5EF4-FFF2-40B4-BE49-F238E27FC236}">
                <a16:creationId xmlns:a16="http://schemas.microsoft.com/office/drawing/2014/main" id="{FF5A57A0-D241-AD48-AAF1-B653166D629D}"/>
              </a:ext>
            </a:extLst>
          </p:cNvPr>
          <p:cNvSpPr>
            <a:spLocks noGrp="1"/>
          </p:cNvSpPr>
          <p:nvPr>
            <p:ph idx="1"/>
          </p:nvPr>
        </p:nvSpPr>
        <p:spPr/>
        <p:txBody>
          <a:bodyPr/>
          <a:lstStyle/>
          <a:p>
            <a:r>
              <a:rPr lang="el-CY" dirty="0"/>
              <a:t>Απαιτεί πολύ περισσότερο χρόνο από μεριάς γονιού</a:t>
            </a:r>
          </a:p>
          <a:p>
            <a:r>
              <a:rPr lang="el-CY" dirty="0"/>
              <a:t>Ειδικά σε πρωινό χρόνο, αν δεν είναι παρόν ο γονιός, τότε είναι εύκολο το παιδί να ξεχάσει/αναβάλει/αποφύγει ή βγει εκτός προγράμματος</a:t>
            </a:r>
          </a:p>
          <a:p>
            <a:r>
              <a:rPr lang="el-CY" dirty="0"/>
              <a:t>Απαιτεί συγκεκριμένες ψηφιακές δεξιότητες από τον γονιό (π.χ. χρήση </a:t>
            </a:r>
            <a:r>
              <a:rPr lang="en-US" dirty="0"/>
              <a:t>email</a:t>
            </a:r>
            <a:r>
              <a:rPr lang="el-GR" dirty="0"/>
              <a:t> ή/και λογισμικού </a:t>
            </a:r>
            <a:r>
              <a:rPr lang="el-GR"/>
              <a:t>σύγχρονης επικοινωνίας)</a:t>
            </a:r>
            <a:endParaRPr lang="el-CY" dirty="0"/>
          </a:p>
        </p:txBody>
      </p:sp>
      <p:pic>
        <p:nvPicPr>
          <p:cNvPr id="5" name="Εικόνα 4">
            <a:extLst>
              <a:ext uri="{FF2B5EF4-FFF2-40B4-BE49-F238E27FC236}">
                <a16:creationId xmlns:a16="http://schemas.microsoft.com/office/drawing/2014/main" id="{7C72C15D-92AF-9344-BD86-62FF8B080B4B}"/>
              </a:ext>
            </a:extLst>
          </p:cNvPr>
          <p:cNvPicPr>
            <a:picLocks noChangeAspect="1"/>
          </p:cNvPicPr>
          <p:nvPr/>
        </p:nvPicPr>
        <p:blipFill>
          <a:blip r:embed="rId2"/>
          <a:stretch>
            <a:fillRect/>
          </a:stretch>
        </p:blipFill>
        <p:spPr>
          <a:xfrm>
            <a:off x="4572000" y="681037"/>
            <a:ext cx="889672" cy="889672"/>
          </a:xfrm>
          <a:prstGeom prst="rect">
            <a:avLst/>
          </a:prstGeom>
        </p:spPr>
      </p:pic>
    </p:spTree>
    <p:extLst>
      <p:ext uri="{BB962C8B-B14F-4D97-AF65-F5344CB8AC3E}">
        <p14:creationId xmlns:p14="http://schemas.microsoft.com/office/powerpoint/2010/main" val="11423616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81EA652-8C6A-4E69-BEB9-1708094745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ight Triangle 9">
            <a:extLst>
              <a:ext uri="{FF2B5EF4-FFF2-40B4-BE49-F238E27FC236}">
                <a16:creationId xmlns:a16="http://schemas.microsoft.com/office/drawing/2014/main" id="{5298780A-33B9-4EA2-8F67-DE68AD62841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432540" y="3335867"/>
            <a:ext cx="2468880" cy="320040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7F488E8B-4E1E-4402-8935-D4E6C02615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330" y="623275"/>
            <a:ext cx="8178790" cy="5607882"/>
          </a:xfrm>
          <a:prstGeom prst="rect">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Τίτλος 1">
            <a:extLst>
              <a:ext uri="{FF2B5EF4-FFF2-40B4-BE49-F238E27FC236}">
                <a16:creationId xmlns:a16="http://schemas.microsoft.com/office/drawing/2014/main" id="{A61FEAC8-5C25-F34B-A103-5D6F09B50119}"/>
              </a:ext>
            </a:extLst>
          </p:cNvPr>
          <p:cNvSpPr>
            <a:spLocks noGrp="1"/>
          </p:cNvSpPr>
          <p:nvPr>
            <p:ph type="title"/>
          </p:nvPr>
        </p:nvSpPr>
        <p:spPr>
          <a:xfrm>
            <a:off x="963930" y="1050595"/>
            <a:ext cx="6056111" cy="1618489"/>
          </a:xfrm>
        </p:spPr>
        <p:txBody>
          <a:bodyPr anchor="ctr">
            <a:normAutofit/>
          </a:bodyPr>
          <a:lstStyle/>
          <a:p>
            <a:r>
              <a:rPr lang="el-CY" sz="5400"/>
              <a:t>Πλεονεκτήματα Γονικής Εμπλοκής</a:t>
            </a:r>
          </a:p>
        </p:txBody>
      </p:sp>
      <p:sp>
        <p:nvSpPr>
          <p:cNvPr id="3" name="Θέση περιεχομένου 2">
            <a:extLst>
              <a:ext uri="{FF2B5EF4-FFF2-40B4-BE49-F238E27FC236}">
                <a16:creationId xmlns:a16="http://schemas.microsoft.com/office/drawing/2014/main" id="{FAD85FAC-440F-A146-B59F-D11751A1DB63}"/>
              </a:ext>
            </a:extLst>
          </p:cNvPr>
          <p:cNvSpPr>
            <a:spLocks noGrp="1"/>
          </p:cNvSpPr>
          <p:nvPr>
            <p:ph idx="1"/>
          </p:nvPr>
        </p:nvSpPr>
        <p:spPr>
          <a:xfrm>
            <a:off x="963930" y="2969469"/>
            <a:ext cx="6056111" cy="2800395"/>
          </a:xfrm>
        </p:spPr>
        <p:txBody>
          <a:bodyPr anchor="t">
            <a:normAutofit/>
          </a:bodyPr>
          <a:lstStyle/>
          <a:p>
            <a:r>
              <a:rPr lang="el-GR" sz="2100">
                <a:latin typeface="Arial" panose="020B0604020202020204" pitchFamily="34" charset="0"/>
                <a:cs typeface="Arial" panose="020B0604020202020204" pitchFamily="34" charset="0"/>
              </a:rPr>
              <a:t>Γονική εμπλοκή &amp; μαθησιακά αποτελέσματα </a:t>
            </a:r>
            <a:r>
              <a:rPr lang="en-US" sz="2100">
                <a:latin typeface="Arial" panose="020B0604020202020204" pitchFamily="34" charset="0"/>
                <a:cs typeface="Arial" panose="020B0604020202020204" pitchFamily="34" charset="0"/>
              </a:rPr>
              <a:t>(Hoover Dempsey, Bassler, &amp; Brissie, 1992; Katz, Kaplan &amp; Buzukashbily, 2011, Van Voorhis, 2001)</a:t>
            </a:r>
          </a:p>
          <a:p>
            <a:r>
              <a:rPr lang="el-GR" sz="2100">
                <a:latin typeface="Arial" panose="020B0604020202020204" pitchFamily="34" charset="0"/>
                <a:cs typeface="Arial" panose="020B0604020202020204" pitchFamily="34" charset="0"/>
              </a:rPr>
              <a:t>Γονική εμπλοκή &amp; προβλήματα συμπεριφοράς (</a:t>
            </a:r>
            <a:r>
              <a:rPr lang="en-US" sz="2100">
                <a:latin typeface="Arial" panose="020B0604020202020204" pitchFamily="34" charset="0"/>
                <a:cs typeface="Arial" panose="020B0604020202020204" pitchFamily="34" charset="0"/>
              </a:rPr>
              <a:t>Reinke et al, 2009; Hague et al, 2002</a:t>
            </a:r>
            <a:r>
              <a:rPr lang="el-GR" sz="2100">
                <a:latin typeface="Arial" panose="020B0604020202020204" pitchFamily="34" charset="0"/>
                <a:cs typeface="Arial" panose="020B0604020202020204" pitchFamily="34" charset="0"/>
              </a:rPr>
              <a:t>)</a:t>
            </a:r>
          </a:p>
          <a:p>
            <a:r>
              <a:rPr lang="el-GR" sz="2100">
                <a:latin typeface="Arial" panose="020B0604020202020204" pitchFamily="34" charset="0"/>
                <a:cs typeface="Arial" panose="020B0604020202020204" pitchFamily="34" charset="0"/>
              </a:rPr>
              <a:t>Παρεμβάσεις με γονείς σε μη εργάσιμο χρόνο (</a:t>
            </a:r>
            <a:r>
              <a:rPr lang="en-US" sz="2100">
                <a:latin typeface="Arial" panose="020B0604020202020204" pitchFamily="34" charset="0"/>
                <a:cs typeface="Arial" panose="020B0604020202020204" pitchFamily="34" charset="0"/>
              </a:rPr>
              <a:t>Epstein 1995; Epstein et al, 2002</a:t>
            </a:r>
            <a:r>
              <a:rPr lang="el-GR" sz="2100">
                <a:latin typeface="Arial" panose="020B0604020202020204" pitchFamily="34" charset="0"/>
                <a:cs typeface="Arial" panose="020B0604020202020204" pitchFamily="34" charset="0"/>
              </a:rPr>
              <a:t>)</a:t>
            </a:r>
            <a:endParaRPr lang="en-US" sz="210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421787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81EA652-8C6A-4E69-BEB9-1708094745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A4026A73-1F7F-49F2-B319-8CA3B3D5326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41299" y="321733"/>
            <a:ext cx="8660121" cy="6214534"/>
          </a:xfrm>
          <a:custGeom>
            <a:avLst/>
            <a:gdLst>
              <a:gd name="connsiteX0" fmla="*/ 0 w 11546828"/>
              <a:gd name="connsiteY0" fmla="*/ 0 h 6214534"/>
              <a:gd name="connsiteX1" fmla="*/ 7965430 w 11546828"/>
              <a:gd name="connsiteY1" fmla="*/ 0 h 6214534"/>
              <a:gd name="connsiteX2" fmla="*/ 7965430 w 11546828"/>
              <a:gd name="connsiteY2" fmla="*/ 1786 h 6214534"/>
              <a:gd name="connsiteX3" fmla="*/ 11546828 w 11546828"/>
              <a:gd name="connsiteY3" fmla="*/ 1786 h 6214534"/>
              <a:gd name="connsiteX4" fmla="*/ 11546828 w 11546828"/>
              <a:gd name="connsiteY4" fmla="*/ 2866740 h 6214534"/>
              <a:gd name="connsiteX5" fmla="*/ 11225095 w 11546828"/>
              <a:gd name="connsiteY5" fmla="*/ 3179536 h 6214534"/>
              <a:gd name="connsiteX6" fmla="*/ 11225095 w 11546828"/>
              <a:gd name="connsiteY6" fmla="*/ 301542 h 6214534"/>
              <a:gd name="connsiteX7" fmla="*/ 320042 w 11546828"/>
              <a:gd name="connsiteY7" fmla="*/ 301542 h 6214534"/>
              <a:gd name="connsiteX8" fmla="*/ 320042 w 11546828"/>
              <a:gd name="connsiteY8" fmla="*/ 5909424 h 6214534"/>
              <a:gd name="connsiteX9" fmla="*/ 8417210 w 11546828"/>
              <a:gd name="connsiteY9" fmla="*/ 5909424 h 6214534"/>
              <a:gd name="connsiteX10" fmla="*/ 8103383 w 11546828"/>
              <a:gd name="connsiteY10" fmla="*/ 6214534 h 6214534"/>
              <a:gd name="connsiteX11" fmla="*/ 7222929 w 11546828"/>
              <a:gd name="connsiteY11" fmla="*/ 6214534 h 6214534"/>
              <a:gd name="connsiteX12" fmla="*/ 7222929 w 11546828"/>
              <a:gd name="connsiteY12" fmla="*/ 6212748 h 6214534"/>
              <a:gd name="connsiteX13" fmla="*/ 0 w 11546828"/>
              <a:gd name="connsiteY13" fmla="*/ 6212748 h 6214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546828" h="6214534">
                <a:moveTo>
                  <a:pt x="0" y="0"/>
                </a:moveTo>
                <a:lnTo>
                  <a:pt x="7965430" y="0"/>
                </a:lnTo>
                <a:lnTo>
                  <a:pt x="7965430" y="1786"/>
                </a:lnTo>
                <a:lnTo>
                  <a:pt x="11546828" y="1786"/>
                </a:lnTo>
                <a:lnTo>
                  <a:pt x="11546828" y="2866740"/>
                </a:lnTo>
                <a:lnTo>
                  <a:pt x="11225095" y="3179536"/>
                </a:lnTo>
                <a:lnTo>
                  <a:pt x="11225095" y="301542"/>
                </a:lnTo>
                <a:lnTo>
                  <a:pt x="320042" y="301542"/>
                </a:lnTo>
                <a:lnTo>
                  <a:pt x="320042" y="5909424"/>
                </a:lnTo>
                <a:lnTo>
                  <a:pt x="8417210" y="5909424"/>
                </a:lnTo>
                <a:lnTo>
                  <a:pt x="8103383" y="6214534"/>
                </a:lnTo>
                <a:lnTo>
                  <a:pt x="7222929" y="6214534"/>
                </a:lnTo>
                <a:lnTo>
                  <a:pt x="7222929" y="6212748"/>
                </a:lnTo>
                <a:lnTo>
                  <a:pt x="0" y="6212748"/>
                </a:lnTo>
                <a:close/>
              </a:path>
            </a:pathLst>
          </a:custGeom>
          <a:solidFill>
            <a:schemeClr val="tx1">
              <a:lumMod val="50000"/>
              <a:lumOff val="50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2" name="Right Triangle 11">
            <a:extLst>
              <a:ext uri="{FF2B5EF4-FFF2-40B4-BE49-F238E27FC236}">
                <a16:creationId xmlns:a16="http://schemas.microsoft.com/office/drawing/2014/main" id="{5298780A-33B9-4EA2-8F67-DE68AD62841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432540" y="3335867"/>
            <a:ext cx="2468880" cy="320040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Rectangle 13">
            <a:extLst>
              <a:ext uri="{FF2B5EF4-FFF2-40B4-BE49-F238E27FC236}">
                <a16:creationId xmlns:a16="http://schemas.microsoft.com/office/drawing/2014/main" id="{7F488E8B-4E1E-4402-8935-D4E6C02615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330" y="623275"/>
            <a:ext cx="8178790" cy="5607882"/>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Τίτλος 1">
            <a:extLst>
              <a:ext uri="{FF2B5EF4-FFF2-40B4-BE49-F238E27FC236}">
                <a16:creationId xmlns:a16="http://schemas.microsoft.com/office/drawing/2014/main" id="{CCE51F37-5FFC-AE42-9771-2BA074467B6C}"/>
              </a:ext>
            </a:extLst>
          </p:cNvPr>
          <p:cNvSpPr>
            <a:spLocks noGrp="1"/>
          </p:cNvSpPr>
          <p:nvPr>
            <p:ph type="title"/>
          </p:nvPr>
        </p:nvSpPr>
        <p:spPr>
          <a:xfrm>
            <a:off x="755175" y="1188637"/>
            <a:ext cx="2356072" cy="4480726"/>
          </a:xfrm>
        </p:spPr>
        <p:txBody>
          <a:bodyPr>
            <a:normAutofit/>
          </a:bodyPr>
          <a:lstStyle/>
          <a:p>
            <a:pPr algn="r"/>
            <a:r>
              <a:rPr lang="el-CY" sz="3600"/>
              <a:t>Συνεργασία με γονείς μέσω διαδικτύου</a:t>
            </a:r>
          </a:p>
        </p:txBody>
      </p:sp>
      <p:cxnSp>
        <p:nvCxnSpPr>
          <p:cNvPr id="20" name="Straight Connector 15">
            <a:extLst>
              <a:ext uri="{FF2B5EF4-FFF2-40B4-BE49-F238E27FC236}">
                <a16:creationId xmlns:a16="http://schemas.microsoft.com/office/drawing/2014/main" id="{23AAC9B5-8015-485C-ACF9-A750390E9A5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490722" y="1852863"/>
            <a:ext cx="0" cy="3236495"/>
          </a:xfrm>
          <a:prstGeom prst="line">
            <a:avLst/>
          </a:prstGeom>
          <a:ln w="19050" cap="sq">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3" name="Θέση περιεχομένου 2">
            <a:extLst>
              <a:ext uri="{FF2B5EF4-FFF2-40B4-BE49-F238E27FC236}">
                <a16:creationId xmlns:a16="http://schemas.microsoft.com/office/drawing/2014/main" id="{C40CAFD8-EFAE-D94D-BB84-4917D67755F8}"/>
              </a:ext>
            </a:extLst>
          </p:cNvPr>
          <p:cNvSpPr>
            <a:spLocks noGrp="1"/>
          </p:cNvSpPr>
          <p:nvPr>
            <p:ph idx="1"/>
          </p:nvPr>
        </p:nvSpPr>
        <p:spPr>
          <a:xfrm>
            <a:off x="3854196" y="1338729"/>
            <a:ext cx="3596688" cy="4180542"/>
          </a:xfrm>
        </p:spPr>
        <p:txBody>
          <a:bodyPr anchor="ctr">
            <a:normAutofit/>
          </a:bodyPr>
          <a:lstStyle/>
          <a:p>
            <a:pPr marL="263795" indent="-263795" defTabSz="310895">
              <a:spcBef>
                <a:spcPts val="0"/>
              </a:spcBef>
              <a:spcAft>
                <a:spcPts val="600"/>
              </a:spcAft>
              <a:buSzPct val="100000"/>
              <a:defRPr sz="1632">
                <a:latin typeface="Century Gothic"/>
                <a:ea typeface="Century Gothic"/>
                <a:cs typeface="Century Gothic"/>
                <a:sym typeface="Century Gothic"/>
              </a:defRPr>
            </a:pPr>
            <a:r>
              <a:rPr lang="el-GR" sz="1600">
                <a:latin typeface="Arial" panose="020B0604020202020204" pitchFamily="34" charset="0"/>
                <a:cs typeface="Arial" panose="020B0604020202020204" pitchFamily="34" charset="0"/>
              </a:rPr>
              <a:t>Διαδικτυακά εργαλεία από το 1990 (</a:t>
            </a:r>
            <a:r>
              <a:rPr lang="en-US" sz="1600">
                <a:latin typeface="Arial" panose="020B0604020202020204" pitchFamily="34" charset="0"/>
                <a:cs typeface="Arial" panose="020B0604020202020204" pitchFamily="34" charset="0"/>
              </a:rPr>
              <a:t>Bly, Harrison, &amp; Irwin, 1993)</a:t>
            </a:r>
            <a:endParaRPr lang="en-US" sz="1600">
              <a:latin typeface="Arial" panose="020B0604020202020204" pitchFamily="34" charset="0"/>
              <a:ea typeface="Times"/>
              <a:cs typeface="Arial" panose="020B0604020202020204" pitchFamily="34" charset="0"/>
              <a:sym typeface="Times"/>
            </a:endParaRPr>
          </a:p>
          <a:p>
            <a:pPr marL="263795" indent="-263795" defTabSz="310895">
              <a:spcBef>
                <a:spcPts val="0"/>
              </a:spcBef>
              <a:spcAft>
                <a:spcPts val="600"/>
              </a:spcAft>
              <a:buSzPct val="100000"/>
              <a:defRPr sz="1632">
                <a:latin typeface="Century Gothic"/>
                <a:ea typeface="Century Gothic"/>
                <a:cs typeface="Century Gothic"/>
                <a:sym typeface="Century Gothic"/>
              </a:defRPr>
            </a:pPr>
            <a:r>
              <a:rPr lang="el-GR" sz="1600">
                <a:latin typeface="Arial" panose="020B0604020202020204" pitchFamily="34" charset="0"/>
                <a:cs typeface="Arial" panose="020B0604020202020204" pitchFamily="34" charset="0"/>
              </a:rPr>
              <a:t>Αξιοποίηση </a:t>
            </a:r>
            <a:r>
              <a:rPr lang="en-US" sz="1600">
                <a:latin typeface="Arial" panose="020B0604020202020204" pitchFamily="34" charset="0"/>
                <a:cs typeface="Arial" panose="020B0604020202020204" pitchFamily="34" charset="0"/>
              </a:rPr>
              <a:t>email (Marbach-Ad &amp; Sokolove, 2002)</a:t>
            </a:r>
            <a:endParaRPr lang="en-US" sz="1600">
              <a:latin typeface="Arial" panose="020B0604020202020204" pitchFamily="34" charset="0"/>
              <a:ea typeface="Times"/>
              <a:cs typeface="Arial" panose="020B0604020202020204" pitchFamily="34" charset="0"/>
              <a:sym typeface="Times"/>
            </a:endParaRPr>
          </a:p>
          <a:p>
            <a:pPr marL="263795" indent="-263795" defTabSz="310895">
              <a:spcBef>
                <a:spcPts val="0"/>
              </a:spcBef>
              <a:spcAft>
                <a:spcPts val="600"/>
              </a:spcAft>
              <a:buSzPct val="100000"/>
              <a:defRPr sz="1632">
                <a:latin typeface="Century Gothic"/>
                <a:ea typeface="Century Gothic"/>
                <a:cs typeface="Century Gothic"/>
                <a:sym typeface="Century Gothic"/>
              </a:defRPr>
            </a:pPr>
            <a:r>
              <a:rPr lang="en-US" sz="1600">
                <a:latin typeface="Arial" panose="020B0604020202020204" pitchFamily="34" charset="0"/>
                <a:cs typeface="Arial" panose="020B0604020202020204" pitchFamily="34" charset="0"/>
              </a:rPr>
              <a:t>ILS </a:t>
            </a:r>
            <a:r>
              <a:rPr lang="el-GR" sz="1600">
                <a:latin typeface="Arial" panose="020B0604020202020204" pitchFamily="34" charset="0"/>
                <a:cs typeface="Arial" panose="020B0604020202020204" pitchFamily="34" charset="0"/>
              </a:rPr>
              <a:t>&amp; μαθησιακά προβλήματα </a:t>
            </a:r>
            <a:r>
              <a:rPr lang="en-US" sz="1600">
                <a:latin typeface="Arial" panose="020B0604020202020204" pitchFamily="34" charset="0"/>
                <a:cs typeface="Arial" panose="020B0604020202020204" pitchFamily="34" charset="0"/>
              </a:rPr>
              <a:t>(Lewis, 1999; Lindstaedt &amp; Thurner-Scheuerer, 2002) </a:t>
            </a:r>
            <a:endParaRPr lang="el-GR" sz="1600">
              <a:latin typeface="Arial" panose="020B0604020202020204" pitchFamily="34" charset="0"/>
              <a:cs typeface="Arial" panose="020B0604020202020204" pitchFamily="34" charset="0"/>
            </a:endParaRPr>
          </a:p>
          <a:p>
            <a:pPr marL="263795" indent="-263795" defTabSz="310895">
              <a:spcBef>
                <a:spcPts val="0"/>
              </a:spcBef>
              <a:spcAft>
                <a:spcPts val="600"/>
              </a:spcAft>
              <a:buSzPct val="100000"/>
              <a:defRPr sz="1632">
                <a:latin typeface="Century Gothic"/>
                <a:ea typeface="Century Gothic"/>
                <a:cs typeface="Century Gothic"/>
                <a:sym typeface="Century Gothic"/>
              </a:defRPr>
            </a:pPr>
            <a:r>
              <a:rPr lang="en-US" sz="1600">
                <a:latin typeface="Arial" panose="020B0604020202020204" pitchFamily="34" charset="0"/>
                <a:cs typeface="Arial" panose="020B0604020202020204" pitchFamily="34" charset="0"/>
              </a:rPr>
              <a:t>LMS/VLE </a:t>
            </a:r>
            <a:r>
              <a:rPr lang="el-GR" sz="1600">
                <a:latin typeface="Arial" panose="020B0604020202020204" pitchFamily="34" charset="0"/>
                <a:cs typeface="Arial" panose="020B0604020202020204" pitchFamily="34" charset="0"/>
              </a:rPr>
              <a:t>&amp; ανάπτυξη γραπτού λόγου (</a:t>
            </a:r>
            <a:r>
              <a:rPr lang="en-US" sz="1600">
                <a:latin typeface="Arial" panose="020B0604020202020204" pitchFamily="34" charset="0"/>
                <a:cs typeface="Arial" panose="020B0604020202020204" pitchFamily="34" charset="0"/>
              </a:rPr>
              <a:t>Jewitt, Clark &amp; Hadjithoma-Gartska, 2011)</a:t>
            </a:r>
            <a:endParaRPr lang="en-US" sz="1600">
              <a:latin typeface="Arial" panose="020B0604020202020204" pitchFamily="34" charset="0"/>
              <a:ea typeface="Times"/>
              <a:cs typeface="Arial" panose="020B0604020202020204" pitchFamily="34" charset="0"/>
              <a:sym typeface="Times"/>
            </a:endParaRPr>
          </a:p>
          <a:p>
            <a:pPr marL="263795" indent="-263795" defTabSz="310895">
              <a:spcBef>
                <a:spcPts val="0"/>
              </a:spcBef>
              <a:spcAft>
                <a:spcPts val="600"/>
              </a:spcAft>
              <a:buSzPct val="100000"/>
              <a:defRPr sz="1632">
                <a:latin typeface="Century Gothic"/>
                <a:ea typeface="Century Gothic"/>
                <a:cs typeface="Century Gothic"/>
                <a:sym typeface="Century Gothic"/>
              </a:defRPr>
            </a:pPr>
            <a:r>
              <a:rPr lang="el-GR" sz="1600">
                <a:latin typeface="Arial" panose="020B0604020202020204" pitchFamily="34" charset="0"/>
                <a:cs typeface="Arial" panose="020B0604020202020204" pitchFamily="34" charset="0"/>
              </a:rPr>
              <a:t>Διαδικτυακά εργαλεία για συνεργασία με γονείς (</a:t>
            </a:r>
            <a:r>
              <a:rPr lang="en-US" sz="1600">
                <a:latin typeface="Arial" panose="020B0604020202020204" pitchFamily="34" charset="0"/>
                <a:cs typeface="Arial" panose="020B0604020202020204" pitchFamily="34" charset="0"/>
              </a:rPr>
              <a:t>Maclellan, 2008</a:t>
            </a:r>
            <a:r>
              <a:rPr lang="el-GR" sz="1600">
                <a:latin typeface="Arial" panose="020B0604020202020204" pitchFamily="34" charset="0"/>
                <a:cs typeface="Arial" panose="020B0604020202020204" pitchFamily="34" charset="0"/>
              </a:rPr>
              <a:t>; </a:t>
            </a:r>
            <a:r>
              <a:rPr lang="en-US" sz="1600">
                <a:latin typeface="Arial" panose="020B0604020202020204" pitchFamily="34" charset="0"/>
                <a:cs typeface="Arial" panose="020B0604020202020204" pitchFamily="34" charset="0"/>
              </a:rPr>
              <a:t>Smith, Marchand-Martella &amp; Martella, 2011</a:t>
            </a:r>
            <a:r>
              <a:rPr lang="el-GR" sz="1600">
                <a:latin typeface="Arial" panose="020B0604020202020204" pitchFamily="34" charset="0"/>
                <a:cs typeface="Arial" panose="020B0604020202020204" pitchFamily="34" charset="0"/>
              </a:rPr>
              <a:t>; </a:t>
            </a:r>
            <a:r>
              <a:rPr lang="en-US" sz="1600">
                <a:latin typeface="Arial" panose="020B0604020202020204" pitchFamily="34" charset="0"/>
                <a:cs typeface="Arial" panose="020B0604020202020204" pitchFamily="34" charset="0"/>
              </a:rPr>
              <a:t>Vasquez</a:t>
            </a:r>
            <a:endParaRPr lang="el-CY" sz="1600"/>
          </a:p>
        </p:txBody>
      </p:sp>
    </p:spTree>
    <p:extLst>
      <p:ext uri="{BB962C8B-B14F-4D97-AF65-F5344CB8AC3E}">
        <p14:creationId xmlns:p14="http://schemas.microsoft.com/office/powerpoint/2010/main" val="5326630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81EA652-8C6A-4E69-BEB9-1708094745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A4026A73-1F7F-49F2-B319-8CA3B3D5326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41299" y="321733"/>
            <a:ext cx="8660121" cy="6214534"/>
          </a:xfrm>
          <a:custGeom>
            <a:avLst/>
            <a:gdLst>
              <a:gd name="connsiteX0" fmla="*/ 0 w 11546828"/>
              <a:gd name="connsiteY0" fmla="*/ 0 h 6214534"/>
              <a:gd name="connsiteX1" fmla="*/ 7965430 w 11546828"/>
              <a:gd name="connsiteY1" fmla="*/ 0 h 6214534"/>
              <a:gd name="connsiteX2" fmla="*/ 7965430 w 11546828"/>
              <a:gd name="connsiteY2" fmla="*/ 1786 h 6214534"/>
              <a:gd name="connsiteX3" fmla="*/ 11546828 w 11546828"/>
              <a:gd name="connsiteY3" fmla="*/ 1786 h 6214534"/>
              <a:gd name="connsiteX4" fmla="*/ 11546828 w 11546828"/>
              <a:gd name="connsiteY4" fmla="*/ 2866740 h 6214534"/>
              <a:gd name="connsiteX5" fmla="*/ 11225095 w 11546828"/>
              <a:gd name="connsiteY5" fmla="*/ 3179536 h 6214534"/>
              <a:gd name="connsiteX6" fmla="*/ 11225095 w 11546828"/>
              <a:gd name="connsiteY6" fmla="*/ 301542 h 6214534"/>
              <a:gd name="connsiteX7" fmla="*/ 320042 w 11546828"/>
              <a:gd name="connsiteY7" fmla="*/ 301542 h 6214534"/>
              <a:gd name="connsiteX8" fmla="*/ 320042 w 11546828"/>
              <a:gd name="connsiteY8" fmla="*/ 5909424 h 6214534"/>
              <a:gd name="connsiteX9" fmla="*/ 8417210 w 11546828"/>
              <a:gd name="connsiteY9" fmla="*/ 5909424 h 6214534"/>
              <a:gd name="connsiteX10" fmla="*/ 8103383 w 11546828"/>
              <a:gd name="connsiteY10" fmla="*/ 6214534 h 6214534"/>
              <a:gd name="connsiteX11" fmla="*/ 7222929 w 11546828"/>
              <a:gd name="connsiteY11" fmla="*/ 6214534 h 6214534"/>
              <a:gd name="connsiteX12" fmla="*/ 7222929 w 11546828"/>
              <a:gd name="connsiteY12" fmla="*/ 6212748 h 6214534"/>
              <a:gd name="connsiteX13" fmla="*/ 0 w 11546828"/>
              <a:gd name="connsiteY13" fmla="*/ 6212748 h 6214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546828" h="6214534">
                <a:moveTo>
                  <a:pt x="0" y="0"/>
                </a:moveTo>
                <a:lnTo>
                  <a:pt x="7965430" y="0"/>
                </a:lnTo>
                <a:lnTo>
                  <a:pt x="7965430" y="1786"/>
                </a:lnTo>
                <a:lnTo>
                  <a:pt x="11546828" y="1786"/>
                </a:lnTo>
                <a:lnTo>
                  <a:pt x="11546828" y="2866740"/>
                </a:lnTo>
                <a:lnTo>
                  <a:pt x="11225095" y="3179536"/>
                </a:lnTo>
                <a:lnTo>
                  <a:pt x="11225095" y="301542"/>
                </a:lnTo>
                <a:lnTo>
                  <a:pt x="320042" y="301542"/>
                </a:lnTo>
                <a:lnTo>
                  <a:pt x="320042" y="5909424"/>
                </a:lnTo>
                <a:lnTo>
                  <a:pt x="8417210" y="5909424"/>
                </a:lnTo>
                <a:lnTo>
                  <a:pt x="8103383" y="6214534"/>
                </a:lnTo>
                <a:lnTo>
                  <a:pt x="7222929" y="6214534"/>
                </a:lnTo>
                <a:lnTo>
                  <a:pt x="7222929" y="6212748"/>
                </a:lnTo>
                <a:lnTo>
                  <a:pt x="0" y="6212748"/>
                </a:lnTo>
                <a:close/>
              </a:path>
            </a:pathLst>
          </a:custGeom>
          <a:solidFill>
            <a:schemeClr val="tx1">
              <a:lumMod val="50000"/>
              <a:lumOff val="50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2" name="Right Triangle 11">
            <a:extLst>
              <a:ext uri="{FF2B5EF4-FFF2-40B4-BE49-F238E27FC236}">
                <a16:creationId xmlns:a16="http://schemas.microsoft.com/office/drawing/2014/main" id="{5298780A-33B9-4EA2-8F67-DE68AD62841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432540" y="3335867"/>
            <a:ext cx="2468880" cy="320040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7F488E8B-4E1E-4402-8935-D4E6C02615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330" y="623275"/>
            <a:ext cx="8178790" cy="5607882"/>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Τίτλος 1">
            <a:extLst>
              <a:ext uri="{FF2B5EF4-FFF2-40B4-BE49-F238E27FC236}">
                <a16:creationId xmlns:a16="http://schemas.microsoft.com/office/drawing/2014/main" id="{82329C38-26F4-EE46-8BC1-94D51505CC25}"/>
              </a:ext>
            </a:extLst>
          </p:cNvPr>
          <p:cNvSpPr>
            <a:spLocks noGrp="1"/>
          </p:cNvSpPr>
          <p:nvPr>
            <p:ph type="title"/>
          </p:nvPr>
        </p:nvSpPr>
        <p:spPr>
          <a:xfrm>
            <a:off x="755175" y="1188637"/>
            <a:ext cx="2356072" cy="4480726"/>
          </a:xfrm>
        </p:spPr>
        <p:txBody>
          <a:bodyPr>
            <a:normAutofit/>
          </a:bodyPr>
          <a:lstStyle/>
          <a:p>
            <a:pPr algn="r"/>
            <a:r>
              <a:rPr lang="el-CY" sz="4800"/>
              <a:t>Εμπόδια στη γονική εμπλοκή</a:t>
            </a:r>
          </a:p>
        </p:txBody>
      </p:sp>
      <p:cxnSp>
        <p:nvCxnSpPr>
          <p:cNvPr id="16" name="Straight Connector 15">
            <a:extLst>
              <a:ext uri="{FF2B5EF4-FFF2-40B4-BE49-F238E27FC236}">
                <a16:creationId xmlns:a16="http://schemas.microsoft.com/office/drawing/2014/main" id="{23AAC9B5-8015-485C-ACF9-A750390E9A5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490722" y="1852863"/>
            <a:ext cx="0" cy="3236495"/>
          </a:xfrm>
          <a:prstGeom prst="line">
            <a:avLst/>
          </a:prstGeom>
          <a:ln w="19050" cap="sq">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3" name="Θέση περιεχομένου 2">
            <a:extLst>
              <a:ext uri="{FF2B5EF4-FFF2-40B4-BE49-F238E27FC236}">
                <a16:creationId xmlns:a16="http://schemas.microsoft.com/office/drawing/2014/main" id="{DD4A7265-3FD7-B54F-B861-57461B4BE534}"/>
              </a:ext>
            </a:extLst>
          </p:cNvPr>
          <p:cNvSpPr>
            <a:spLocks noGrp="1"/>
          </p:cNvSpPr>
          <p:nvPr>
            <p:ph idx="1"/>
          </p:nvPr>
        </p:nvSpPr>
        <p:spPr>
          <a:xfrm>
            <a:off x="3854196" y="1338729"/>
            <a:ext cx="3596688" cy="4180542"/>
          </a:xfrm>
        </p:spPr>
        <p:txBody>
          <a:bodyPr anchor="ctr">
            <a:normAutofit/>
          </a:bodyPr>
          <a:lstStyle/>
          <a:p>
            <a:pPr marL="554188" indent="-554188" defTabSz="457200">
              <a:spcBef>
                <a:spcPts val="0"/>
              </a:spcBef>
              <a:spcAft>
                <a:spcPts val="600"/>
              </a:spcAft>
              <a:buSzPct val="100000"/>
              <a:defRPr sz="2000">
                <a:latin typeface="Arial"/>
                <a:ea typeface="Arial"/>
                <a:cs typeface="Arial"/>
                <a:sym typeface="Arial"/>
              </a:defRPr>
            </a:pPr>
            <a:r>
              <a:rPr lang="el-GR" sz="1900">
                <a:latin typeface="Arial" panose="020B0604020202020204" pitchFamily="34" charset="0"/>
                <a:cs typeface="Arial" panose="020B0604020202020204" pitchFamily="34" charset="0"/>
              </a:rPr>
              <a:t>Δύσκολο ωράριο εργασίας (</a:t>
            </a:r>
            <a:r>
              <a:rPr lang="en-US" sz="1900">
                <a:latin typeface="Arial" panose="020B0604020202020204" pitchFamily="34" charset="0"/>
                <a:cs typeface="Arial" panose="020B0604020202020204" pitchFamily="34" charset="0"/>
              </a:rPr>
              <a:t>Hague, Liddle, Becker, Johnson-Leckrone, 2002; Spoth Reyes, Redmond and Shin, 1997). </a:t>
            </a:r>
          </a:p>
          <a:p>
            <a:pPr marL="554188" indent="-554188" defTabSz="457200">
              <a:spcBef>
                <a:spcPts val="0"/>
              </a:spcBef>
              <a:spcAft>
                <a:spcPts val="600"/>
              </a:spcAft>
              <a:buSzPct val="100000"/>
              <a:defRPr sz="2000">
                <a:latin typeface="Arial"/>
                <a:ea typeface="Arial"/>
                <a:cs typeface="Arial"/>
                <a:sym typeface="Arial"/>
              </a:defRPr>
            </a:pPr>
            <a:r>
              <a:rPr lang="el-GR" sz="1900">
                <a:latin typeface="Arial" panose="020B0604020202020204" pitchFamily="34" charset="0"/>
                <a:cs typeface="Arial" panose="020B0604020202020204" pitchFamily="34" charset="0"/>
              </a:rPr>
              <a:t>Μη συμμετοχή ακόμη και με οικονομικά κίνητρα (</a:t>
            </a:r>
            <a:r>
              <a:rPr lang="en-US" sz="1900">
                <a:latin typeface="Arial" panose="020B0604020202020204" pitchFamily="34" charset="0"/>
                <a:cs typeface="Arial" panose="020B0604020202020204" pitchFamily="34" charset="0"/>
              </a:rPr>
              <a:t>Connel et al, 2009)</a:t>
            </a:r>
          </a:p>
          <a:p>
            <a:pPr marL="554188" indent="-554188" defTabSz="457200">
              <a:spcBef>
                <a:spcPts val="0"/>
              </a:spcBef>
              <a:spcAft>
                <a:spcPts val="600"/>
              </a:spcAft>
              <a:buSzPct val="100000"/>
              <a:defRPr sz="2000">
                <a:latin typeface="Arial"/>
                <a:ea typeface="Arial"/>
                <a:cs typeface="Arial"/>
                <a:sym typeface="Arial"/>
              </a:defRPr>
            </a:pPr>
            <a:r>
              <a:rPr lang="el-GR" sz="1900">
                <a:latin typeface="Arial" panose="020B0604020202020204" pitchFamily="34" charset="0"/>
                <a:cs typeface="Arial" panose="020B0604020202020204" pitchFamily="34" charset="0"/>
              </a:rPr>
              <a:t>Σημαντικό κόστος (</a:t>
            </a:r>
            <a:r>
              <a:rPr lang="en-US" sz="1900">
                <a:latin typeface="Arial" panose="020B0604020202020204" pitchFamily="34" charset="0"/>
                <a:cs typeface="Arial" panose="020B0604020202020204" pitchFamily="34" charset="0"/>
              </a:rPr>
              <a:t>Bennett-Conroy, 2012).</a:t>
            </a:r>
          </a:p>
          <a:p>
            <a:pPr marL="554188" indent="-554188" defTabSz="457200">
              <a:spcBef>
                <a:spcPts val="0"/>
              </a:spcBef>
              <a:spcAft>
                <a:spcPts val="600"/>
              </a:spcAft>
              <a:buSzPct val="100000"/>
              <a:defRPr sz="2000">
                <a:latin typeface="Arial"/>
                <a:ea typeface="Arial"/>
                <a:cs typeface="Arial"/>
                <a:sym typeface="Arial"/>
              </a:defRPr>
            </a:pPr>
            <a:r>
              <a:rPr lang="el-GR" sz="1900">
                <a:latin typeface="Arial" panose="020B0604020202020204" pitchFamily="34" charset="0"/>
                <a:cs typeface="Arial" panose="020B0604020202020204" pitchFamily="34" charset="0"/>
              </a:rPr>
              <a:t>Προσωπικά προβλήματα γονιών (</a:t>
            </a:r>
            <a:r>
              <a:rPr lang="en-US" sz="1900">
                <a:latin typeface="Arial" panose="020B0604020202020204" pitchFamily="34" charset="0"/>
                <a:cs typeface="Arial" panose="020B0604020202020204" pitchFamily="34" charset="0"/>
              </a:rPr>
              <a:t>Smith et al, 2005).</a:t>
            </a:r>
          </a:p>
        </p:txBody>
      </p:sp>
    </p:spTree>
    <p:extLst>
      <p:ext uri="{BB962C8B-B14F-4D97-AF65-F5344CB8AC3E}">
        <p14:creationId xmlns:p14="http://schemas.microsoft.com/office/powerpoint/2010/main" val="6054419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89FC79DD-6A5F-D841-B982-92992DF0B6BD}"/>
              </a:ext>
            </a:extLst>
          </p:cNvPr>
          <p:cNvSpPr>
            <a:spLocks noGrp="1"/>
          </p:cNvSpPr>
          <p:nvPr>
            <p:ph type="title"/>
          </p:nvPr>
        </p:nvSpPr>
        <p:spPr>
          <a:xfrm>
            <a:off x="113908" y="-111874"/>
            <a:ext cx="8916183" cy="1325563"/>
          </a:xfrm>
        </p:spPr>
        <p:txBody>
          <a:bodyPr/>
          <a:lstStyle/>
          <a:p>
            <a:r>
              <a:rPr lang="el-CY" dirty="0"/>
              <a:t>Διαδικτυακή Συνεργασία</a:t>
            </a:r>
          </a:p>
        </p:txBody>
      </p:sp>
      <p:grpSp>
        <p:nvGrpSpPr>
          <p:cNvPr id="4" name="Group 7">
            <a:extLst>
              <a:ext uri="{FF2B5EF4-FFF2-40B4-BE49-F238E27FC236}">
                <a16:creationId xmlns:a16="http://schemas.microsoft.com/office/drawing/2014/main" id="{4946B4E9-8E68-4549-B34F-B10FF51CD285}"/>
              </a:ext>
            </a:extLst>
          </p:cNvPr>
          <p:cNvGrpSpPr/>
          <p:nvPr/>
        </p:nvGrpSpPr>
        <p:grpSpPr>
          <a:xfrm>
            <a:off x="903285" y="1367940"/>
            <a:ext cx="7367114" cy="4657080"/>
            <a:chOff x="1219200" y="601980"/>
            <a:chExt cx="8977276" cy="5646420"/>
          </a:xfrm>
        </p:grpSpPr>
        <p:sp>
          <p:nvSpPr>
            <p:cNvPr id="5" name="Oval 8">
              <a:extLst>
                <a:ext uri="{FF2B5EF4-FFF2-40B4-BE49-F238E27FC236}">
                  <a16:creationId xmlns:a16="http://schemas.microsoft.com/office/drawing/2014/main" id="{D655BCE5-2CF4-6244-8E48-F6A3A4529D78}"/>
                </a:ext>
              </a:extLst>
            </p:cNvPr>
            <p:cNvSpPr/>
            <p:nvPr/>
          </p:nvSpPr>
          <p:spPr>
            <a:xfrm>
              <a:off x="2792870" y="5257800"/>
              <a:ext cx="1870570" cy="990600"/>
            </a:xfrm>
            <a:prstGeom prst="ellipse">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800" dirty="0">
                  <a:solidFill>
                    <a:srgbClr val="002060"/>
                  </a:solidFill>
                </a:rPr>
                <a:t> </a:t>
              </a:r>
              <a:endParaRPr lang="en-US" sz="1800" dirty="0">
                <a:solidFill>
                  <a:srgbClr val="002060"/>
                </a:solidFill>
              </a:endParaRPr>
            </a:p>
          </p:txBody>
        </p:sp>
        <p:sp>
          <p:nvSpPr>
            <p:cNvPr id="6" name="Oval 9">
              <a:extLst>
                <a:ext uri="{FF2B5EF4-FFF2-40B4-BE49-F238E27FC236}">
                  <a16:creationId xmlns:a16="http://schemas.microsoft.com/office/drawing/2014/main" id="{DA9244CC-FAF8-2446-9793-613AE110F81E}"/>
                </a:ext>
              </a:extLst>
            </p:cNvPr>
            <p:cNvSpPr/>
            <p:nvPr/>
          </p:nvSpPr>
          <p:spPr>
            <a:xfrm>
              <a:off x="5292972" y="2316480"/>
              <a:ext cx="1870570" cy="990600"/>
            </a:xfrm>
            <a:prstGeom prst="ellipse">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800" dirty="0">
                  <a:solidFill>
                    <a:srgbClr val="002060"/>
                  </a:solidFill>
                </a:rPr>
                <a:t>Γονιός</a:t>
              </a:r>
              <a:endParaRPr lang="en-US" sz="1800" dirty="0">
                <a:solidFill>
                  <a:srgbClr val="002060"/>
                </a:solidFill>
              </a:endParaRPr>
            </a:p>
          </p:txBody>
        </p:sp>
        <p:cxnSp>
          <p:nvCxnSpPr>
            <p:cNvPr id="7" name="Straight Arrow Connector 10">
              <a:extLst>
                <a:ext uri="{FF2B5EF4-FFF2-40B4-BE49-F238E27FC236}">
                  <a16:creationId xmlns:a16="http://schemas.microsoft.com/office/drawing/2014/main" id="{59A7E531-E6BB-C946-ACC9-A6F08ACD2C68}"/>
                </a:ext>
              </a:extLst>
            </p:cNvPr>
            <p:cNvCxnSpPr>
              <a:cxnSpLocks/>
              <a:stCxn id="5" idx="6"/>
              <a:endCxn id="6" idx="4"/>
            </p:cNvCxnSpPr>
            <p:nvPr/>
          </p:nvCxnSpPr>
          <p:spPr>
            <a:xfrm flipV="1">
              <a:off x="4663440" y="3307081"/>
              <a:ext cx="1564817" cy="2446019"/>
            </a:xfrm>
            <a:prstGeom prst="straightConnector1">
              <a:avLst/>
            </a:prstGeom>
            <a:ln>
              <a:solidFill>
                <a:schemeClr val="bg2"/>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222AF367-D5F5-CD49-9724-B14099762659}"/>
                </a:ext>
              </a:extLst>
            </p:cNvPr>
            <p:cNvSpPr txBox="1"/>
            <p:nvPr/>
          </p:nvSpPr>
          <p:spPr>
            <a:xfrm>
              <a:off x="5513205" y="3826598"/>
              <a:ext cx="1877416" cy="538122"/>
            </a:xfrm>
            <a:prstGeom prst="rect">
              <a:avLst/>
            </a:prstGeom>
            <a:noFill/>
            <a:ln>
              <a:noFill/>
            </a:ln>
          </p:spPr>
          <p:txBody>
            <a:bodyPr wrap="square" rtlCol="0">
              <a:spAutoFit/>
            </a:bodyPr>
            <a:lstStyle/>
            <a:p>
              <a:r>
                <a:rPr lang="el-GR" sz="1400" dirty="0">
                  <a:solidFill>
                    <a:srgbClr val="002060"/>
                  </a:solidFill>
                </a:rPr>
                <a:t>Εργαλείο Επικοινωνίας</a:t>
              </a:r>
              <a:endParaRPr lang="en-US" sz="1400" dirty="0">
                <a:solidFill>
                  <a:srgbClr val="002060"/>
                </a:solidFill>
              </a:endParaRPr>
            </a:p>
          </p:txBody>
        </p:sp>
        <p:sp>
          <p:nvSpPr>
            <p:cNvPr id="9" name="Oval 12">
              <a:extLst>
                <a:ext uri="{FF2B5EF4-FFF2-40B4-BE49-F238E27FC236}">
                  <a16:creationId xmlns:a16="http://schemas.microsoft.com/office/drawing/2014/main" id="{26CA36D7-089D-8B43-BEC4-0C2534A9FA52}"/>
                </a:ext>
              </a:extLst>
            </p:cNvPr>
            <p:cNvSpPr/>
            <p:nvPr/>
          </p:nvSpPr>
          <p:spPr>
            <a:xfrm>
              <a:off x="8325906" y="4049606"/>
              <a:ext cx="1870570" cy="990600"/>
            </a:xfrm>
            <a:prstGeom prst="ellipse">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800" dirty="0">
                  <a:solidFill>
                    <a:srgbClr val="002060"/>
                  </a:solidFill>
                </a:rPr>
                <a:t>Μαθητής</a:t>
              </a:r>
              <a:endParaRPr lang="en-US" sz="1800" dirty="0">
                <a:solidFill>
                  <a:srgbClr val="002060"/>
                </a:solidFill>
              </a:endParaRPr>
            </a:p>
          </p:txBody>
        </p:sp>
        <p:cxnSp>
          <p:nvCxnSpPr>
            <p:cNvPr id="10" name="Straight Arrow Connector 13">
              <a:extLst>
                <a:ext uri="{FF2B5EF4-FFF2-40B4-BE49-F238E27FC236}">
                  <a16:creationId xmlns:a16="http://schemas.microsoft.com/office/drawing/2014/main" id="{8B06B6C7-FBE7-134F-831E-6848665436EA}"/>
                </a:ext>
              </a:extLst>
            </p:cNvPr>
            <p:cNvCxnSpPr>
              <a:stCxn id="5" idx="6"/>
              <a:endCxn id="9" idx="2"/>
            </p:cNvCxnSpPr>
            <p:nvPr/>
          </p:nvCxnSpPr>
          <p:spPr>
            <a:xfrm flipV="1">
              <a:off x="4663440" y="4544906"/>
              <a:ext cx="3662466" cy="1208194"/>
            </a:xfrm>
            <a:prstGeom prst="straightConnector1">
              <a:avLst/>
            </a:prstGeom>
            <a:ln>
              <a:solidFill>
                <a:schemeClr val="bg2"/>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04336C66-E4EB-6940-A7A3-1E7BDAC5FD29}"/>
                </a:ext>
              </a:extLst>
            </p:cNvPr>
            <p:cNvSpPr txBox="1"/>
            <p:nvPr/>
          </p:nvSpPr>
          <p:spPr>
            <a:xfrm>
              <a:off x="6228257" y="5178746"/>
              <a:ext cx="1808386" cy="895584"/>
            </a:xfrm>
            <a:prstGeom prst="rect">
              <a:avLst/>
            </a:prstGeom>
            <a:noFill/>
            <a:ln>
              <a:noFill/>
            </a:ln>
          </p:spPr>
          <p:txBody>
            <a:bodyPr wrap="square" rtlCol="0">
              <a:spAutoFit/>
            </a:bodyPr>
            <a:lstStyle/>
            <a:p>
              <a:r>
                <a:rPr lang="el-GR" sz="1400" dirty="0">
                  <a:solidFill>
                    <a:srgbClr val="002060"/>
                  </a:solidFill>
                </a:rPr>
                <a:t>Σύγχρονη και Ασύγχρονη Διδασκαλία</a:t>
              </a:r>
              <a:endParaRPr lang="en-US" sz="1400" dirty="0">
                <a:solidFill>
                  <a:srgbClr val="002060"/>
                </a:solidFill>
              </a:endParaRPr>
            </a:p>
          </p:txBody>
        </p:sp>
        <p:sp>
          <p:nvSpPr>
            <p:cNvPr id="12" name="Rectangle 15">
              <a:extLst>
                <a:ext uri="{FF2B5EF4-FFF2-40B4-BE49-F238E27FC236}">
                  <a16:creationId xmlns:a16="http://schemas.microsoft.com/office/drawing/2014/main" id="{CBC0E57D-1962-F744-8615-46B5E39411AE}"/>
                </a:ext>
              </a:extLst>
            </p:cNvPr>
            <p:cNvSpPr/>
            <p:nvPr/>
          </p:nvSpPr>
          <p:spPr>
            <a:xfrm>
              <a:off x="1219200" y="601980"/>
              <a:ext cx="2827020" cy="762000"/>
            </a:xfrm>
            <a:prstGeom prst="rect">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800" dirty="0">
                  <a:solidFill>
                    <a:srgbClr val="002060"/>
                  </a:solidFill>
                </a:rPr>
                <a:t>Διαδικτυακή Πλατφόρμα</a:t>
              </a:r>
              <a:endParaRPr lang="en-US" sz="1800" dirty="0">
                <a:solidFill>
                  <a:srgbClr val="002060"/>
                </a:solidFill>
              </a:endParaRPr>
            </a:p>
          </p:txBody>
        </p:sp>
        <p:sp>
          <p:nvSpPr>
            <p:cNvPr id="13" name="Rectangle 16">
              <a:extLst>
                <a:ext uri="{FF2B5EF4-FFF2-40B4-BE49-F238E27FC236}">
                  <a16:creationId xmlns:a16="http://schemas.microsoft.com/office/drawing/2014/main" id="{656256CF-3B87-1B42-A4B8-4EFBB49CD967}"/>
                </a:ext>
              </a:extLst>
            </p:cNvPr>
            <p:cNvSpPr/>
            <p:nvPr/>
          </p:nvSpPr>
          <p:spPr>
            <a:xfrm>
              <a:off x="1219200" y="1501140"/>
              <a:ext cx="1371600" cy="762000"/>
            </a:xfrm>
            <a:prstGeom prst="rect">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800" dirty="0">
                  <a:solidFill>
                    <a:srgbClr val="002060"/>
                  </a:solidFill>
                </a:rPr>
                <a:t>Κατ’οίκον εργασία</a:t>
              </a:r>
              <a:endParaRPr lang="en-US" sz="1800" dirty="0">
                <a:solidFill>
                  <a:srgbClr val="002060"/>
                </a:solidFill>
              </a:endParaRPr>
            </a:p>
          </p:txBody>
        </p:sp>
        <p:sp>
          <p:nvSpPr>
            <p:cNvPr id="14" name="Rectangle 17">
              <a:extLst>
                <a:ext uri="{FF2B5EF4-FFF2-40B4-BE49-F238E27FC236}">
                  <a16:creationId xmlns:a16="http://schemas.microsoft.com/office/drawing/2014/main" id="{AD33C0E1-CA66-9A4E-B3B3-DE8C4D98396E}"/>
                </a:ext>
              </a:extLst>
            </p:cNvPr>
            <p:cNvSpPr/>
            <p:nvPr/>
          </p:nvSpPr>
          <p:spPr>
            <a:xfrm>
              <a:off x="2674620" y="1501140"/>
              <a:ext cx="1371600" cy="762000"/>
            </a:xfrm>
            <a:prstGeom prst="rect">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800" dirty="0">
                  <a:solidFill>
                    <a:srgbClr val="002060"/>
                  </a:solidFill>
                </a:rPr>
                <a:t>Πρόσθετο Υλικό</a:t>
              </a:r>
              <a:endParaRPr lang="en-US" sz="1800" dirty="0">
                <a:solidFill>
                  <a:srgbClr val="002060"/>
                </a:solidFill>
              </a:endParaRPr>
            </a:p>
          </p:txBody>
        </p:sp>
        <p:cxnSp>
          <p:nvCxnSpPr>
            <p:cNvPr id="15" name="Straight Arrow Connector 18">
              <a:extLst>
                <a:ext uri="{FF2B5EF4-FFF2-40B4-BE49-F238E27FC236}">
                  <a16:creationId xmlns:a16="http://schemas.microsoft.com/office/drawing/2014/main" id="{B13FC2BF-DF8A-5C4D-A873-1BFADA7B0F67}"/>
                </a:ext>
              </a:extLst>
            </p:cNvPr>
            <p:cNvCxnSpPr>
              <a:cxnSpLocks/>
              <a:stCxn id="5" idx="0"/>
            </p:cNvCxnSpPr>
            <p:nvPr/>
          </p:nvCxnSpPr>
          <p:spPr>
            <a:xfrm flipH="1" flipV="1">
              <a:off x="2632709" y="2339795"/>
              <a:ext cx="1095446" cy="2918005"/>
            </a:xfrm>
            <a:prstGeom prst="straightConnector1">
              <a:avLst/>
            </a:prstGeom>
            <a:ln>
              <a:solidFill>
                <a:schemeClr val="bg2"/>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9">
              <a:extLst>
                <a:ext uri="{FF2B5EF4-FFF2-40B4-BE49-F238E27FC236}">
                  <a16:creationId xmlns:a16="http://schemas.microsoft.com/office/drawing/2014/main" id="{B3A93902-56D3-5546-B8A7-1B2A45959D46}"/>
                </a:ext>
              </a:extLst>
            </p:cNvPr>
            <p:cNvCxnSpPr>
              <a:cxnSpLocks/>
              <a:endCxn id="6" idx="2"/>
            </p:cNvCxnSpPr>
            <p:nvPr/>
          </p:nvCxnSpPr>
          <p:spPr>
            <a:xfrm>
              <a:off x="4130039" y="2316479"/>
              <a:ext cx="1162933" cy="495302"/>
            </a:xfrm>
            <a:prstGeom prst="straightConnector1">
              <a:avLst/>
            </a:prstGeom>
            <a:ln>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20">
              <a:extLst>
                <a:ext uri="{FF2B5EF4-FFF2-40B4-BE49-F238E27FC236}">
                  <a16:creationId xmlns:a16="http://schemas.microsoft.com/office/drawing/2014/main" id="{3C519183-DC6E-9149-BE19-4E216933DDCE}"/>
                </a:ext>
              </a:extLst>
            </p:cNvPr>
            <p:cNvCxnSpPr>
              <a:stCxn id="6" idx="6"/>
              <a:endCxn id="9" idx="0"/>
            </p:cNvCxnSpPr>
            <p:nvPr/>
          </p:nvCxnSpPr>
          <p:spPr>
            <a:xfrm>
              <a:off x="7163542" y="2811780"/>
              <a:ext cx="2097649" cy="1237826"/>
            </a:xfrm>
            <a:prstGeom prst="straightConnector1">
              <a:avLst/>
            </a:prstGeom>
            <a:ln>
              <a:solidFill>
                <a:schemeClr val="bg2"/>
              </a:solidFill>
              <a:headEnd type="triangle"/>
              <a:tailEnd type="triangle"/>
            </a:ln>
          </p:spPr>
          <p:style>
            <a:lnRef idx="1">
              <a:schemeClr val="accent1"/>
            </a:lnRef>
            <a:fillRef idx="0">
              <a:schemeClr val="accent1"/>
            </a:fillRef>
            <a:effectRef idx="0">
              <a:schemeClr val="accent1"/>
            </a:effectRef>
            <a:fontRef idx="minor">
              <a:schemeClr val="tx1"/>
            </a:fontRef>
          </p:style>
        </p:cxnSp>
      </p:grpSp>
      <p:sp>
        <p:nvSpPr>
          <p:cNvPr id="18" name="TextBox 17">
            <a:extLst>
              <a:ext uri="{FF2B5EF4-FFF2-40B4-BE49-F238E27FC236}">
                <a16:creationId xmlns:a16="http://schemas.microsoft.com/office/drawing/2014/main" id="{B22E7308-F9CD-004F-A5D1-329C4B1FC9CF}"/>
              </a:ext>
            </a:extLst>
          </p:cNvPr>
          <p:cNvSpPr txBox="1"/>
          <p:nvPr/>
        </p:nvSpPr>
        <p:spPr>
          <a:xfrm>
            <a:off x="6441778" y="3132847"/>
            <a:ext cx="1749473" cy="523220"/>
          </a:xfrm>
          <a:prstGeom prst="rect">
            <a:avLst/>
          </a:prstGeom>
          <a:noFill/>
          <a:ln>
            <a:noFill/>
          </a:ln>
        </p:spPr>
        <p:txBody>
          <a:bodyPr wrap="square" rtlCol="0">
            <a:spAutoFit/>
          </a:bodyPr>
          <a:lstStyle/>
          <a:p>
            <a:r>
              <a:rPr lang="el-GR" sz="1400" dirty="0">
                <a:solidFill>
                  <a:srgbClr val="002060"/>
                </a:solidFill>
              </a:rPr>
              <a:t>Συνεργασία Γονιού - Παιδιού</a:t>
            </a:r>
            <a:endParaRPr lang="en-US" sz="1400" dirty="0">
              <a:solidFill>
                <a:srgbClr val="002060"/>
              </a:solidFill>
            </a:endParaRPr>
          </a:p>
        </p:txBody>
      </p:sp>
      <p:sp>
        <p:nvSpPr>
          <p:cNvPr id="19" name="TextBox 18">
            <a:extLst>
              <a:ext uri="{FF2B5EF4-FFF2-40B4-BE49-F238E27FC236}">
                <a16:creationId xmlns:a16="http://schemas.microsoft.com/office/drawing/2014/main" id="{25F05398-EEE0-444A-B343-F8017C945C28}"/>
              </a:ext>
            </a:extLst>
          </p:cNvPr>
          <p:cNvSpPr txBox="1"/>
          <p:nvPr/>
        </p:nvSpPr>
        <p:spPr>
          <a:xfrm>
            <a:off x="979869" y="3943155"/>
            <a:ext cx="1816255" cy="523220"/>
          </a:xfrm>
          <a:prstGeom prst="rect">
            <a:avLst/>
          </a:prstGeom>
          <a:noFill/>
          <a:ln>
            <a:noFill/>
          </a:ln>
        </p:spPr>
        <p:txBody>
          <a:bodyPr wrap="square" rtlCol="0">
            <a:spAutoFit/>
          </a:bodyPr>
          <a:lstStyle/>
          <a:p>
            <a:r>
              <a:rPr lang="el-GR" sz="1400" dirty="0">
                <a:solidFill>
                  <a:srgbClr val="002060"/>
                </a:solidFill>
              </a:rPr>
              <a:t>Ενημέρωση περιεχομένου</a:t>
            </a:r>
            <a:endParaRPr lang="en-US" sz="1400" dirty="0">
              <a:solidFill>
                <a:srgbClr val="002060"/>
              </a:solidFill>
            </a:endParaRPr>
          </a:p>
        </p:txBody>
      </p:sp>
      <p:sp>
        <p:nvSpPr>
          <p:cNvPr id="20" name="TextBox 19">
            <a:extLst>
              <a:ext uri="{FF2B5EF4-FFF2-40B4-BE49-F238E27FC236}">
                <a16:creationId xmlns:a16="http://schemas.microsoft.com/office/drawing/2014/main" id="{54500B58-C14D-8E4C-9709-30896D971B0A}"/>
              </a:ext>
            </a:extLst>
          </p:cNvPr>
          <p:cNvSpPr txBox="1"/>
          <p:nvPr/>
        </p:nvSpPr>
        <p:spPr>
          <a:xfrm>
            <a:off x="2097661" y="5452057"/>
            <a:ext cx="1749473" cy="369332"/>
          </a:xfrm>
          <a:prstGeom prst="rect">
            <a:avLst/>
          </a:prstGeom>
          <a:noFill/>
          <a:ln>
            <a:noFill/>
          </a:ln>
        </p:spPr>
        <p:txBody>
          <a:bodyPr wrap="square" rtlCol="0">
            <a:spAutoFit/>
          </a:bodyPr>
          <a:lstStyle/>
          <a:p>
            <a:r>
              <a:rPr lang="el-GR" sz="1800" dirty="0">
                <a:solidFill>
                  <a:srgbClr val="002060"/>
                </a:solidFill>
              </a:rPr>
              <a:t>Εκπαιδευτικός</a:t>
            </a:r>
            <a:endParaRPr lang="en-US" sz="1800" dirty="0">
              <a:solidFill>
                <a:srgbClr val="002060"/>
              </a:solidFill>
            </a:endParaRPr>
          </a:p>
        </p:txBody>
      </p:sp>
    </p:spTree>
    <p:extLst>
      <p:ext uri="{BB962C8B-B14F-4D97-AF65-F5344CB8AC3E}">
        <p14:creationId xmlns:p14="http://schemas.microsoft.com/office/powerpoint/2010/main" val="1325949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Εικόνα 3">
            <a:extLst>
              <a:ext uri="{FF2B5EF4-FFF2-40B4-BE49-F238E27FC236}">
                <a16:creationId xmlns:a16="http://schemas.microsoft.com/office/drawing/2014/main" id="{72A9FFB6-A52E-144E-82C3-3D557E48B78A}"/>
              </a:ext>
            </a:extLst>
          </p:cNvPr>
          <p:cNvPicPr>
            <a:picLocks noChangeAspect="1"/>
          </p:cNvPicPr>
          <p:nvPr/>
        </p:nvPicPr>
        <p:blipFill>
          <a:blip r:embed="rId3"/>
          <a:stretch>
            <a:fillRect/>
          </a:stretch>
        </p:blipFill>
        <p:spPr>
          <a:xfrm>
            <a:off x="2279650" y="1752600"/>
            <a:ext cx="4584700" cy="3352800"/>
          </a:xfrm>
          <a:prstGeom prst="rect">
            <a:avLst/>
          </a:prstGeom>
        </p:spPr>
      </p:pic>
    </p:spTree>
    <p:extLst>
      <p:ext uri="{BB962C8B-B14F-4D97-AF65-F5344CB8AC3E}">
        <p14:creationId xmlns:p14="http://schemas.microsoft.com/office/powerpoint/2010/main" val="7493101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Εικόνα 3">
            <a:extLst>
              <a:ext uri="{FF2B5EF4-FFF2-40B4-BE49-F238E27FC236}">
                <a16:creationId xmlns:a16="http://schemas.microsoft.com/office/drawing/2014/main" id="{BBDE2CE1-ECFC-024E-9068-63CF397CBD63}"/>
              </a:ext>
            </a:extLst>
          </p:cNvPr>
          <p:cNvPicPr>
            <a:picLocks noChangeAspect="1"/>
          </p:cNvPicPr>
          <p:nvPr/>
        </p:nvPicPr>
        <p:blipFill>
          <a:blip r:embed="rId3"/>
          <a:stretch>
            <a:fillRect/>
          </a:stretch>
        </p:blipFill>
        <p:spPr>
          <a:xfrm>
            <a:off x="0" y="1431185"/>
            <a:ext cx="8991600" cy="3644900"/>
          </a:xfrm>
          <a:prstGeom prst="rect">
            <a:avLst/>
          </a:prstGeom>
        </p:spPr>
      </p:pic>
    </p:spTree>
    <p:extLst>
      <p:ext uri="{BB962C8B-B14F-4D97-AF65-F5344CB8AC3E}">
        <p14:creationId xmlns:p14="http://schemas.microsoft.com/office/powerpoint/2010/main" val="2837239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Εικόνα 1">
            <a:extLst>
              <a:ext uri="{FF2B5EF4-FFF2-40B4-BE49-F238E27FC236}">
                <a16:creationId xmlns:a16="http://schemas.microsoft.com/office/drawing/2014/main" id="{61F14DA4-A001-2643-9F30-5F8D5F1E50AA}"/>
              </a:ext>
            </a:extLst>
          </p:cNvPr>
          <p:cNvPicPr>
            <a:picLocks noChangeAspect="1"/>
          </p:cNvPicPr>
          <p:nvPr/>
        </p:nvPicPr>
        <p:blipFill>
          <a:blip r:embed="rId3"/>
          <a:stretch>
            <a:fillRect/>
          </a:stretch>
        </p:blipFill>
        <p:spPr>
          <a:xfrm>
            <a:off x="374650" y="44450"/>
            <a:ext cx="8394700" cy="6769100"/>
          </a:xfrm>
          <a:prstGeom prst="rect">
            <a:avLst/>
          </a:prstGeom>
        </p:spPr>
      </p:pic>
    </p:spTree>
    <p:extLst>
      <p:ext uri="{BB962C8B-B14F-4D97-AF65-F5344CB8AC3E}">
        <p14:creationId xmlns:p14="http://schemas.microsoft.com/office/powerpoint/2010/main" val="3715121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9307909D-ADD1-2044-AA91-542191A4BA65}"/>
              </a:ext>
            </a:extLst>
          </p:cNvPr>
          <p:cNvSpPr>
            <a:spLocks noGrp="1"/>
          </p:cNvSpPr>
          <p:nvPr>
            <p:ph type="title"/>
          </p:nvPr>
        </p:nvSpPr>
        <p:spPr/>
        <p:txBody>
          <a:bodyPr/>
          <a:lstStyle/>
          <a:p>
            <a:r>
              <a:rPr lang="el-CY" dirty="0"/>
              <a:t>Πλεονεκτήματα</a:t>
            </a:r>
          </a:p>
        </p:txBody>
      </p:sp>
      <p:sp>
        <p:nvSpPr>
          <p:cNvPr id="3" name="Θέση περιεχομένου 2">
            <a:extLst>
              <a:ext uri="{FF2B5EF4-FFF2-40B4-BE49-F238E27FC236}">
                <a16:creationId xmlns:a16="http://schemas.microsoft.com/office/drawing/2014/main" id="{FF5A57A0-D241-AD48-AAF1-B653166D629D}"/>
              </a:ext>
            </a:extLst>
          </p:cNvPr>
          <p:cNvSpPr>
            <a:spLocks noGrp="1"/>
          </p:cNvSpPr>
          <p:nvPr>
            <p:ph idx="1"/>
          </p:nvPr>
        </p:nvSpPr>
        <p:spPr/>
        <p:txBody>
          <a:bodyPr/>
          <a:lstStyle/>
          <a:p>
            <a:r>
              <a:rPr lang="el-CY" dirty="0"/>
              <a:t>Συνεργασία Γονιού – Εκπαιδευτικού, σύμφωνα με τη βιβλιογραφία, έχει θετικά αποτελέσματα σε μαθησιακό επίπεδο</a:t>
            </a:r>
          </a:p>
          <a:p>
            <a:r>
              <a:rPr lang="el-CY" dirty="0"/>
              <a:t>Ο γονιός ενημερώνεται άμεσα για την πορεία εργασίας και τις δραστηριότητες του παιδιού του</a:t>
            </a:r>
          </a:p>
          <a:p>
            <a:r>
              <a:rPr lang="el-CY" dirty="0"/>
              <a:t>Το παιδί, υπό την επίβλεψη του γονιού και την καθοδήγηση εκπαιδευτικού, μπορεί να κάνει καλύτερη διαχείριση του χρόνο του</a:t>
            </a:r>
          </a:p>
        </p:txBody>
      </p:sp>
      <p:pic>
        <p:nvPicPr>
          <p:cNvPr id="4" name="Εικόνα 3">
            <a:extLst>
              <a:ext uri="{FF2B5EF4-FFF2-40B4-BE49-F238E27FC236}">
                <a16:creationId xmlns:a16="http://schemas.microsoft.com/office/drawing/2014/main" id="{1531120F-F46A-3441-90F1-8D5014EEDB42}"/>
              </a:ext>
            </a:extLst>
          </p:cNvPr>
          <p:cNvPicPr>
            <a:picLocks noChangeAspect="1"/>
          </p:cNvPicPr>
          <p:nvPr/>
        </p:nvPicPr>
        <p:blipFill>
          <a:blip r:embed="rId2"/>
          <a:stretch>
            <a:fillRect/>
          </a:stretch>
        </p:blipFill>
        <p:spPr>
          <a:xfrm>
            <a:off x="4572000" y="365126"/>
            <a:ext cx="1325563" cy="1325563"/>
          </a:xfrm>
          <a:prstGeom prst="rect">
            <a:avLst/>
          </a:prstGeom>
        </p:spPr>
      </p:pic>
    </p:spTree>
    <p:extLst>
      <p:ext uri="{BB962C8B-B14F-4D97-AF65-F5344CB8AC3E}">
        <p14:creationId xmlns:p14="http://schemas.microsoft.com/office/powerpoint/2010/main" val="2300998794"/>
      </p:ext>
    </p:extLst>
  </p:cSld>
  <p:clrMapOvr>
    <a:masterClrMapping/>
  </p:clrMapOvr>
</p:sld>
</file>

<file path=ppt/theme/theme1.xml><?xml version="1.0" encoding="utf-8"?>
<a:theme xmlns:a="http://schemas.openxmlformats.org/drawingml/2006/main" name="Θέμα του Office">
  <a:themeElements>
    <a:clrScheme name="Θέμα του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Θέμα του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Θέμα του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TotalTime>
  <Words>492</Words>
  <Application>Microsoft Macintosh PowerPoint</Application>
  <PresentationFormat>Προβολή στην οθόνη (4:3)</PresentationFormat>
  <Paragraphs>42</Paragraphs>
  <Slides>10</Slides>
  <Notes>3</Notes>
  <HiddenSlides>0</HiddenSlides>
  <MMClips>0</MMClips>
  <ScaleCrop>false</ScaleCrop>
  <HeadingPairs>
    <vt:vector size="6" baseType="variant">
      <vt:variant>
        <vt:lpstr>Γραμματοσειρές που χρησιμοποιούνται</vt:lpstr>
      </vt:variant>
      <vt:variant>
        <vt:i4>4</vt:i4>
      </vt:variant>
      <vt:variant>
        <vt:lpstr>Θέμα</vt:lpstr>
      </vt:variant>
      <vt:variant>
        <vt:i4>1</vt:i4>
      </vt:variant>
      <vt:variant>
        <vt:lpstr>Τίτλοι διαφανειών</vt:lpstr>
      </vt:variant>
      <vt:variant>
        <vt:i4>10</vt:i4>
      </vt:variant>
    </vt:vector>
  </HeadingPairs>
  <TitlesOfParts>
    <vt:vector size="15" baseType="lpstr">
      <vt:lpstr>Arial</vt:lpstr>
      <vt:lpstr>Calibri</vt:lpstr>
      <vt:lpstr>Calibri Light</vt:lpstr>
      <vt:lpstr>Century Gothic</vt:lpstr>
      <vt:lpstr>Θέμα του Office</vt:lpstr>
      <vt:lpstr>Γονική Εμπλοκή &amp; Εξ Αποστάσεως Εκπαίδευση</vt:lpstr>
      <vt:lpstr>Πλεονεκτήματα Γονικής Εμπλοκής</vt:lpstr>
      <vt:lpstr>Συνεργασία με γονείς μέσω διαδικτύου</vt:lpstr>
      <vt:lpstr>Εμπόδια στη γονική εμπλοκή</vt:lpstr>
      <vt:lpstr>Διαδικτυακή Συνεργασία</vt:lpstr>
      <vt:lpstr>Παρουσίαση του PowerPoint</vt:lpstr>
      <vt:lpstr>Παρουσίαση του PowerPoint</vt:lpstr>
      <vt:lpstr>Παρουσίαση του PowerPoint</vt:lpstr>
      <vt:lpstr>Πλεονεκτήματα</vt:lpstr>
      <vt:lpstr>Μειονεκτήματα</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Γονική Εμπλοκή &amp; Εξ Αποστάσεως Εκπαίδευση</dc:title>
  <dc:creator>Αλέξανδρος Κοφτερός</dc:creator>
  <cp:lastModifiedBy>Αλέξανδρος Κοφτερός</cp:lastModifiedBy>
  <cp:revision>5</cp:revision>
  <dcterms:created xsi:type="dcterms:W3CDTF">2020-08-28T14:35:49Z</dcterms:created>
  <dcterms:modified xsi:type="dcterms:W3CDTF">2020-08-28T14:46:45Z</dcterms:modified>
</cp:coreProperties>
</file>