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8" r:id="rId2"/>
    <p:sldId id="266" r:id="rId3"/>
    <p:sldId id="267" r:id="rId4"/>
    <p:sldId id="268" r:id="rId5"/>
    <p:sldId id="269" r:id="rId6"/>
    <p:sldId id="270"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3"/>
    <p:restoredTop sz="78903"/>
  </p:normalViewPr>
  <p:slideViewPr>
    <p:cSldViewPr snapToGrid="0" snapToObjects="1">
      <p:cViewPr varScale="1">
        <p:scale>
          <a:sx n="105" d="100"/>
          <a:sy n="105" d="100"/>
        </p:scale>
        <p:origin x="53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61E202-2864-AE44-B1FE-2FA4BC4BF728}" type="datetimeFigureOut">
              <a:rPr lang="en-US" smtClean="0"/>
              <a:t>8/30/20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179366-E84C-194C-903C-28297DF49CD8}" type="slidenum">
              <a:rPr lang="en-US" smtClean="0"/>
              <a:t>‹#›</a:t>
            </a:fld>
            <a:endParaRPr lang="en-US"/>
          </a:p>
        </p:txBody>
      </p:sp>
    </p:spTree>
    <p:extLst>
      <p:ext uri="{BB962C8B-B14F-4D97-AF65-F5344CB8AC3E}">
        <p14:creationId xmlns:p14="http://schemas.microsoft.com/office/powerpoint/2010/main" val="32464355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«εποικοδομητική εξαποστάσεως σχολική εκπαίδευση»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Ολοκληρώνουμε το 3ωρο πρόγραμμα </a:t>
            </a:r>
            <a:r>
              <a:rPr lang="el-GR" sz="1200" kern="1200" dirty="0" err="1">
                <a:solidFill>
                  <a:schemeClr val="tx1"/>
                </a:solidFill>
                <a:effectLst/>
                <a:latin typeface="+mn-lt"/>
                <a:ea typeface="+mn-ea"/>
                <a:cs typeface="+mn-cs"/>
              </a:rPr>
              <a:t>ενδοσχολικής</a:t>
            </a:r>
            <a:r>
              <a:rPr lang="el-GR" sz="1200" kern="1200" dirty="0">
                <a:solidFill>
                  <a:schemeClr val="tx1"/>
                </a:solidFill>
                <a:effectLst/>
                <a:latin typeface="+mn-lt"/>
                <a:ea typeface="+mn-ea"/>
                <a:cs typeface="+mn-cs"/>
              </a:rPr>
              <a:t> αυτομόρφωσης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για τη Μέρα του Εκπαιδευτικού 2020 στα Δημοτικά Σχολεία στην Κύπρο.</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Αν ξεκινήσατε στις 8, τώρα πρέπει να είναι 10.50’</a:t>
            </a:r>
          </a:p>
          <a:p>
            <a:r>
              <a:rPr lang="el-GR" sz="1200" kern="1200" dirty="0">
                <a:solidFill>
                  <a:schemeClr val="tx1"/>
                </a:solidFill>
                <a:effectLst/>
                <a:latin typeface="+mn-lt"/>
                <a:ea typeface="+mn-ea"/>
                <a:cs typeface="+mn-cs"/>
              </a:rPr>
              <a:t>Αλλά ότι ώρα και αν είναι, αν φτάσατε ως εδώ έχουμε ακόμη 10’ </a:t>
            </a:r>
            <a:r>
              <a:rPr lang="el-GR" sz="1200" kern="1200" dirty="0">
                <a:solidFill>
                  <a:schemeClr val="tx1"/>
                </a:solidFill>
                <a:effectLst/>
                <a:latin typeface="+mn-lt"/>
                <a:ea typeface="+mn-ea"/>
                <a:cs typeface="+mn-cs"/>
                <a:sym typeface="Wingdings" pitchFamily="2" charset="2"/>
              </a:rPr>
              <a:t></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C709FB3-E608-5C40-8EAA-4999EC32FB74}" type="slidenum">
              <a:rPr lang="en-US" smtClean="0"/>
              <a:t>1</a:t>
            </a:fld>
            <a:endParaRPr lang="en-US"/>
          </a:p>
        </p:txBody>
      </p:sp>
    </p:spTree>
    <p:extLst>
      <p:ext uri="{BB962C8B-B14F-4D97-AF65-F5344CB8AC3E}">
        <p14:creationId xmlns:p14="http://schemas.microsoft.com/office/powerpoint/2010/main" val="619907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Φτάσαμε στο ένατο και τελευταίο μέρος του </a:t>
            </a:r>
            <a:r>
              <a:rPr lang="el-GR" sz="1200" kern="1200" dirty="0" err="1">
                <a:solidFill>
                  <a:schemeClr val="tx1"/>
                </a:solidFill>
                <a:effectLst/>
                <a:latin typeface="+mn-lt"/>
                <a:ea typeface="+mn-ea"/>
                <a:cs typeface="+mn-cs"/>
              </a:rPr>
              <a:t>αυτομορφωτικού</a:t>
            </a:r>
            <a:r>
              <a:rPr lang="el-GR" sz="1200" kern="1200" dirty="0">
                <a:solidFill>
                  <a:schemeClr val="tx1"/>
                </a:solidFill>
                <a:effectLst/>
                <a:latin typeface="+mn-lt"/>
                <a:ea typeface="+mn-ea"/>
                <a:cs typeface="+mn-cs"/>
              </a:rPr>
              <a:t> προγράμματος.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Ας δούμε τα κύρια σημεία του:</a:t>
            </a:r>
            <a:endParaRPr lang="en-CY" sz="1200" kern="1200">
              <a:solidFill>
                <a:schemeClr val="tx1"/>
              </a:solidFill>
              <a:effectLst/>
              <a:latin typeface="+mn-lt"/>
              <a:ea typeface="+mn-ea"/>
              <a:cs typeface="+mn-cs"/>
            </a:endParaRPr>
          </a:p>
          <a:p>
            <a:endParaRPr lang="en-CY"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62F41CE-F0A2-B844-9029-F130EE55FBB3}" type="slidenum">
              <a:rPr lang="en-US" smtClean="0"/>
              <a:t>2</a:t>
            </a:fld>
            <a:endParaRPr lang="en-US"/>
          </a:p>
        </p:txBody>
      </p:sp>
    </p:spTree>
    <p:extLst>
      <p:ext uri="{BB962C8B-B14F-4D97-AF65-F5344CB8AC3E}">
        <p14:creationId xmlns:p14="http://schemas.microsoft.com/office/powerpoint/2010/main" val="2284484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Ξεκινήσαμε αναγνωρίζοντας ένα μεγάλο πρόβλημα: ότι η πανδημία χτυπάει σε δυο βασικά της εκπαίδευσης: το θέμα του χρόνου και το θέμα της ποιότητας. (Χτυπάει και σε άλλα, όπως το πολύ βασικό ζήτημα του εξισωτικού χαρακτήρα του σχολείου, αλλά και αυτό είναι ζήτημα που δεν το θίξαμε σήμερα.)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Αναγνωρίσαμε επίσης ότι πιθανότατα φέτος θα χρειαστεί κάποιου είδους εξαποστάσεως εκπαίδευση συμπληρωματικά: σε κάποια διαστήματα, για κάποιους μαθητές, ε για κάποια σχολεία, για κάποιους εκπαιδευτικούς, πάντως πρέπει να προετοιμαζόμαστε.</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Για το θέμα του χρόνου προτείναμε μια εντελώς διαφορετική δομή της εκπαιδευτικής διαδικασίας στην οποία η μονάδα είναι ο «Κύκλος Μαθήματος». Στο κέντρο του Κύκλου είναι μια 45λεπτη σύγχρονη εξαποστάσεως διδασκαλία που πλαισιώνεται από μελέτη και ασκήσεις του μαθητή, ατομικά και σε μικρές ομάδες, τις δύο προηγούμενες και τις δύο επόμενες μέρες της διδασκαλίας, ώστε συνολικά σε κάθε Κύκλο Μαθήματος ο μαθητής εργάζεται για 3 περίπου ώρες και ο δάσκαλος για 4. Αυτό το μοντέλο όπου ο μαθητής αρχίζει τη μελέτη ενός θέματος πριν την κλασική ΄διδασκαλία΄, ονομάζεται «αντεστραμμένη τάξη» και τεχνολογικά στηρίζεται σε μια άλλη εξαποστάσεως τεχνολογία, ασύγχρονη αλλά με δυνατότητα παρεμβολής του δασκάλου στο ρυθμό της, το φόρουμ συζητήσεων.</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Βάζοντας 5 τέτοιους κύκλους μαθημάτων εβδομαδιαίως, με τρόπο μάλιστα που η μέρα του μαθητή να ξεκινά και να τελειώνει με σύγχρονες συναντήσεις της τάξης με το δάσκαλο (45’ το πρωί και 15’ το μεσημέρι), παρουσιάσαμε μια ολοκληρωμένη πρόταση που θα μπορούσε, υπό όρους αλλά ρεαλιστικούς, να λειτουργήσει όχι μόνο αμυντικά, δηλαδή «τί να κάνουμε, αφού δεν έχουμε το κανονικό σχολείο, ας έχουμε κάτι», αλλά και εποικοδομητικά, δηλαδή καλλιεργώντας τη νέα πειθαρχία που απαιτεί από μαθητές και δασκάλα η εξαποστάσεως εκπαίδευση και κυρίως τις σχετικές </a:t>
            </a:r>
            <a:r>
              <a:rPr lang="el-GR" sz="1200" kern="1200" dirty="0" err="1">
                <a:solidFill>
                  <a:schemeClr val="tx1"/>
                </a:solidFill>
                <a:effectLst/>
                <a:latin typeface="+mn-lt"/>
                <a:ea typeface="+mn-ea"/>
                <a:cs typeface="+mn-cs"/>
              </a:rPr>
              <a:t>μεταγνωστικές</a:t>
            </a:r>
            <a:r>
              <a:rPr lang="el-GR" sz="1200" kern="1200" dirty="0">
                <a:solidFill>
                  <a:schemeClr val="tx1"/>
                </a:solidFill>
                <a:effectLst/>
                <a:latin typeface="+mn-lt"/>
                <a:ea typeface="+mn-ea"/>
                <a:cs typeface="+mn-cs"/>
              </a:rPr>
              <a:t> δεξιότητες: μαθαίνω να μελετώ μόνος μου, μαθαίνω να συνεργάζομαι, να </a:t>
            </a:r>
            <a:r>
              <a:rPr lang="el-GR" sz="1200" kern="1200" dirty="0" err="1">
                <a:solidFill>
                  <a:schemeClr val="tx1"/>
                </a:solidFill>
                <a:effectLst/>
                <a:latin typeface="+mn-lt"/>
                <a:ea typeface="+mn-ea"/>
                <a:cs typeface="+mn-cs"/>
              </a:rPr>
              <a:t>αυτοαξιολογούμαι</a:t>
            </a:r>
            <a:r>
              <a:rPr lang="el-GR" sz="1200" kern="1200" dirty="0">
                <a:solidFill>
                  <a:schemeClr val="tx1"/>
                </a:solidFill>
                <a:effectLst/>
                <a:latin typeface="+mn-lt"/>
                <a:ea typeface="+mn-ea"/>
                <a:cs typeface="+mn-cs"/>
              </a:rPr>
              <a:t>, να κρίνομαι από το μαθησιακό αποτέλεσμα και όχι από το χρόνο που είχα μεταφέρει το σώμα μου στην αίθουσα. Αυτό ονομάσαμε εποικοδομητική εξαποστάσεως σχολική εκπαίδευση, που καθόλου δεν αποκλείεται να αφήσει μόνιμα τα ίχνη της, ακόμη και μετά τη λήξη της πανδημίας -σε δύο χρόνια κατά το αισιόδοξο σενάριο του ΠΟΥ…</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E179366-E84C-194C-903C-28297DF49CD8}" type="slidenum">
              <a:rPr lang="en-US" smtClean="0"/>
              <a:t>3</a:t>
            </a:fld>
            <a:endParaRPr lang="en-US"/>
          </a:p>
        </p:txBody>
      </p:sp>
    </p:spTree>
    <p:extLst>
      <p:ext uri="{BB962C8B-B14F-4D97-AF65-F5344CB8AC3E}">
        <p14:creationId xmlns:p14="http://schemas.microsoft.com/office/powerpoint/2010/main" val="2254697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Είδαμε συγκεκριμένα παραδείγματα από το αναλυτικό πρόγραμμα της έκτης δημοτικού. Συζητήσαμε δυσκολίες και εμπόδια. Και αφήσαμε πολλά θέματα που δεν θίξαμε καν, θέματα διδακτικά, εκπαιδευτικά, κοινωνικά, και πρακτικά. Ελπίζουμε να φεύγετε με περισσότερες ερωτήσεις από όσες είχατε ερχόμενοι. Ελπίζουμε να έχετε μικρότερη βεβαιότητα για όσες απαντήσεις νομίζατε ότι είχατε. Περισσότερες ερωτήσεις αλλά και βαθύτερες, από αυτές που μας μένουν όταν μελετάμε ένα ζήτημα. Μικρότερη βεβαιότητα που προκύπτει από τη γνώση της πολυπλοκότητας και της δυσκολίας του προβλήματος.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E179366-E84C-194C-903C-28297DF49CD8}" type="slidenum">
              <a:rPr lang="en-US" smtClean="0"/>
              <a:t>4</a:t>
            </a:fld>
            <a:endParaRPr lang="en-US"/>
          </a:p>
        </p:txBody>
      </p:sp>
    </p:spTree>
    <p:extLst>
      <p:ext uri="{BB962C8B-B14F-4D97-AF65-F5344CB8AC3E}">
        <p14:creationId xmlns:p14="http://schemas.microsoft.com/office/powerpoint/2010/main" val="4002465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Κλείνοντας θέλουμε να σας παρακαλέσουμε να μας μιλήσετε και να μας γράψετε. Πρώτα </a:t>
            </a:r>
            <a:r>
              <a:rPr lang="el-GR" sz="1200" kern="1200" dirty="0" err="1">
                <a:solidFill>
                  <a:schemeClr val="tx1"/>
                </a:solidFill>
                <a:effectLst/>
                <a:latin typeface="+mn-lt"/>
                <a:ea typeface="+mn-ea"/>
                <a:cs typeface="+mn-cs"/>
              </a:rPr>
              <a:t>απόλα</a:t>
            </a:r>
            <a:r>
              <a:rPr lang="el-GR" sz="1200" kern="1200" dirty="0">
                <a:solidFill>
                  <a:schemeClr val="tx1"/>
                </a:solidFill>
                <a:effectLst/>
                <a:latin typeface="+mn-lt"/>
                <a:ea typeface="+mn-ea"/>
                <a:cs typeface="+mn-cs"/>
              </a:rPr>
              <a:t> σκεφτείτε:</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Τί επιλέξατε να μάθετε από το σημερινό πρόγραμμα; </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Σκεφτήκατε κάτι καινούργιο για σας; Είδατε καινούργιους τρόπους αντιμετώπισης θεμάτων;</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Άξιζε τον κόπο και το χρόνο σας; Αν ξέρατε τί θα γίνει, θα ερχόσασταν ή θα επιλέγατε κάτι άλλο;</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E179366-E84C-194C-903C-28297DF49CD8}" type="slidenum">
              <a:rPr lang="en-US" smtClean="0"/>
              <a:t>5</a:t>
            </a:fld>
            <a:endParaRPr lang="en-US"/>
          </a:p>
        </p:txBody>
      </p:sp>
    </p:spTree>
    <p:extLst>
      <p:ext uri="{BB962C8B-B14F-4D97-AF65-F5344CB8AC3E}">
        <p14:creationId xmlns:p14="http://schemas.microsoft.com/office/powerpoint/2010/main" val="966550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Και στείλτε μας τα σχόλιά σας, κυρίως τα κριτικά (όχι πως μας χαλάει να ακούσουμε και κάτι καλό, αν βέβαια είναι ειλικρινές </a:t>
            </a:r>
            <a:r>
              <a:rPr lang="el-GR" sz="1200" kern="1200" dirty="0">
                <a:solidFill>
                  <a:schemeClr val="tx1"/>
                </a:solidFill>
                <a:effectLst/>
                <a:latin typeface="+mn-lt"/>
                <a:ea typeface="+mn-ea"/>
                <a:cs typeface="+mn-cs"/>
                <a:sym typeface="Wingdings" pitchFamily="2" charset="2"/>
              </a:rPr>
              <a:t></a:t>
            </a:r>
            <a:r>
              <a:rPr lang="el-GR" sz="1200" kern="1200" dirty="0">
                <a:solidFill>
                  <a:schemeClr val="tx1"/>
                </a:solidFill>
                <a:effectLst/>
                <a:latin typeface="+mn-lt"/>
                <a:ea typeface="+mn-ea"/>
                <a:cs typeface="+mn-cs"/>
              </a:rPr>
              <a:t>):</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Πώς σας φάνηκε η μεθοδολογία μας; Τί πρέπει να αλλάξουμε;</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Το περιεχόμενο ήταν κατάλληλο; Τί άλλο ή διαφορετικό χρειαζόταν;</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Οι δραστηριότητες πέτυχαν;</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E179366-E84C-194C-903C-28297DF49CD8}" type="slidenum">
              <a:rPr lang="en-US" smtClean="0"/>
              <a:t>6</a:t>
            </a:fld>
            <a:endParaRPr lang="en-US"/>
          </a:p>
        </p:txBody>
      </p:sp>
    </p:spTree>
    <p:extLst>
      <p:ext uri="{BB962C8B-B14F-4D97-AF65-F5344CB8AC3E}">
        <p14:creationId xmlns:p14="http://schemas.microsoft.com/office/powerpoint/2010/main" val="4585587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D1283-110B-1644-83E8-85872ACADCA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379ED86-C5E1-EC47-AD5F-AC93345E3AA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D674000-5AC1-044C-BA2E-4247B202C821}"/>
              </a:ext>
            </a:extLst>
          </p:cNvPr>
          <p:cNvSpPr>
            <a:spLocks noGrp="1"/>
          </p:cNvSpPr>
          <p:nvPr>
            <p:ph type="dt" sz="half" idx="10"/>
          </p:nvPr>
        </p:nvSpPr>
        <p:spPr/>
        <p:txBody>
          <a:bodyPr/>
          <a:lstStyle/>
          <a:p>
            <a:fld id="{B0FB1ACA-848B-1F41-B8DF-F1D5921B874A}" type="datetimeFigureOut">
              <a:rPr lang="en-US" smtClean="0"/>
              <a:t>8/30/20</a:t>
            </a:fld>
            <a:endParaRPr lang="en-US"/>
          </a:p>
        </p:txBody>
      </p:sp>
      <p:sp>
        <p:nvSpPr>
          <p:cNvPr id="5" name="Footer Placeholder 4">
            <a:extLst>
              <a:ext uri="{FF2B5EF4-FFF2-40B4-BE49-F238E27FC236}">
                <a16:creationId xmlns:a16="http://schemas.microsoft.com/office/drawing/2014/main" id="{5C76E8A4-1A3B-A44D-97EA-B9FA7B2509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183717D-6AC7-5B4A-858C-39BDB980D925}"/>
              </a:ext>
            </a:extLst>
          </p:cNvPr>
          <p:cNvSpPr>
            <a:spLocks noGrp="1"/>
          </p:cNvSpPr>
          <p:nvPr>
            <p:ph type="sldNum" sz="quarter" idx="12"/>
          </p:nvPr>
        </p:nvSpPr>
        <p:spPr/>
        <p:txBody>
          <a:bodyPr/>
          <a:lstStyle/>
          <a:p>
            <a:fld id="{369EA3B0-2C60-2844-80C1-AE5DFEBF8127}" type="slidenum">
              <a:rPr lang="en-US" smtClean="0"/>
              <a:t>‹#›</a:t>
            </a:fld>
            <a:endParaRPr lang="en-US"/>
          </a:p>
        </p:txBody>
      </p:sp>
    </p:spTree>
    <p:extLst>
      <p:ext uri="{BB962C8B-B14F-4D97-AF65-F5344CB8AC3E}">
        <p14:creationId xmlns:p14="http://schemas.microsoft.com/office/powerpoint/2010/main" val="30886553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1990D-D07F-714F-86DF-9A6E6E8E073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997B0D9-02F8-624A-B75D-56D1D74E224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8D1D11-FA02-034C-AA14-C4EED834B090}"/>
              </a:ext>
            </a:extLst>
          </p:cNvPr>
          <p:cNvSpPr>
            <a:spLocks noGrp="1"/>
          </p:cNvSpPr>
          <p:nvPr>
            <p:ph type="dt" sz="half" idx="10"/>
          </p:nvPr>
        </p:nvSpPr>
        <p:spPr/>
        <p:txBody>
          <a:bodyPr/>
          <a:lstStyle/>
          <a:p>
            <a:fld id="{B0FB1ACA-848B-1F41-B8DF-F1D5921B874A}" type="datetimeFigureOut">
              <a:rPr lang="en-US" smtClean="0"/>
              <a:t>8/30/20</a:t>
            </a:fld>
            <a:endParaRPr lang="en-US"/>
          </a:p>
        </p:txBody>
      </p:sp>
      <p:sp>
        <p:nvSpPr>
          <p:cNvPr id="5" name="Footer Placeholder 4">
            <a:extLst>
              <a:ext uri="{FF2B5EF4-FFF2-40B4-BE49-F238E27FC236}">
                <a16:creationId xmlns:a16="http://schemas.microsoft.com/office/drawing/2014/main" id="{6BCBA3E0-2810-0E4E-A7FE-7FF587CA8A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30EB4B-3810-A54B-BF25-D0F6D2521072}"/>
              </a:ext>
            </a:extLst>
          </p:cNvPr>
          <p:cNvSpPr>
            <a:spLocks noGrp="1"/>
          </p:cNvSpPr>
          <p:nvPr>
            <p:ph type="sldNum" sz="quarter" idx="12"/>
          </p:nvPr>
        </p:nvSpPr>
        <p:spPr/>
        <p:txBody>
          <a:bodyPr/>
          <a:lstStyle/>
          <a:p>
            <a:fld id="{369EA3B0-2C60-2844-80C1-AE5DFEBF8127}" type="slidenum">
              <a:rPr lang="en-US" smtClean="0"/>
              <a:t>‹#›</a:t>
            </a:fld>
            <a:endParaRPr lang="en-US"/>
          </a:p>
        </p:txBody>
      </p:sp>
    </p:spTree>
    <p:extLst>
      <p:ext uri="{BB962C8B-B14F-4D97-AF65-F5344CB8AC3E}">
        <p14:creationId xmlns:p14="http://schemas.microsoft.com/office/powerpoint/2010/main" val="19550999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6FA474-5DDB-C546-80CE-29ECF86712B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872E026-FE4C-B147-BF37-85E372D7A74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139FB4-3568-D943-B8E2-F4A78516365D}"/>
              </a:ext>
            </a:extLst>
          </p:cNvPr>
          <p:cNvSpPr>
            <a:spLocks noGrp="1"/>
          </p:cNvSpPr>
          <p:nvPr>
            <p:ph type="dt" sz="half" idx="10"/>
          </p:nvPr>
        </p:nvSpPr>
        <p:spPr/>
        <p:txBody>
          <a:bodyPr/>
          <a:lstStyle/>
          <a:p>
            <a:fld id="{B0FB1ACA-848B-1F41-B8DF-F1D5921B874A}" type="datetimeFigureOut">
              <a:rPr lang="en-US" smtClean="0"/>
              <a:t>8/30/20</a:t>
            </a:fld>
            <a:endParaRPr lang="en-US"/>
          </a:p>
        </p:txBody>
      </p:sp>
      <p:sp>
        <p:nvSpPr>
          <p:cNvPr id="5" name="Footer Placeholder 4">
            <a:extLst>
              <a:ext uri="{FF2B5EF4-FFF2-40B4-BE49-F238E27FC236}">
                <a16:creationId xmlns:a16="http://schemas.microsoft.com/office/drawing/2014/main" id="{1A11D84C-CC5A-D54B-9EDB-C1828AF41F9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9E69435-ADAC-E443-94ED-33221D349CBD}"/>
              </a:ext>
            </a:extLst>
          </p:cNvPr>
          <p:cNvSpPr>
            <a:spLocks noGrp="1"/>
          </p:cNvSpPr>
          <p:nvPr>
            <p:ph type="sldNum" sz="quarter" idx="12"/>
          </p:nvPr>
        </p:nvSpPr>
        <p:spPr/>
        <p:txBody>
          <a:bodyPr/>
          <a:lstStyle/>
          <a:p>
            <a:fld id="{369EA3B0-2C60-2844-80C1-AE5DFEBF8127}" type="slidenum">
              <a:rPr lang="en-US" smtClean="0"/>
              <a:t>‹#›</a:t>
            </a:fld>
            <a:endParaRPr lang="en-US"/>
          </a:p>
        </p:txBody>
      </p:sp>
    </p:spTree>
    <p:extLst>
      <p:ext uri="{BB962C8B-B14F-4D97-AF65-F5344CB8AC3E}">
        <p14:creationId xmlns:p14="http://schemas.microsoft.com/office/powerpoint/2010/main" val="19025355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3FFAC-3F87-544B-B702-336E9C8AC44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4349A8C-B4E3-CD4C-9072-9DF902CF773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ECBC31-4727-5940-8C3B-BD8B8849AC16}"/>
              </a:ext>
            </a:extLst>
          </p:cNvPr>
          <p:cNvSpPr>
            <a:spLocks noGrp="1"/>
          </p:cNvSpPr>
          <p:nvPr>
            <p:ph type="dt" sz="half" idx="10"/>
          </p:nvPr>
        </p:nvSpPr>
        <p:spPr/>
        <p:txBody>
          <a:bodyPr/>
          <a:lstStyle/>
          <a:p>
            <a:fld id="{B0FB1ACA-848B-1F41-B8DF-F1D5921B874A}" type="datetimeFigureOut">
              <a:rPr lang="en-US" smtClean="0"/>
              <a:t>8/30/20</a:t>
            </a:fld>
            <a:endParaRPr lang="en-US"/>
          </a:p>
        </p:txBody>
      </p:sp>
      <p:sp>
        <p:nvSpPr>
          <p:cNvPr id="5" name="Footer Placeholder 4">
            <a:extLst>
              <a:ext uri="{FF2B5EF4-FFF2-40B4-BE49-F238E27FC236}">
                <a16:creationId xmlns:a16="http://schemas.microsoft.com/office/drawing/2014/main" id="{108EACC5-D3D0-134E-A297-056FB837CB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A0BDFF-3777-1940-9CB6-34B69808D835}"/>
              </a:ext>
            </a:extLst>
          </p:cNvPr>
          <p:cNvSpPr>
            <a:spLocks noGrp="1"/>
          </p:cNvSpPr>
          <p:nvPr>
            <p:ph type="sldNum" sz="quarter" idx="12"/>
          </p:nvPr>
        </p:nvSpPr>
        <p:spPr/>
        <p:txBody>
          <a:bodyPr/>
          <a:lstStyle/>
          <a:p>
            <a:fld id="{369EA3B0-2C60-2844-80C1-AE5DFEBF8127}" type="slidenum">
              <a:rPr lang="en-US" smtClean="0"/>
              <a:t>‹#›</a:t>
            </a:fld>
            <a:endParaRPr lang="en-US"/>
          </a:p>
        </p:txBody>
      </p:sp>
    </p:spTree>
    <p:extLst>
      <p:ext uri="{BB962C8B-B14F-4D97-AF65-F5344CB8AC3E}">
        <p14:creationId xmlns:p14="http://schemas.microsoft.com/office/powerpoint/2010/main" val="2289837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81CE5-229C-534E-83C4-E0D356798E1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248E83E-7505-B147-8B54-19AE264F8B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A4636C9-A585-0F41-8443-179D89390E48}"/>
              </a:ext>
            </a:extLst>
          </p:cNvPr>
          <p:cNvSpPr>
            <a:spLocks noGrp="1"/>
          </p:cNvSpPr>
          <p:nvPr>
            <p:ph type="dt" sz="half" idx="10"/>
          </p:nvPr>
        </p:nvSpPr>
        <p:spPr/>
        <p:txBody>
          <a:bodyPr/>
          <a:lstStyle/>
          <a:p>
            <a:fld id="{B0FB1ACA-848B-1F41-B8DF-F1D5921B874A}" type="datetimeFigureOut">
              <a:rPr lang="en-US" smtClean="0"/>
              <a:t>8/30/20</a:t>
            </a:fld>
            <a:endParaRPr lang="en-US"/>
          </a:p>
        </p:txBody>
      </p:sp>
      <p:sp>
        <p:nvSpPr>
          <p:cNvPr id="5" name="Footer Placeholder 4">
            <a:extLst>
              <a:ext uri="{FF2B5EF4-FFF2-40B4-BE49-F238E27FC236}">
                <a16:creationId xmlns:a16="http://schemas.microsoft.com/office/drawing/2014/main" id="{83B3D3AB-2979-FA4C-957B-65241D2EB5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63A65C-42D2-C843-BE00-5E9E28AD39D0}"/>
              </a:ext>
            </a:extLst>
          </p:cNvPr>
          <p:cNvSpPr>
            <a:spLocks noGrp="1"/>
          </p:cNvSpPr>
          <p:nvPr>
            <p:ph type="sldNum" sz="quarter" idx="12"/>
          </p:nvPr>
        </p:nvSpPr>
        <p:spPr/>
        <p:txBody>
          <a:bodyPr/>
          <a:lstStyle/>
          <a:p>
            <a:fld id="{369EA3B0-2C60-2844-80C1-AE5DFEBF8127}" type="slidenum">
              <a:rPr lang="en-US" smtClean="0"/>
              <a:t>‹#›</a:t>
            </a:fld>
            <a:endParaRPr lang="en-US"/>
          </a:p>
        </p:txBody>
      </p:sp>
    </p:spTree>
    <p:extLst>
      <p:ext uri="{BB962C8B-B14F-4D97-AF65-F5344CB8AC3E}">
        <p14:creationId xmlns:p14="http://schemas.microsoft.com/office/powerpoint/2010/main" val="2104592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BE195-909A-BA45-8F16-2822F6A0F0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B8C3F46-5EBA-8C40-B906-CBE38A08708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76AF410-E2DD-1144-B35B-E5D76A0822E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EA5350-AEC4-1F40-9D28-079129D20D1D}"/>
              </a:ext>
            </a:extLst>
          </p:cNvPr>
          <p:cNvSpPr>
            <a:spLocks noGrp="1"/>
          </p:cNvSpPr>
          <p:nvPr>
            <p:ph type="dt" sz="half" idx="10"/>
          </p:nvPr>
        </p:nvSpPr>
        <p:spPr/>
        <p:txBody>
          <a:bodyPr/>
          <a:lstStyle/>
          <a:p>
            <a:fld id="{B0FB1ACA-848B-1F41-B8DF-F1D5921B874A}" type="datetimeFigureOut">
              <a:rPr lang="en-US" smtClean="0"/>
              <a:t>8/30/20</a:t>
            </a:fld>
            <a:endParaRPr lang="en-US"/>
          </a:p>
        </p:txBody>
      </p:sp>
      <p:sp>
        <p:nvSpPr>
          <p:cNvPr id="6" name="Footer Placeholder 5">
            <a:extLst>
              <a:ext uri="{FF2B5EF4-FFF2-40B4-BE49-F238E27FC236}">
                <a16:creationId xmlns:a16="http://schemas.microsoft.com/office/drawing/2014/main" id="{E2E1CDF2-2404-5343-B8DD-43819BF26D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0421AB-AFD7-0B4F-ACCB-E65E4DB78F95}"/>
              </a:ext>
            </a:extLst>
          </p:cNvPr>
          <p:cNvSpPr>
            <a:spLocks noGrp="1"/>
          </p:cNvSpPr>
          <p:nvPr>
            <p:ph type="sldNum" sz="quarter" idx="12"/>
          </p:nvPr>
        </p:nvSpPr>
        <p:spPr/>
        <p:txBody>
          <a:bodyPr/>
          <a:lstStyle/>
          <a:p>
            <a:fld id="{369EA3B0-2C60-2844-80C1-AE5DFEBF8127}" type="slidenum">
              <a:rPr lang="en-US" smtClean="0"/>
              <a:t>‹#›</a:t>
            </a:fld>
            <a:endParaRPr lang="en-US"/>
          </a:p>
        </p:txBody>
      </p:sp>
    </p:spTree>
    <p:extLst>
      <p:ext uri="{BB962C8B-B14F-4D97-AF65-F5344CB8AC3E}">
        <p14:creationId xmlns:p14="http://schemas.microsoft.com/office/powerpoint/2010/main" val="2615627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28346-48D5-1248-9093-0F973C58E82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5B11DBF-5DE9-C84E-998A-B5E1B8B0803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EE5CAAA-38FB-2D4E-B47B-C1DE65A495E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C5FC04B-9953-DE48-B457-CEAF7C445F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F394F5D-CB72-D14E-AEDA-9E97B5B37800}"/>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9A51E7E-953B-9B47-B625-F65D2E936695}"/>
              </a:ext>
            </a:extLst>
          </p:cNvPr>
          <p:cNvSpPr>
            <a:spLocks noGrp="1"/>
          </p:cNvSpPr>
          <p:nvPr>
            <p:ph type="dt" sz="half" idx="10"/>
          </p:nvPr>
        </p:nvSpPr>
        <p:spPr/>
        <p:txBody>
          <a:bodyPr/>
          <a:lstStyle/>
          <a:p>
            <a:fld id="{B0FB1ACA-848B-1F41-B8DF-F1D5921B874A}" type="datetimeFigureOut">
              <a:rPr lang="en-US" smtClean="0"/>
              <a:t>8/30/20</a:t>
            </a:fld>
            <a:endParaRPr lang="en-US"/>
          </a:p>
        </p:txBody>
      </p:sp>
      <p:sp>
        <p:nvSpPr>
          <p:cNvPr id="8" name="Footer Placeholder 7">
            <a:extLst>
              <a:ext uri="{FF2B5EF4-FFF2-40B4-BE49-F238E27FC236}">
                <a16:creationId xmlns:a16="http://schemas.microsoft.com/office/drawing/2014/main" id="{D1FA27DF-12EB-0B43-9019-4B095A3EAAF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AF8909A-0439-2048-8EEA-3ED001594E4D}"/>
              </a:ext>
            </a:extLst>
          </p:cNvPr>
          <p:cNvSpPr>
            <a:spLocks noGrp="1"/>
          </p:cNvSpPr>
          <p:nvPr>
            <p:ph type="sldNum" sz="quarter" idx="12"/>
          </p:nvPr>
        </p:nvSpPr>
        <p:spPr/>
        <p:txBody>
          <a:bodyPr/>
          <a:lstStyle/>
          <a:p>
            <a:fld id="{369EA3B0-2C60-2844-80C1-AE5DFEBF8127}" type="slidenum">
              <a:rPr lang="en-US" smtClean="0"/>
              <a:t>‹#›</a:t>
            </a:fld>
            <a:endParaRPr lang="en-US"/>
          </a:p>
        </p:txBody>
      </p:sp>
    </p:spTree>
    <p:extLst>
      <p:ext uri="{BB962C8B-B14F-4D97-AF65-F5344CB8AC3E}">
        <p14:creationId xmlns:p14="http://schemas.microsoft.com/office/powerpoint/2010/main" val="25145242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500388-6F57-6E48-92C1-C2BBED17191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30CA32A-BB00-8C48-AD4B-135591B92941}"/>
              </a:ext>
            </a:extLst>
          </p:cNvPr>
          <p:cNvSpPr>
            <a:spLocks noGrp="1"/>
          </p:cNvSpPr>
          <p:nvPr>
            <p:ph type="dt" sz="half" idx="10"/>
          </p:nvPr>
        </p:nvSpPr>
        <p:spPr/>
        <p:txBody>
          <a:bodyPr/>
          <a:lstStyle/>
          <a:p>
            <a:fld id="{B0FB1ACA-848B-1F41-B8DF-F1D5921B874A}" type="datetimeFigureOut">
              <a:rPr lang="en-US" smtClean="0"/>
              <a:t>8/30/20</a:t>
            </a:fld>
            <a:endParaRPr lang="en-US"/>
          </a:p>
        </p:txBody>
      </p:sp>
      <p:sp>
        <p:nvSpPr>
          <p:cNvPr id="4" name="Footer Placeholder 3">
            <a:extLst>
              <a:ext uri="{FF2B5EF4-FFF2-40B4-BE49-F238E27FC236}">
                <a16:creationId xmlns:a16="http://schemas.microsoft.com/office/drawing/2014/main" id="{0D073041-4019-BA47-AD72-4D4E4201447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772DDC-CFE5-BE4B-A1EE-449845A90A7A}"/>
              </a:ext>
            </a:extLst>
          </p:cNvPr>
          <p:cNvSpPr>
            <a:spLocks noGrp="1"/>
          </p:cNvSpPr>
          <p:nvPr>
            <p:ph type="sldNum" sz="quarter" idx="12"/>
          </p:nvPr>
        </p:nvSpPr>
        <p:spPr/>
        <p:txBody>
          <a:bodyPr/>
          <a:lstStyle/>
          <a:p>
            <a:fld id="{369EA3B0-2C60-2844-80C1-AE5DFEBF8127}" type="slidenum">
              <a:rPr lang="en-US" smtClean="0"/>
              <a:t>‹#›</a:t>
            </a:fld>
            <a:endParaRPr lang="en-US"/>
          </a:p>
        </p:txBody>
      </p:sp>
    </p:spTree>
    <p:extLst>
      <p:ext uri="{BB962C8B-B14F-4D97-AF65-F5344CB8AC3E}">
        <p14:creationId xmlns:p14="http://schemas.microsoft.com/office/powerpoint/2010/main" val="2334481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C430807-AD93-2E4B-9E39-BA173A32C897}"/>
              </a:ext>
            </a:extLst>
          </p:cNvPr>
          <p:cNvSpPr>
            <a:spLocks noGrp="1"/>
          </p:cNvSpPr>
          <p:nvPr>
            <p:ph type="dt" sz="half" idx="10"/>
          </p:nvPr>
        </p:nvSpPr>
        <p:spPr/>
        <p:txBody>
          <a:bodyPr/>
          <a:lstStyle/>
          <a:p>
            <a:fld id="{B0FB1ACA-848B-1F41-B8DF-F1D5921B874A}" type="datetimeFigureOut">
              <a:rPr lang="en-US" smtClean="0"/>
              <a:t>8/30/20</a:t>
            </a:fld>
            <a:endParaRPr lang="en-US"/>
          </a:p>
        </p:txBody>
      </p:sp>
      <p:sp>
        <p:nvSpPr>
          <p:cNvPr id="3" name="Footer Placeholder 2">
            <a:extLst>
              <a:ext uri="{FF2B5EF4-FFF2-40B4-BE49-F238E27FC236}">
                <a16:creationId xmlns:a16="http://schemas.microsoft.com/office/drawing/2014/main" id="{ACE610E9-0C2F-7E41-B225-BE5044D07C2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4D08F4E-6415-6447-AB43-04A4FD1462F4}"/>
              </a:ext>
            </a:extLst>
          </p:cNvPr>
          <p:cNvSpPr>
            <a:spLocks noGrp="1"/>
          </p:cNvSpPr>
          <p:nvPr>
            <p:ph type="sldNum" sz="quarter" idx="12"/>
          </p:nvPr>
        </p:nvSpPr>
        <p:spPr/>
        <p:txBody>
          <a:bodyPr/>
          <a:lstStyle/>
          <a:p>
            <a:fld id="{369EA3B0-2C60-2844-80C1-AE5DFEBF8127}" type="slidenum">
              <a:rPr lang="en-US" smtClean="0"/>
              <a:t>‹#›</a:t>
            </a:fld>
            <a:endParaRPr lang="en-US"/>
          </a:p>
        </p:txBody>
      </p:sp>
    </p:spTree>
    <p:extLst>
      <p:ext uri="{BB962C8B-B14F-4D97-AF65-F5344CB8AC3E}">
        <p14:creationId xmlns:p14="http://schemas.microsoft.com/office/powerpoint/2010/main" val="18829841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4C647-87EE-F74A-8740-6BE9B9662EB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098F861-F6BD-1E43-9406-3877E2BAD8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9D5D5EC-93C4-544C-83F3-619FA1C0D9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B3C3A2-8840-DB44-90D6-8A5B550AE1D6}"/>
              </a:ext>
            </a:extLst>
          </p:cNvPr>
          <p:cNvSpPr>
            <a:spLocks noGrp="1"/>
          </p:cNvSpPr>
          <p:nvPr>
            <p:ph type="dt" sz="half" idx="10"/>
          </p:nvPr>
        </p:nvSpPr>
        <p:spPr/>
        <p:txBody>
          <a:bodyPr/>
          <a:lstStyle/>
          <a:p>
            <a:fld id="{B0FB1ACA-848B-1F41-B8DF-F1D5921B874A}" type="datetimeFigureOut">
              <a:rPr lang="en-US" smtClean="0"/>
              <a:t>8/30/20</a:t>
            </a:fld>
            <a:endParaRPr lang="en-US"/>
          </a:p>
        </p:txBody>
      </p:sp>
      <p:sp>
        <p:nvSpPr>
          <p:cNvPr id="6" name="Footer Placeholder 5">
            <a:extLst>
              <a:ext uri="{FF2B5EF4-FFF2-40B4-BE49-F238E27FC236}">
                <a16:creationId xmlns:a16="http://schemas.microsoft.com/office/drawing/2014/main" id="{EA2ED6EB-714F-B742-8AED-9F33C9B2F1E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25377C-B9AB-ED45-BE71-5DAA52ADF7E6}"/>
              </a:ext>
            </a:extLst>
          </p:cNvPr>
          <p:cNvSpPr>
            <a:spLocks noGrp="1"/>
          </p:cNvSpPr>
          <p:nvPr>
            <p:ph type="sldNum" sz="quarter" idx="12"/>
          </p:nvPr>
        </p:nvSpPr>
        <p:spPr/>
        <p:txBody>
          <a:bodyPr/>
          <a:lstStyle/>
          <a:p>
            <a:fld id="{369EA3B0-2C60-2844-80C1-AE5DFEBF8127}" type="slidenum">
              <a:rPr lang="en-US" smtClean="0"/>
              <a:t>‹#›</a:t>
            </a:fld>
            <a:endParaRPr lang="en-US"/>
          </a:p>
        </p:txBody>
      </p:sp>
    </p:spTree>
    <p:extLst>
      <p:ext uri="{BB962C8B-B14F-4D97-AF65-F5344CB8AC3E}">
        <p14:creationId xmlns:p14="http://schemas.microsoft.com/office/powerpoint/2010/main" val="1263134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5F155-1BB9-9543-A9FC-D1843280375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AEA8D0A-FA5C-0946-8544-911FE7CB993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2B0E96C-D9F1-DE40-8582-F94577B3D9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FF28EC8-00EF-254E-A24B-BD061BF430C9}"/>
              </a:ext>
            </a:extLst>
          </p:cNvPr>
          <p:cNvSpPr>
            <a:spLocks noGrp="1"/>
          </p:cNvSpPr>
          <p:nvPr>
            <p:ph type="dt" sz="half" idx="10"/>
          </p:nvPr>
        </p:nvSpPr>
        <p:spPr/>
        <p:txBody>
          <a:bodyPr/>
          <a:lstStyle/>
          <a:p>
            <a:fld id="{B0FB1ACA-848B-1F41-B8DF-F1D5921B874A}" type="datetimeFigureOut">
              <a:rPr lang="en-US" smtClean="0"/>
              <a:t>8/30/20</a:t>
            </a:fld>
            <a:endParaRPr lang="en-US"/>
          </a:p>
        </p:txBody>
      </p:sp>
      <p:sp>
        <p:nvSpPr>
          <p:cNvPr id="6" name="Footer Placeholder 5">
            <a:extLst>
              <a:ext uri="{FF2B5EF4-FFF2-40B4-BE49-F238E27FC236}">
                <a16:creationId xmlns:a16="http://schemas.microsoft.com/office/drawing/2014/main" id="{32B3675D-D8F6-A14A-9AB9-49E41C14FD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F839EB-DE15-5A43-ADEF-C69F2DD12EFD}"/>
              </a:ext>
            </a:extLst>
          </p:cNvPr>
          <p:cNvSpPr>
            <a:spLocks noGrp="1"/>
          </p:cNvSpPr>
          <p:nvPr>
            <p:ph type="sldNum" sz="quarter" idx="12"/>
          </p:nvPr>
        </p:nvSpPr>
        <p:spPr/>
        <p:txBody>
          <a:bodyPr/>
          <a:lstStyle/>
          <a:p>
            <a:fld id="{369EA3B0-2C60-2844-80C1-AE5DFEBF8127}" type="slidenum">
              <a:rPr lang="en-US" smtClean="0"/>
              <a:t>‹#›</a:t>
            </a:fld>
            <a:endParaRPr lang="en-US"/>
          </a:p>
        </p:txBody>
      </p:sp>
    </p:spTree>
    <p:extLst>
      <p:ext uri="{BB962C8B-B14F-4D97-AF65-F5344CB8AC3E}">
        <p14:creationId xmlns:p14="http://schemas.microsoft.com/office/powerpoint/2010/main" val="544340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1E5F77-9E08-674D-BEE1-59C7A2C726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C7A8CDA-9AEB-054D-8F39-31DB000E96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263857-B483-2F48-99A8-C594EA87BF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FB1ACA-848B-1F41-B8DF-F1D5921B874A}" type="datetimeFigureOut">
              <a:rPr lang="en-US" smtClean="0"/>
              <a:t>8/30/20</a:t>
            </a:fld>
            <a:endParaRPr lang="en-US"/>
          </a:p>
        </p:txBody>
      </p:sp>
      <p:sp>
        <p:nvSpPr>
          <p:cNvPr id="5" name="Footer Placeholder 4">
            <a:extLst>
              <a:ext uri="{FF2B5EF4-FFF2-40B4-BE49-F238E27FC236}">
                <a16:creationId xmlns:a16="http://schemas.microsoft.com/office/drawing/2014/main" id="{4F0275C2-6BE1-1E42-BC2C-F7EF0DCB792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C05A17B-6A94-2742-8393-7A0D01FF89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9EA3B0-2C60-2844-80C1-AE5DFEBF8127}" type="slidenum">
              <a:rPr lang="en-US" smtClean="0"/>
              <a:t>‹#›</a:t>
            </a:fld>
            <a:endParaRPr lang="en-US"/>
          </a:p>
        </p:txBody>
      </p:sp>
    </p:spTree>
    <p:extLst>
      <p:ext uri="{BB962C8B-B14F-4D97-AF65-F5344CB8AC3E}">
        <p14:creationId xmlns:p14="http://schemas.microsoft.com/office/powerpoint/2010/main" val="2045172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Thanasis.Hadzilacos@ouc.ac.cy"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mailto:faggel71@gmail.com" TargetMode="External"/><Relationship Id="rId4" Type="http://schemas.openxmlformats.org/officeDocument/2006/relationships/hyperlink" Target="mailto:alexandros.kofteros@mathisis.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223B7-2753-C34C-AF0F-90F1D157FEA8}"/>
              </a:ext>
            </a:extLst>
          </p:cNvPr>
          <p:cNvSpPr>
            <a:spLocks noGrp="1"/>
          </p:cNvSpPr>
          <p:nvPr>
            <p:ph type="ctrTitle"/>
          </p:nvPr>
        </p:nvSpPr>
        <p:spPr/>
        <p:txBody>
          <a:bodyPr>
            <a:normAutofit/>
          </a:bodyPr>
          <a:lstStyle/>
          <a:p>
            <a:r>
              <a:rPr lang="el-GR" sz="2000" dirty="0">
                <a:solidFill>
                  <a:prstClr val="black"/>
                </a:solidFill>
              </a:rPr>
              <a:t>Φόρουμ συζητήσεων και Αντεστραμμένη τάξη</a:t>
            </a:r>
            <a:br>
              <a:rPr lang="en-CY" sz="3200">
                <a:solidFill>
                  <a:prstClr val="black"/>
                </a:solidFill>
              </a:rPr>
            </a:br>
            <a:r>
              <a:rPr lang="el-GR" sz="3200" dirty="0">
                <a:solidFill>
                  <a:prstClr val="black"/>
                </a:solidFill>
              </a:rPr>
              <a:t>Από την ανάγκη στην ευκαιρία: </a:t>
            </a:r>
            <a:br>
              <a:rPr lang="en-CY" sz="3200">
                <a:solidFill>
                  <a:prstClr val="black"/>
                </a:solidFill>
              </a:rPr>
            </a:br>
            <a:r>
              <a:rPr lang="el-GR" sz="3200" dirty="0">
                <a:solidFill>
                  <a:prstClr val="black"/>
                </a:solidFill>
              </a:rPr>
              <a:t>εποικοδομητική εξαποστάσεως σχολική εκπαίδευση</a:t>
            </a:r>
            <a:br>
              <a:rPr lang="en-CY" sz="3200">
                <a:solidFill>
                  <a:prstClr val="black"/>
                </a:solidFill>
              </a:rPr>
            </a:br>
            <a:r>
              <a:rPr lang="el-GR" sz="2000" dirty="0">
                <a:solidFill>
                  <a:prstClr val="black"/>
                </a:solidFill>
              </a:rPr>
              <a:t>Αξιοποιώντας τις ΤΠΕ για σύγχρονη και ασύγχρονη εκπαίδευση στο Δημοτικό</a:t>
            </a:r>
            <a:br>
              <a:rPr lang="el-GR" sz="2000" dirty="0">
                <a:solidFill>
                  <a:prstClr val="black"/>
                </a:solidFill>
              </a:rPr>
            </a:br>
            <a:br>
              <a:rPr lang="el-GR" sz="2000" dirty="0">
                <a:solidFill>
                  <a:prstClr val="black"/>
                </a:solidFill>
              </a:rPr>
            </a:br>
            <a:r>
              <a:rPr lang="el-GR" sz="2000" dirty="0">
                <a:solidFill>
                  <a:schemeClr val="bg1"/>
                </a:solidFill>
              </a:rPr>
              <a:t>Τμήμα 9 – Αναστοχασμός και Κλείσιμο</a:t>
            </a:r>
            <a:endParaRPr lang="en-US" dirty="0"/>
          </a:p>
        </p:txBody>
      </p:sp>
      <p:sp>
        <p:nvSpPr>
          <p:cNvPr id="3" name="Subtitle 2">
            <a:extLst>
              <a:ext uri="{FF2B5EF4-FFF2-40B4-BE49-F238E27FC236}">
                <a16:creationId xmlns:a16="http://schemas.microsoft.com/office/drawing/2014/main" id="{591066CA-F971-A246-B42B-C87594BD2DFE}"/>
              </a:ext>
            </a:extLst>
          </p:cNvPr>
          <p:cNvSpPr>
            <a:spLocks noGrp="1"/>
          </p:cNvSpPr>
          <p:nvPr>
            <p:ph type="subTitle" idx="1"/>
          </p:nvPr>
        </p:nvSpPr>
        <p:spPr/>
        <p:txBody>
          <a:bodyPr>
            <a:normAutofit fontScale="62500" lnSpcReduction="20000"/>
          </a:bodyPr>
          <a:lstStyle/>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Θανάσης Χατζηλάκος</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Φωτεινή </a:t>
            </a:r>
            <a:r>
              <a:rPr lang="el-GR" dirty="0" err="1">
                <a:latin typeface="Calibri" panose="020F0502020204030204" pitchFamily="34" charset="0"/>
                <a:ea typeface="Calibri" panose="020F0502020204030204" pitchFamily="34" charset="0"/>
                <a:cs typeface="Times New Roman" panose="02020603050405020304" pitchFamily="18" charset="0"/>
              </a:rPr>
              <a:t>Αγγελακοπούλου</a:t>
            </a: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Αλέξανδρος Κοφτερός</a:t>
            </a:r>
            <a:endParaRPr lang="en-CY">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Ανοικτό Πανεπιστήμιο Κύπρου</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Παιδαγωγικό Ινστιτούτο Κύπρου</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Σεπτέμβρης 2020</a:t>
            </a:r>
            <a:endParaRPr lang="en-US" dirty="0"/>
          </a:p>
        </p:txBody>
      </p:sp>
    </p:spTree>
    <p:extLst>
      <p:ext uri="{BB962C8B-B14F-4D97-AF65-F5344CB8AC3E}">
        <p14:creationId xmlns:p14="http://schemas.microsoft.com/office/powerpoint/2010/main" val="2719405449"/>
      </p:ext>
    </p:extLst>
  </p:cSld>
  <p:clrMapOvr>
    <a:masterClrMapping/>
  </p:clrMapOvr>
  <mc:AlternateContent xmlns:mc="http://schemas.openxmlformats.org/markup-compatibility/2006" xmlns:p14="http://schemas.microsoft.com/office/powerpoint/2010/main">
    <mc:Choice Requires="p14">
      <p:transition spd="slow" p14:dur="2000" advTm="5700"/>
    </mc:Choice>
    <mc:Fallback xmlns="">
      <p:transition spd="slow" advTm="57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D6872-9810-6643-8CB2-6889E057BBD4}"/>
              </a:ext>
            </a:extLst>
          </p:cNvPr>
          <p:cNvSpPr>
            <a:spLocks noGrp="1"/>
          </p:cNvSpPr>
          <p:nvPr>
            <p:ph type="title"/>
          </p:nvPr>
        </p:nvSpPr>
        <p:spPr/>
        <p:txBody>
          <a:bodyPr/>
          <a:lstStyle/>
          <a:p>
            <a:r>
              <a:rPr lang="el-GR" dirty="0"/>
              <a:t>10.40 Τ9 – Αναστοχασμός και Κλείσιμο</a:t>
            </a:r>
            <a:endParaRPr lang="en-US" dirty="0"/>
          </a:p>
        </p:txBody>
      </p:sp>
      <p:sp>
        <p:nvSpPr>
          <p:cNvPr id="3" name="Content Placeholder 2">
            <a:extLst>
              <a:ext uri="{FF2B5EF4-FFF2-40B4-BE49-F238E27FC236}">
                <a16:creationId xmlns:a16="http://schemas.microsoft.com/office/drawing/2014/main" id="{D414B477-7964-6F4A-9E07-DF47C19BDB53}"/>
              </a:ext>
            </a:extLst>
          </p:cNvPr>
          <p:cNvSpPr>
            <a:spLocks noGrp="1"/>
          </p:cNvSpPr>
          <p:nvPr>
            <p:ph idx="1"/>
          </p:nvPr>
        </p:nvSpPr>
        <p:spPr/>
        <p:txBody>
          <a:bodyPr>
            <a:normAutofit fontScale="92500" lnSpcReduction="10000"/>
          </a:bodyPr>
          <a:lstStyle/>
          <a:p>
            <a:pPr fontAlgn="t"/>
            <a:r>
              <a:rPr lang="el-GR" dirty="0">
                <a:solidFill>
                  <a:schemeClr val="bg1">
                    <a:lumMod val="50000"/>
                  </a:schemeClr>
                </a:solidFill>
              </a:rPr>
              <a:t>Τ1 – Πρόλογος </a:t>
            </a:r>
            <a:endParaRPr lang="en-US" dirty="0">
              <a:solidFill>
                <a:schemeClr val="bg1">
                  <a:lumMod val="50000"/>
                </a:schemeClr>
              </a:solidFill>
            </a:endParaRPr>
          </a:p>
          <a:p>
            <a:pPr fontAlgn="t">
              <a:lnSpc>
                <a:spcPct val="100000"/>
              </a:lnSpc>
            </a:pPr>
            <a:r>
              <a:rPr lang="el-GR" dirty="0">
                <a:solidFill>
                  <a:schemeClr val="bg1">
                    <a:lumMod val="50000"/>
                  </a:schemeClr>
                </a:solidFill>
              </a:rPr>
              <a:t>Τ2 – Οδηγίες Χρήσης - Προετοιμασία</a:t>
            </a:r>
            <a:endParaRPr lang="en-US" dirty="0">
              <a:solidFill>
                <a:schemeClr val="bg1">
                  <a:lumMod val="50000"/>
                </a:schemeClr>
              </a:solidFill>
            </a:endParaRPr>
          </a:p>
          <a:p>
            <a:pPr fontAlgn="t"/>
            <a:r>
              <a:rPr lang="el-GR" dirty="0">
                <a:solidFill>
                  <a:schemeClr val="bg1">
                    <a:lumMod val="50000"/>
                  </a:schemeClr>
                </a:solidFill>
              </a:rPr>
              <a:t>Τ3 – Εισαγωγή στο πρόβλημα</a:t>
            </a:r>
            <a:endParaRPr lang="en-US" dirty="0">
              <a:solidFill>
                <a:schemeClr val="bg1">
                  <a:lumMod val="50000"/>
                </a:schemeClr>
              </a:solidFill>
            </a:endParaRPr>
          </a:p>
          <a:p>
            <a:pPr fontAlgn="t"/>
            <a:r>
              <a:rPr lang="el-GR" dirty="0">
                <a:solidFill>
                  <a:schemeClr val="bg1">
                    <a:lumMod val="50000"/>
                  </a:schemeClr>
                </a:solidFill>
              </a:rPr>
              <a:t>Τ4 – Κύκλος  μαθήματος με Αντεστραμμένη τάξη</a:t>
            </a:r>
            <a:endParaRPr lang="en-US" dirty="0">
              <a:solidFill>
                <a:schemeClr val="bg1">
                  <a:lumMod val="50000"/>
                </a:schemeClr>
              </a:solidFill>
            </a:endParaRPr>
          </a:p>
          <a:p>
            <a:pPr fontAlgn="t">
              <a:lnSpc>
                <a:spcPct val="100000"/>
              </a:lnSpc>
            </a:pPr>
            <a:r>
              <a:rPr lang="el-GR" dirty="0">
                <a:solidFill>
                  <a:schemeClr val="bg1">
                    <a:lumMod val="50000"/>
                  </a:schemeClr>
                </a:solidFill>
              </a:rPr>
              <a:t>Τ5 – Παράδειγμα κύκλου - Φόρουμ</a:t>
            </a:r>
            <a:endParaRPr lang="en-US" dirty="0">
              <a:solidFill>
                <a:schemeClr val="bg1">
                  <a:lumMod val="50000"/>
                </a:schemeClr>
              </a:solidFill>
            </a:endParaRPr>
          </a:p>
          <a:p>
            <a:pPr fontAlgn="t">
              <a:lnSpc>
                <a:spcPct val="110000"/>
              </a:lnSpc>
            </a:pPr>
            <a:r>
              <a:rPr lang="el-GR" dirty="0">
                <a:solidFill>
                  <a:schemeClr val="bg1">
                    <a:lumMod val="50000"/>
                  </a:schemeClr>
                </a:solidFill>
              </a:rPr>
              <a:t>Τ6 – Παιδαγωγικά ζητήματα</a:t>
            </a:r>
            <a:endParaRPr lang="en-US" dirty="0">
              <a:solidFill>
                <a:schemeClr val="bg1">
                  <a:lumMod val="50000"/>
                </a:schemeClr>
              </a:solidFill>
            </a:endParaRPr>
          </a:p>
          <a:p>
            <a:pPr fontAlgn="t">
              <a:lnSpc>
                <a:spcPct val="110000"/>
              </a:lnSpc>
            </a:pPr>
            <a:r>
              <a:rPr lang="el-GR" dirty="0">
                <a:solidFill>
                  <a:schemeClr val="bg1">
                    <a:lumMod val="50000"/>
                  </a:schemeClr>
                </a:solidFill>
              </a:rPr>
              <a:t>Τ7 – Εβδομαδιαίο ωρολόγιο πρόγραμμα</a:t>
            </a:r>
            <a:endParaRPr lang="en-US" dirty="0">
              <a:solidFill>
                <a:schemeClr val="bg1">
                  <a:lumMod val="50000"/>
                </a:schemeClr>
              </a:solidFill>
            </a:endParaRPr>
          </a:p>
          <a:p>
            <a:pPr fontAlgn="t">
              <a:lnSpc>
                <a:spcPct val="110000"/>
              </a:lnSpc>
            </a:pPr>
            <a:r>
              <a:rPr lang="el-GR" dirty="0">
                <a:solidFill>
                  <a:schemeClr val="bg1">
                    <a:lumMod val="50000"/>
                  </a:schemeClr>
                </a:solidFill>
              </a:rPr>
              <a:t>Τ8 – Η δουλειά μαθητή και δασκάλου</a:t>
            </a:r>
            <a:endParaRPr lang="en-US" dirty="0">
              <a:solidFill>
                <a:schemeClr val="bg1">
                  <a:lumMod val="50000"/>
                </a:schemeClr>
              </a:solidFill>
            </a:endParaRPr>
          </a:p>
          <a:p>
            <a:pPr fontAlgn="t"/>
            <a:r>
              <a:rPr lang="el-GR" b="1" dirty="0">
                <a:solidFill>
                  <a:schemeClr val="bg1"/>
                </a:solidFill>
              </a:rPr>
              <a:t>Τ9 – Αναστοχασμός κ Κλείσιμο</a:t>
            </a:r>
            <a:endParaRPr lang="en-US" b="1" dirty="0">
              <a:solidFill>
                <a:schemeClr val="bg1"/>
              </a:solidFill>
            </a:endParaRPr>
          </a:p>
          <a:p>
            <a:endParaRPr lang="en-US" dirty="0"/>
          </a:p>
        </p:txBody>
      </p:sp>
    </p:spTree>
    <p:extLst>
      <p:ext uri="{BB962C8B-B14F-4D97-AF65-F5344CB8AC3E}">
        <p14:creationId xmlns:p14="http://schemas.microsoft.com/office/powerpoint/2010/main" val="718053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3624E-7468-9C40-8735-2BC5843BB5A3}"/>
              </a:ext>
            </a:extLst>
          </p:cNvPr>
          <p:cNvSpPr>
            <a:spLocks noGrp="1"/>
          </p:cNvSpPr>
          <p:nvPr>
            <p:ph type="title"/>
          </p:nvPr>
        </p:nvSpPr>
        <p:spPr/>
        <p:txBody>
          <a:bodyPr/>
          <a:lstStyle/>
          <a:p>
            <a:r>
              <a:rPr lang="el-GR" dirty="0"/>
              <a:t>Ανασκόπηση</a:t>
            </a:r>
            <a:endParaRPr lang="en-US" dirty="0"/>
          </a:p>
        </p:txBody>
      </p:sp>
      <p:sp>
        <p:nvSpPr>
          <p:cNvPr id="3" name="Content Placeholder 2">
            <a:extLst>
              <a:ext uri="{FF2B5EF4-FFF2-40B4-BE49-F238E27FC236}">
                <a16:creationId xmlns:a16="http://schemas.microsoft.com/office/drawing/2014/main" id="{7A8E9CE5-1743-3F40-AEED-48FCF5F9D679}"/>
              </a:ext>
            </a:extLst>
          </p:cNvPr>
          <p:cNvSpPr>
            <a:spLocks noGrp="1"/>
          </p:cNvSpPr>
          <p:nvPr>
            <p:ph idx="1"/>
          </p:nvPr>
        </p:nvSpPr>
        <p:spPr/>
        <p:txBody>
          <a:bodyPr/>
          <a:lstStyle/>
          <a:p>
            <a:r>
              <a:rPr lang="el-GR" dirty="0"/>
              <a:t>Μια ολοκληρωμένη μεθοδολογία για την εξαποστάσεως σχολική εκπαίδευση στην οποία μπορεί να </a:t>
            </a:r>
            <a:r>
              <a:rPr lang="el-GR" dirty="0" err="1"/>
              <a:t>υποχρεωθούμα</a:t>
            </a:r>
            <a:r>
              <a:rPr lang="el-GR" dirty="0"/>
              <a:t> και φέτος, εξασφαλίζοντας μαθησιακή πρόοδο με ποιότητα σε λιγότερο χρόνο σύγχρονης επαφής με τις μαθήτριές μας</a:t>
            </a:r>
          </a:p>
          <a:p>
            <a:r>
              <a:rPr lang="el-GR" dirty="0"/>
              <a:t>Βασική μονάδα: Κύκλος μαθήματος με αντεστραμμένη τάξη αξιοποιώντας τα φόρουμ συζητήσεων</a:t>
            </a:r>
          </a:p>
          <a:p>
            <a:r>
              <a:rPr lang="el-GR" dirty="0"/>
              <a:t>Εποικοδομητική αντιμετώπιση της εξαποστάσεως, με 5 κύκλους μαθήματος τη βδομάδα, 15 ώρες δουλειάς για το μαθητή, 20 για το δάσκαλο</a:t>
            </a:r>
          </a:p>
          <a:p>
            <a:r>
              <a:rPr lang="el-GR" dirty="0"/>
              <a:t>Συγκεκριμένα παραδείγματα (Γλώσσα 6</a:t>
            </a:r>
            <a:r>
              <a:rPr lang="el-GR" baseline="30000" dirty="0"/>
              <a:t>ης</a:t>
            </a:r>
            <a:r>
              <a:rPr lang="el-GR" dirty="0"/>
              <a:t> Δημοτικού)</a:t>
            </a:r>
          </a:p>
          <a:p>
            <a:endParaRPr lang="en-US" dirty="0"/>
          </a:p>
        </p:txBody>
      </p:sp>
    </p:spTree>
    <p:extLst>
      <p:ext uri="{BB962C8B-B14F-4D97-AF65-F5344CB8AC3E}">
        <p14:creationId xmlns:p14="http://schemas.microsoft.com/office/powerpoint/2010/main" val="2084902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939A11-039C-2240-9A8F-5BB2472BA743}"/>
              </a:ext>
            </a:extLst>
          </p:cNvPr>
          <p:cNvSpPr>
            <a:spLocks noGrp="1"/>
          </p:cNvSpPr>
          <p:nvPr>
            <p:ph type="title"/>
          </p:nvPr>
        </p:nvSpPr>
        <p:spPr/>
        <p:txBody>
          <a:bodyPr/>
          <a:lstStyle/>
          <a:p>
            <a:r>
              <a:rPr lang="el-GR" dirty="0"/>
              <a:t>Θεωρία και Πράξη</a:t>
            </a:r>
            <a:endParaRPr lang="en-US" dirty="0"/>
          </a:p>
        </p:txBody>
      </p:sp>
      <p:sp>
        <p:nvSpPr>
          <p:cNvPr id="3" name="Content Placeholder 2">
            <a:extLst>
              <a:ext uri="{FF2B5EF4-FFF2-40B4-BE49-F238E27FC236}">
                <a16:creationId xmlns:a16="http://schemas.microsoft.com/office/drawing/2014/main" id="{D61B444B-D8D7-F64B-B3D9-7EDC8D6A73C8}"/>
              </a:ext>
            </a:extLst>
          </p:cNvPr>
          <p:cNvSpPr>
            <a:spLocks noGrp="1"/>
          </p:cNvSpPr>
          <p:nvPr>
            <p:ph idx="1"/>
          </p:nvPr>
        </p:nvSpPr>
        <p:spPr/>
        <p:txBody>
          <a:bodyPr/>
          <a:lstStyle/>
          <a:p>
            <a:r>
              <a:rPr lang="el-GR" dirty="0"/>
              <a:t>Υπάρχουν δυσκολίες και εμπόδια –πολλά δεν τα αναφέραμε καν</a:t>
            </a:r>
          </a:p>
          <a:p>
            <a:r>
              <a:rPr lang="el-GR" dirty="0"/>
              <a:t>Με ερωτήσεις ελπίζουμε να φύγετε, όχι με απαντήσεις, αλλά βαθύτερης κατανόησης ερωτήσεις</a:t>
            </a:r>
          </a:p>
          <a:p>
            <a:r>
              <a:rPr lang="el-GR" dirty="0"/>
              <a:t>Μικρότερη βεβαιότητα, αλλά υπάρχουν λύσεις στο πολύπλοκο και δύσκολο πρόβλημα</a:t>
            </a:r>
            <a:endParaRPr lang="en-US" dirty="0"/>
          </a:p>
        </p:txBody>
      </p:sp>
    </p:spTree>
    <p:extLst>
      <p:ext uri="{BB962C8B-B14F-4D97-AF65-F5344CB8AC3E}">
        <p14:creationId xmlns:p14="http://schemas.microsoft.com/office/powerpoint/2010/main" val="3155979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08A97-C6C6-F440-A49C-470FEEF08793}"/>
              </a:ext>
            </a:extLst>
          </p:cNvPr>
          <p:cNvSpPr>
            <a:spLocks noGrp="1"/>
          </p:cNvSpPr>
          <p:nvPr>
            <p:ph type="title"/>
          </p:nvPr>
        </p:nvSpPr>
        <p:spPr/>
        <p:txBody>
          <a:bodyPr/>
          <a:lstStyle/>
          <a:p>
            <a:r>
              <a:rPr lang="el-GR" dirty="0"/>
              <a:t>Δραστηριότητα Δ9-1: Αναστοχασμός</a:t>
            </a:r>
            <a:endParaRPr lang="en-US" dirty="0"/>
          </a:p>
        </p:txBody>
      </p:sp>
      <p:sp>
        <p:nvSpPr>
          <p:cNvPr id="3" name="Content Placeholder 2">
            <a:extLst>
              <a:ext uri="{FF2B5EF4-FFF2-40B4-BE49-F238E27FC236}">
                <a16:creationId xmlns:a16="http://schemas.microsoft.com/office/drawing/2014/main" id="{02C777D2-FBEE-6B4F-B8D4-A691A369B2FB}"/>
              </a:ext>
            </a:extLst>
          </p:cNvPr>
          <p:cNvSpPr>
            <a:spLocks noGrp="1"/>
          </p:cNvSpPr>
          <p:nvPr>
            <p:ph idx="1"/>
          </p:nvPr>
        </p:nvSpPr>
        <p:spPr/>
        <p:txBody>
          <a:bodyPr/>
          <a:lstStyle/>
          <a:p>
            <a:pPr lvl="0"/>
            <a:r>
              <a:rPr lang="el-GR" dirty="0"/>
              <a:t>Τί επιλέξατε να μάθετε από το σημερινό πρόγραμμα; </a:t>
            </a:r>
            <a:endParaRPr lang="en-CY"/>
          </a:p>
          <a:p>
            <a:pPr lvl="0"/>
            <a:r>
              <a:rPr lang="el-GR" dirty="0"/>
              <a:t>Σκεφτήκατε κάτι καινούργιο για σας; Είδατε καινούργιους τρόπους αντιμετώπισης θεμάτων;</a:t>
            </a:r>
            <a:endParaRPr lang="en-CY"/>
          </a:p>
          <a:p>
            <a:pPr lvl="0"/>
            <a:r>
              <a:rPr lang="el-GR" dirty="0"/>
              <a:t>Άξιζε τον κόπο και το χρόνο σας; Αν ξέρατε τί θα γίνει, θα ερχόσασταν ή θα επιλέγατε κάτι άλλο;</a:t>
            </a:r>
            <a:endParaRPr lang="en-CY"/>
          </a:p>
          <a:p>
            <a:endParaRPr lang="en-US" dirty="0"/>
          </a:p>
        </p:txBody>
      </p:sp>
    </p:spTree>
    <p:extLst>
      <p:ext uri="{BB962C8B-B14F-4D97-AF65-F5344CB8AC3E}">
        <p14:creationId xmlns:p14="http://schemas.microsoft.com/office/powerpoint/2010/main" val="21735325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47A877-DDDA-F148-9388-2869AF87D7D7}"/>
              </a:ext>
            </a:extLst>
          </p:cNvPr>
          <p:cNvSpPr>
            <a:spLocks noGrp="1"/>
          </p:cNvSpPr>
          <p:nvPr>
            <p:ph type="title"/>
          </p:nvPr>
        </p:nvSpPr>
        <p:spPr>
          <a:xfrm>
            <a:off x="838200" y="365125"/>
            <a:ext cx="10515600" cy="1325563"/>
          </a:xfrm>
        </p:spPr>
        <p:txBody>
          <a:bodyPr>
            <a:normAutofit/>
          </a:bodyPr>
          <a:lstStyle/>
          <a:p>
            <a:r>
              <a:rPr lang="el-GR" sz="4000" dirty="0"/>
              <a:t>Δραστηριότητα Δ9-2: Στείλτε μας τα σχόλιά σας!</a:t>
            </a:r>
            <a:endParaRPr lang="en-US" sz="4000" dirty="0"/>
          </a:p>
        </p:txBody>
      </p:sp>
      <p:sp>
        <p:nvSpPr>
          <p:cNvPr id="3" name="Content Placeholder 2">
            <a:extLst>
              <a:ext uri="{FF2B5EF4-FFF2-40B4-BE49-F238E27FC236}">
                <a16:creationId xmlns:a16="http://schemas.microsoft.com/office/drawing/2014/main" id="{33720C62-C8BC-DB4A-9961-23BFB5831492}"/>
              </a:ext>
            </a:extLst>
          </p:cNvPr>
          <p:cNvSpPr>
            <a:spLocks noGrp="1"/>
          </p:cNvSpPr>
          <p:nvPr>
            <p:ph idx="1"/>
          </p:nvPr>
        </p:nvSpPr>
        <p:spPr/>
        <p:txBody>
          <a:bodyPr/>
          <a:lstStyle/>
          <a:p>
            <a:pPr lvl="0"/>
            <a:r>
              <a:rPr lang="el-GR" dirty="0"/>
              <a:t>Πώς σας φάνηκε η μεθοδολογία μας; Τί πρέπει να αλλάξουμε;</a:t>
            </a:r>
            <a:endParaRPr lang="en-CY"/>
          </a:p>
          <a:p>
            <a:pPr lvl="0"/>
            <a:r>
              <a:rPr lang="el-GR" dirty="0"/>
              <a:t>Το περιεχόμενο ήταν κατάλληλο; Τί άλλο ή διαφορετικό χρειαζόταν;</a:t>
            </a:r>
            <a:endParaRPr lang="en-CY"/>
          </a:p>
          <a:p>
            <a:pPr lvl="0"/>
            <a:r>
              <a:rPr lang="el-GR" dirty="0"/>
              <a:t>Οι δραστηριότητες πέτυχαν;</a:t>
            </a:r>
          </a:p>
          <a:p>
            <a:pPr lvl="0"/>
            <a:endParaRPr lang="el-GR" dirty="0"/>
          </a:p>
          <a:p>
            <a:pPr marL="0" lvl="0" indent="0">
              <a:buNone/>
            </a:pPr>
            <a:r>
              <a:rPr lang="el-GR" dirty="0"/>
              <a:t>Στη </a:t>
            </a:r>
            <a:r>
              <a:rPr lang="el-GR" dirty="0" err="1"/>
              <a:t>δι</a:t>
            </a:r>
            <a:r>
              <a:rPr lang="en-US" dirty="0" err="1"/>
              <a:t>ά</a:t>
            </a:r>
            <a:r>
              <a:rPr lang="el-GR" dirty="0" err="1"/>
              <a:t>θεσή</a:t>
            </a:r>
            <a:r>
              <a:rPr lang="el-GR"/>
              <a:t> σας</a:t>
            </a:r>
            <a:endParaRPr lang="en-CY"/>
          </a:p>
          <a:p>
            <a:r>
              <a:rPr lang="el-GR" dirty="0"/>
              <a:t>Θανάσης Χατζηλάκος </a:t>
            </a:r>
            <a:r>
              <a:rPr lang="el-GR" dirty="0">
                <a:hlinkClick r:id="rId3"/>
              </a:rPr>
              <a:t>Thanasis.Hadzilacos@ouc.ac.cy</a:t>
            </a:r>
            <a:r>
              <a:rPr lang="el-GR" dirty="0"/>
              <a:t> </a:t>
            </a:r>
            <a:endParaRPr lang="en-CY"/>
          </a:p>
          <a:p>
            <a:r>
              <a:rPr lang="el-GR" dirty="0"/>
              <a:t>Αλέξανδρος Κοφτερός </a:t>
            </a:r>
            <a:r>
              <a:rPr lang="el-GR" u="sng" dirty="0">
                <a:hlinkClick r:id="rId4"/>
              </a:rPr>
              <a:t>alexandros.kofteros@mathisis.org</a:t>
            </a:r>
            <a:endParaRPr lang="en-CY"/>
          </a:p>
          <a:p>
            <a:r>
              <a:rPr lang="el-GR" dirty="0"/>
              <a:t>Φωτεινή </a:t>
            </a:r>
            <a:r>
              <a:rPr lang="el-GR" dirty="0" err="1"/>
              <a:t>Αγγελακοπούλου</a:t>
            </a:r>
            <a:r>
              <a:rPr lang="el-GR" dirty="0"/>
              <a:t> </a:t>
            </a:r>
            <a:r>
              <a:rPr lang="el-GR" dirty="0">
                <a:hlinkClick r:id="rId5"/>
              </a:rPr>
              <a:t>faggel71@gmail.com</a:t>
            </a:r>
            <a:r>
              <a:rPr lang="el-GR" dirty="0"/>
              <a:t> </a:t>
            </a:r>
            <a:endParaRPr lang="en-US" dirty="0"/>
          </a:p>
          <a:p>
            <a:endParaRPr lang="en-US" dirty="0"/>
          </a:p>
        </p:txBody>
      </p:sp>
    </p:spTree>
    <p:extLst>
      <p:ext uri="{BB962C8B-B14F-4D97-AF65-F5344CB8AC3E}">
        <p14:creationId xmlns:p14="http://schemas.microsoft.com/office/powerpoint/2010/main" val="42288257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TotalTime>
  <Words>995</Words>
  <Application>Microsoft Macintosh PowerPoint</Application>
  <PresentationFormat>Widescreen</PresentationFormat>
  <Paragraphs>72</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Times New Roman</vt:lpstr>
      <vt:lpstr>Wingdings</vt:lpstr>
      <vt:lpstr>Office Theme</vt:lpstr>
      <vt:lpstr>Φόρουμ συζητήσεων και Αντεστραμμένη τάξη Από την ανάγκη στην ευκαιρία:  εποικοδομητική εξαποστάσεως σχολική εκπαίδευση Αξιοποιώντας τις ΤΠΕ για σύγχρονη και ασύγχρονη εκπαίδευση στο Δημοτικό  Τμήμα 9 – Αναστοχασμός και Κλείσιμο</vt:lpstr>
      <vt:lpstr>10.40 Τ9 – Αναστοχασμός και Κλείσιμο</vt:lpstr>
      <vt:lpstr>Ανασκόπηση</vt:lpstr>
      <vt:lpstr>Θεωρία και Πράξη</vt:lpstr>
      <vt:lpstr>Δραστηριότητα Δ9-1: Αναστοχασμός</vt:lpstr>
      <vt:lpstr>Δραστηριότητα Δ9-2: Στείλτε μας τα σχόλιά σας!</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Φόρουμ συζητήσεων και Αντεστραμμένη τάξη Από την ανάγκη στην ευκαιρία:  εποικοδομητική εξαποστάσεως σχολική εκπαίδευση Αξιοποιώντας τις ΤΠΕ για σύγχρονη και ασύγχρονη εκπαίδευση στο Δημοτικό  Τμήμα 9 – Αναστοχασμός και Κλείσιμο</dc:title>
  <dc:creator>Thanasis Hadzilacos</dc:creator>
  <cp:lastModifiedBy>Thanasis Hadzilacos</cp:lastModifiedBy>
  <cp:revision>3</cp:revision>
  <dcterms:created xsi:type="dcterms:W3CDTF">2020-08-30T19:12:02Z</dcterms:created>
  <dcterms:modified xsi:type="dcterms:W3CDTF">2020-08-30T19:34:27Z</dcterms:modified>
</cp:coreProperties>
</file>