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7" r:id="rId2"/>
    <p:sldId id="266" r:id="rId3"/>
    <p:sldId id="267" r:id="rId4"/>
    <p:sldId id="268" r:id="rId5"/>
    <p:sldId id="269" r:id="rId6"/>
    <p:sldId id="271" r:id="rId7"/>
    <p:sldId id="272" r:id="rId8"/>
    <p:sldId id="273" r:id="rId9"/>
    <p:sldId id="274" r:id="rId10"/>
    <p:sldId id="275" r:id="rId11"/>
    <p:sldId id="278" r:id="rId12"/>
    <p:sldId id="276" r:id="rId13"/>
    <p:sldId id="27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3"/>
    <p:restoredTop sz="82258"/>
  </p:normalViewPr>
  <p:slideViewPr>
    <p:cSldViewPr snapToGrid="0" snapToObjects="1">
      <p:cViewPr varScale="1">
        <p:scale>
          <a:sx n="110" d="100"/>
          <a:sy n="110" d="100"/>
        </p:scale>
        <p:origin x="32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70B91F-874A-4D4B-88C8-8DC267945075}" type="datetimeFigureOut">
              <a:rPr lang="en-US" smtClean="0"/>
              <a:t>8/30/20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2CED-19B0-0B42-A5BE-DBE9098B9E9A}" type="slidenum">
              <a:rPr lang="en-US" smtClean="0"/>
              <a:t>‹#›</a:t>
            </a:fld>
            <a:endParaRPr lang="en-US"/>
          </a:p>
        </p:txBody>
      </p:sp>
    </p:spTree>
    <p:extLst>
      <p:ext uri="{BB962C8B-B14F-4D97-AF65-F5344CB8AC3E}">
        <p14:creationId xmlns:p14="http://schemas.microsoft.com/office/powerpoint/2010/main" val="29810045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«εποικοδομητική εξαποστάσεως σχολική εκπαίδευση»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Συνεχίζουμε το 3ωρο πρόγραμμα </a:t>
            </a:r>
            <a:r>
              <a:rPr lang="el-GR" sz="1200" kern="1200" dirty="0" err="1">
                <a:solidFill>
                  <a:schemeClr val="tx1"/>
                </a:solidFill>
                <a:effectLst/>
                <a:latin typeface="+mn-lt"/>
                <a:ea typeface="+mn-ea"/>
                <a:cs typeface="+mn-cs"/>
              </a:rPr>
              <a:t>ενδοσχολικής</a:t>
            </a:r>
            <a:r>
              <a:rPr lang="el-GR" sz="1200" kern="1200" dirty="0">
                <a:solidFill>
                  <a:schemeClr val="tx1"/>
                </a:solidFill>
                <a:effectLst/>
                <a:latin typeface="+mn-lt"/>
                <a:ea typeface="+mn-ea"/>
                <a:cs typeface="+mn-cs"/>
              </a:rPr>
              <a:t> αυτομόρφωσης για τη Μέρα του Εκπαιδευτικού 2020 στα Δημοτικά Σχολεία στην Κύπρο.</a:t>
            </a:r>
            <a:endParaRPr lang="en-CY" sz="1200" kern="120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Αν ξεκινήσατε στις 8, τώρα πρέπει να είναι δέκα παρά πέντε</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1</a:t>
            </a:fld>
            <a:endParaRPr lang="en-US"/>
          </a:p>
        </p:txBody>
      </p:sp>
    </p:spTree>
    <p:extLst>
      <p:ext uri="{BB962C8B-B14F-4D97-AF65-F5344CB8AC3E}">
        <p14:creationId xmlns:p14="http://schemas.microsoft.com/office/powerpoint/2010/main" val="1063045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Κάθε μαθήτρια μαθαίνει εργαζόμενη πριν, κατά τη διάρκεια και μετά τη σύγχρονη διδασκαλία. Επίσης μαθαίνει εργαζόμενη μόνη, ως μέλος της μικρής ομάδας και στην τάξη του διαδικτύου. Έχουμε λοιπόν να αξιοποιήσουμε 3 Χ 3 = 9 εννέα διαφορετικούς τρόπους μελέτης, άσκησης και αξιολόγησης για τους μαθητές μας. Αντίστοιχα ο δάσκαλος παρεμβαίνει διδακτικά και στους εννέα αυτούς τρόπους κυρίως μέσα από το φόρουμ αλλά και με την 45-λεπτη σύγχρονη διδασκαλία για την οποία αξιοποιεί τις αδυναμίες και τα επιτεύγματα των μαθητών του όπως αυτά φάνηκαν από τη δουλειά τους στο φόρουμ.</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10</a:t>
            </a:fld>
            <a:endParaRPr lang="en-US"/>
          </a:p>
        </p:txBody>
      </p:sp>
    </p:spTree>
    <p:extLst>
      <p:ext uri="{BB962C8B-B14F-4D97-AF65-F5344CB8AC3E}">
        <p14:creationId xmlns:p14="http://schemas.microsoft.com/office/powerpoint/2010/main" val="474611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Y" sz="1200" kern="1200">
                <a:solidFill>
                  <a:schemeClr val="tx1"/>
                </a:solidFill>
                <a:effectLst/>
                <a:latin typeface="+mn-lt"/>
                <a:ea typeface="+mn-ea"/>
                <a:cs typeface="+mn-cs"/>
              </a:rPr>
              <a:t>Στο έκτο τμήμα έχουμε 15’ για δραστηριότητες. Σας συνιστούμε να επιλέξετε μία από τις δύο προτεινόμενες</a:t>
            </a:r>
          </a:p>
          <a:p>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11</a:t>
            </a:fld>
            <a:endParaRPr lang="en-US"/>
          </a:p>
        </p:txBody>
      </p:sp>
    </p:spTree>
    <p:extLst>
      <p:ext uri="{BB962C8B-B14F-4D97-AF65-F5344CB8AC3E}">
        <p14:creationId xmlns:p14="http://schemas.microsoft.com/office/powerpoint/2010/main" val="2646758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Σχολιάστε (αντίρρηση, επιφύλαξη, ερώτηση, προσθήκη) δύο από τα παιδαγωγικά ζητήματα που τέθηκαν: πρώτα γράφοντας προσωπικά, στη συνέχεια στην ομάδα, μετά στο φόρουμ και τέλος στην ολομέλεια.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Μπορεί να σας βοηθήσει η ίδια μεθοδολογία που ακολουθήσαμε στο τμήμα 4: Ξεκινήστε θετικά (συμφωνώντας με την παρουσίαση), συνεχίστε κριτικά (με αντίρρηση ή επιφύλαξη) και καταλήξτε εποικοδομητικά (επισημαίνοντας δυσκολίες που μπορούν να ξεπεραστούν και εμπόδια που είναι ‘αντικειμενικά’)</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12</a:t>
            </a:fld>
            <a:endParaRPr lang="en-US"/>
          </a:p>
        </p:txBody>
      </p:sp>
    </p:spTree>
    <p:extLst>
      <p:ext uri="{BB962C8B-B14F-4D97-AF65-F5344CB8AC3E}">
        <p14:creationId xmlns:p14="http://schemas.microsoft.com/office/powerpoint/2010/main" val="257605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Η δραστηριότητα αυτή είναι λίγο πιο εκτεταμένη και πολύπλοκη. Θα τη βρείτε εδώ καθώς και στο ξεχωριστό αρχείο «Δραστηριότητες για το φόρουμ».</a:t>
            </a:r>
            <a:endParaRPr lang="en-CY" sz="1200" kern="1200">
              <a:solidFill>
                <a:schemeClr val="tx1"/>
              </a:solidFill>
              <a:effectLst/>
              <a:latin typeface="+mn-lt"/>
              <a:ea typeface="+mn-ea"/>
              <a:cs typeface="+mn-cs"/>
            </a:endParaRPr>
          </a:p>
          <a:p>
            <a:endParaRPr lang="el-GR" dirty="0"/>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Σκοπός της δραστηριότητας είναι η γνωριμία και ο προβληματισμός για την αξιοποίηση του φόρουμ ως μέσο διδασκαλίας που  βρίσκεται ανάμεσα στη σύγχρονη </a:t>
            </a:r>
            <a:r>
              <a:rPr lang="es-ES" sz="1200" kern="1200" dirty="0">
                <a:solidFill>
                  <a:schemeClr val="tx1"/>
                </a:solidFill>
                <a:effectLst/>
                <a:latin typeface="+mn-lt"/>
                <a:ea typeface="+mn-ea"/>
                <a:cs typeface="+mn-cs"/>
              </a:rPr>
              <a:t>online </a:t>
            </a:r>
            <a:r>
              <a:rPr lang="el-GR" sz="1200" kern="1200" dirty="0">
                <a:solidFill>
                  <a:schemeClr val="tx1"/>
                </a:solidFill>
                <a:effectLst/>
                <a:latin typeface="+mn-lt"/>
                <a:ea typeface="+mn-ea"/>
                <a:cs typeface="+mn-cs"/>
              </a:rPr>
              <a:t>εκπαίδευση και την εντελώς ασύγχρονη με ηλεκτρονικό ταχυδρομείο, με την  έννοια ότι στη μεν σύγχρονη η παρέμβαση  του δασκάλου είναι άμεση, στο </a:t>
            </a:r>
            <a:r>
              <a:rPr lang="el-GR" sz="1200" kern="1200" dirty="0" err="1">
                <a:solidFill>
                  <a:schemeClr val="tx1"/>
                </a:solidFill>
                <a:effectLst/>
                <a:latin typeface="+mn-lt"/>
                <a:ea typeface="+mn-ea"/>
                <a:cs typeface="+mn-cs"/>
              </a:rPr>
              <a:t>ηλ</a:t>
            </a:r>
            <a:r>
              <a:rPr lang="el-GR" sz="1200" kern="1200" dirty="0">
                <a:solidFill>
                  <a:schemeClr val="tx1"/>
                </a:solidFill>
                <a:effectLst/>
                <a:latin typeface="+mn-lt"/>
                <a:ea typeface="+mn-ea"/>
                <a:cs typeface="+mn-cs"/>
              </a:rPr>
              <a:t>-τα είναι απομακρυσμένη ενώ στο </a:t>
            </a:r>
            <a:r>
              <a:rPr lang="en-US" sz="1200" kern="1200" dirty="0">
                <a:solidFill>
                  <a:schemeClr val="tx1"/>
                </a:solidFill>
                <a:effectLst/>
                <a:latin typeface="+mn-lt"/>
                <a:ea typeface="+mn-ea"/>
                <a:cs typeface="+mn-cs"/>
              </a:rPr>
              <a:t>forum </a:t>
            </a:r>
            <a:r>
              <a:rPr lang="el-GR" sz="1200" kern="1200" dirty="0">
                <a:solidFill>
                  <a:schemeClr val="tx1"/>
                </a:solidFill>
                <a:effectLst/>
                <a:latin typeface="+mn-lt"/>
                <a:ea typeface="+mn-ea"/>
                <a:cs typeface="+mn-cs"/>
              </a:rPr>
              <a:t>(μπορεί να) είναι τακτική (2-3 φορές τη μέρα).</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13</a:t>
            </a:fld>
            <a:endParaRPr lang="en-US"/>
          </a:p>
        </p:txBody>
      </p:sp>
    </p:spTree>
    <p:extLst>
      <p:ext uri="{BB962C8B-B14F-4D97-AF65-F5344CB8AC3E}">
        <p14:creationId xmlns:p14="http://schemas.microsoft.com/office/powerpoint/2010/main" val="968677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Μπαίνουμε στο τρίτο από τα 9 τμήματα του προγράμματος όπου θα προσδιορίζουμε το εκπαιδευτικό πρόβλημα που έχουμε να διαχειριστούμε. </a:t>
            </a:r>
          </a:p>
          <a:p>
            <a:r>
              <a:rPr lang="el-GR" dirty="0"/>
              <a:t>Αν ξεκινήσατε στις 8, τώρα πρέπει να είναι 8.25</a:t>
            </a:r>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2</a:t>
            </a:fld>
            <a:endParaRPr lang="en-US"/>
          </a:p>
        </p:txBody>
      </p:sp>
    </p:spTree>
    <p:extLst>
      <p:ext uri="{BB962C8B-B14F-4D97-AF65-F5344CB8AC3E}">
        <p14:creationId xmlns:p14="http://schemas.microsoft.com/office/powerpoint/2010/main" val="457943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Θα παρουσιάσουμε μερικές </a:t>
            </a:r>
            <a:r>
              <a:rPr lang="el-GR" sz="1200" dirty="0"/>
              <a:t>Βασικές παιδαγωγικές ιδέες στον Κύκλο του εξαποστάσεως μαθήματος με αντεστραμμένη τάξη για τη Δημοτική Εκπαίδευση</a:t>
            </a:r>
            <a:br>
              <a:rPr lang="en-CY" sz="1200"/>
            </a:br>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3</a:t>
            </a:fld>
            <a:endParaRPr lang="en-US"/>
          </a:p>
        </p:txBody>
      </p:sp>
    </p:spTree>
    <p:extLst>
      <p:ext uri="{BB962C8B-B14F-4D97-AF65-F5344CB8AC3E}">
        <p14:creationId xmlns:p14="http://schemas.microsoft.com/office/powerpoint/2010/main" val="3842609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Στα είκοσι χρόνια που διδάσκω εξαποστάσεως αισθανόμουν πάντα πιο κοντά στους φοιτητές μου </a:t>
            </a:r>
            <a:r>
              <a:rPr lang="el-GR" sz="1200" kern="1200" dirty="0" err="1">
                <a:solidFill>
                  <a:schemeClr val="tx1"/>
                </a:solidFill>
                <a:effectLst/>
                <a:latin typeface="+mn-lt"/>
                <a:ea typeface="+mn-ea"/>
                <a:cs typeface="+mn-cs"/>
              </a:rPr>
              <a:t>απότι</a:t>
            </a:r>
            <a:r>
              <a:rPr lang="el-GR" sz="1200" kern="1200" dirty="0">
                <a:solidFill>
                  <a:schemeClr val="tx1"/>
                </a:solidFill>
                <a:effectLst/>
                <a:latin typeface="+mn-lt"/>
                <a:ea typeface="+mn-ea"/>
                <a:cs typeface="+mn-cs"/>
              </a:rPr>
              <a:t> τα δεκαπέντε που δίδαξα στο κλασικό πανεπιστήμιο, ίσως επειδή τα τμήματα είναι πολύ μικρότερα. Η απόσταση στην εξαποστάσεως διδασκαλία δεν είναι τόσο μεταξύ δασκάλου και μαθητών όσο μεταξύ των μαθητών που χάνουν, η δεν αποκτούν ποτέ, τη μεταξύ τους σχέση. Το να μη συμβεί αυτό, αλλά να μπορέσουν να καλλιεργήσουν τις σχέσεις τους, πρέπει να είναι βασική μας φροντίδα όταν η τάξη του σχολείου μετατραπεί στην τάξη του διαδικτύου. Αυτός είναι ένας σημαντικός πρόσθετος παιδαγωγικός λόγος γιατί στον Κύκλο Μαθήματος τονίζουμε τις δραστηριότητες των μαθητών σε μικρές ομάδες.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4</a:t>
            </a:fld>
            <a:endParaRPr lang="en-US"/>
          </a:p>
        </p:txBody>
      </p:sp>
    </p:spTree>
    <p:extLst>
      <p:ext uri="{BB962C8B-B14F-4D97-AF65-F5344CB8AC3E}">
        <p14:creationId xmlns:p14="http://schemas.microsoft.com/office/powerpoint/2010/main" val="2930599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Πριν 10 χρόνια, τον Αύγουστο του 2010, 33 εργάτες παγιδεύτηκαν σε μια στοά 700 μέτρα κάτω από το έδαφος, 5 χιλιόμετρα μακριά από την είσοδο του ορυχείου του </a:t>
            </a:r>
            <a:r>
              <a:rPr lang="el-GR" sz="1200" kern="1200" dirty="0" err="1">
                <a:solidFill>
                  <a:schemeClr val="tx1"/>
                </a:solidFill>
                <a:effectLst/>
                <a:latin typeface="+mn-lt"/>
                <a:ea typeface="+mn-ea"/>
                <a:cs typeface="+mn-cs"/>
              </a:rPr>
              <a:t>Κοπιαπό</a:t>
            </a:r>
            <a:r>
              <a:rPr lang="el-GR" sz="1200" kern="1200" dirty="0">
                <a:solidFill>
                  <a:schemeClr val="tx1"/>
                </a:solidFill>
                <a:effectLst/>
                <a:latin typeface="+mn-lt"/>
                <a:ea typeface="+mn-ea"/>
                <a:cs typeface="+mn-cs"/>
              </a:rPr>
              <a:t> στη Χιλή. 70 μέρες μετά διασώθηκαν με μια παγκόσμια προσπάθεια κυβερνήσεων, εταιριών, μηχανικών, γιατρών, και της </a:t>
            </a:r>
            <a:r>
              <a:rPr lang="en-US" sz="1200" kern="1200" dirty="0">
                <a:solidFill>
                  <a:schemeClr val="tx1"/>
                </a:solidFill>
                <a:effectLst/>
                <a:latin typeface="+mn-lt"/>
                <a:ea typeface="+mn-ea"/>
                <a:cs typeface="+mn-cs"/>
              </a:rPr>
              <a:t>NASA</a:t>
            </a:r>
            <a:r>
              <a:rPr lang="el-GR" sz="1200" kern="1200" dirty="0">
                <a:solidFill>
                  <a:schemeClr val="tx1"/>
                </a:solidFill>
                <a:effectLst/>
                <a:latin typeface="+mn-lt"/>
                <a:ea typeface="+mn-ea"/>
                <a:cs typeface="+mn-cs"/>
              </a:rPr>
              <a:t>. Όταν επιτεύχθηκε η επικοινωνία μαζί τους, 15 μέρες μετά το ατύχημα και 55 πριν βγουν, βασική οδηγία των γιατρών με σημειώματα που τους στέλναν από την ίδια τρύπα που τους στέλναν τροφή και νερό, ήταν να οργανώσουν το χώρο και το χρόνο τους: αλλού θα τρώτε, αλλού θα κοιμάστε, αλλού θα ασκήστε, αλλού θα συζητάτε, και για όλα αυτά θα έχετε πρόγραμμα.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Η μαθήτριά μας, που με μεγάλη προσπάθεια, δική της και δική μας στο νηπιαγωγείο και την πρώτη τάξη κατάφερε να προσαρμοστεί και, ελπίζουμε, να επωφεληθεί από τη συλλογική πειθαρχία του σχολείου, ξαφνικά αναγκάζεται να επιστρέψει, και συνεχίζει την εκπαίδευσή της εξαποστάσεως, μόνη, στο σπίτι, χάνοντας αυτή τη διαφοροποίηση των χώρων και την οργάνωση του χρόνου που οι γιατροί θεωρούν τόσο κρίσιμη για την ψυχική μας υγεία.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Θα χρειαστεί λοιπόν μεγάλη βοήθεια από μας για να καλλιεργήσει και να αποκτήσει τη νέα πειθαρχία που απαιτεί η εξαποστάσεως εκπαίδευση -κι όταν το πετύχει θα έχει αποκτήσει σημαντικές </a:t>
            </a:r>
            <a:r>
              <a:rPr lang="el-GR" sz="1200" kern="1200" dirty="0" err="1">
                <a:solidFill>
                  <a:schemeClr val="tx1"/>
                </a:solidFill>
                <a:effectLst/>
                <a:latin typeface="+mn-lt"/>
                <a:ea typeface="+mn-ea"/>
                <a:cs typeface="+mn-cs"/>
              </a:rPr>
              <a:t>μεταγνωστικές</a:t>
            </a:r>
            <a:r>
              <a:rPr lang="el-GR" sz="1200" kern="1200" dirty="0">
                <a:solidFill>
                  <a:schemeClr val="tx1"/>
                </a:solidFill>
                <a:effectLst/>
                <a:latin typeface="+mn-lt"/>
                <a:ea typeface="+mn-ea"/>
                <a:cs typeface="+mn-cs"/>
              </a:rPr>
              <a:t> δεξιότητες.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5</a:t>
            </a:fld>
            <a:endParaRPr lang="en-US"/>
          </a:p>
        </p:txBody>
      </p:sp>
    </p:spTree>
    <p:extLst>
      <p:ext uri="{BB962C8B-B14F-4D97-AF65-F5344CB8AC3E}">
        <p14:creationId xmlns:p14="http://schemas.microsoft.com/office/powerpoint/2010/main" val="1443551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Η σωματική πειθαρχία της μάθησης, βοηθιέται στο σχολείο από την τάξη-αίθουσα. Στο σπίτι όμως τίποτε δεν με εμποδίζει να σηκώνομαι και να πηγαίνω στο ψυγείο κάθε τόσο. Η πνευματική πειθαρχία βοηθιέται από τη συλλογικότητα, όταν είμαι στην τάξη-ομάδα του σχολείου μαζί με τους άλλους. Στο σπίτι μου δεν έχω ιδέα αν κατάλαβα, αν άργησα, πόσο καλά πάω. Τέλος, το πολύτιμο αυτό εργαλείο μάθησης και επικοινωνίας, ο υπολογιστής και το διαδίκτυο, είναι στο σπίτι ο χειρότερος πειρασμός διακοπής της προσοχής και της συγκέντρωσής μου: να απαντήσω μια στιγμή στο </a:t>
            </a:r>
            <a:r>
              <a:rPr lang="el-GR" sz="1200" kern="1200" dirty="0" err="1">
                <a:solidFill>
                  <a:schemeClr val="tx1"/>
                </a:solidFill>
                <a:effectLst/>
                <a:latin typeface="+mn-lt"/>
                <a:ea typeface="+mn-ea"/>
                <a:cs typeface="+mn-cs"/>
              </a:rPr>
              <a:t>φατσοτετράδιο</a:t>
            </a:r>
            <a:r>
              <a:rPr lang="el-GR" sz="1200" kern="1200" dirty="0">
                <a:solidFill>
                  <a:schemeClr val="tx1"/>
                </a:solidFill>
                <a:effectLst/>
                <a:latin typeface="+mn-lt"/>
                <a:ea typeface="+mn-ea"/>
                <a:cs typeface="+mn-cs"/>
              </a:rPr>
              <a:t> (που δεν έπρεπε να έχω λογαριασμό αλλά οι γονείς μου μου άνοιξαν), να δω ένα λεπτό την τελευταία φωτογραφία των φίλων μου στο </a:t>
            </a:r>
            <a:r>
              <a:rPr lang="en-US" sz="1200" kern="1200" dirty="0">
                <a:solidFill>
                  <a:schemeClr val="tx1"/>
                </a:solidFill>
                <a:effectLst/>
                <a:latin typeface="+mn-lt"/>
                <a:ea typeface="+mn-ea"/>
                <a:cs typeface="+mn-cs"/>
              </a:rPr>
              <a:t>Instagram </a:t>
            </a:r>
            <a:r>
              <a:rPr lang="el-GR" sz="1200" kern="1200" dirty="0">
                <a:solidFill>
                  <a:schemeClr val="tx1"/>
                </a:solidFill>
                <a:effectLst/>
                <a:latin typeface="+mn-lt"/>
                <a:ea typeface="+mn-ea"/>
                <a:cs typeface="+mn-cs"/>
              </a:rPr>
              <a:t>και το βίντεο από το γκολ της ομάδας μου στο </a:t>
            </a:r>
            <a:r>
              <a:rPr lang="en-US" sz="1200" kern="1200" dirty="0">
                <a:solidFill>
                  <a:schemeClr val="tx1"/>
                </a:solidFill>
                <a:effectLst/>
                <a:latin typeface="+mn-lt"/>
                <a:ea typeface="+mn-ea"/>
                <a:cs typeface="+mn-cs"/>
              </a:rPr>
              <a:t>YouTube</a:t>
            </a:r>
            <a:r>
              <a:rPr lang="el-GR" sz="1200" kern="1200" dirty="0">
                <a:solidFill>
                  <a:schemeClr val="tx1"/>
                </a:solidFill>
                <a:effectLst/>
                <a:latin typeface="+mn-lt"/>
                <a:ea typeface="+mn-ea"/>
                <a:cs typeface="+mn-cs"/>
              </a:rPr>
              <a:t>.  Τα πράγματα είναι αντικειμενικά και υποκειμενικά δύσκολα, αλλά χωρίς αυτή τη νέα πειθαρχία της εξαποστάσεως δεν θα πετύχουμε.</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6</a:t>
            </a:fld>
            <a:endParaRPr lang="en-US"/>
          </a:p>
        </p:txBody>
      </p:sp>
    </p:spTree>
    <p:extLst>
      <p:ext uri="{BB962C8B-B14F-4D97-AF65-F5344CB8AC3E}">
        <p14:creationId xmlns:p14="http://schemas.microsoft.com/office/powerpoint/2010/main" val="3860240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Πόσες ώρες τη μέρα ασχολείται ο μαθητής με τη μάθησή του; Είκοσι τέσσερεις. Ο άνθρωπος, ιδίως στην ηλικία των μαθητών μας, μαθαίνει διαρκώς, συμπεριλαμβανομένων των ωρών του ύπνου, φαγητού και κάθε άλλου είδους δραστηριότητας.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Πόσες ώρες τη  μέρα ασχολείται ο μαθητής μας με τη σχολική μάθησή του; Στη μεγάλη πλειοψηφία των περιπτώσεων πολύ λιγότερες ακόμη και από την υποχρεωτική παρουσία του στο σχολείο.</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Ένα λοιπόν ζητούμενο, μια δική μας δουλειά, είναι να αυξήσουμε το χρόνο κατά τον οποίο ασχολείται ο μαθητής μας με τους σχολικούς εκπαιδευτικούς στόχους.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Αλλά δεν είναι μονάχα ο χρόνος, είναι και η ποιότητα της μάθησης. Τί έμαθα διαβάζοντας ένα βιβλίο επί μία ώρα; Τί έμαθα λύνοντας δέκα ασκήσεις αριθμητικής;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Προφανώς Διαφέρει πολύ από άνθρωπο σε άνθρωπο και για τον ίδιο άνθρωπο ανάλογα με το ενδιαφέρον, τη μέθοδο, την προσοχή -και για αυτό είναι δουλειά του δασκάλου να αυξήσει την ποιότητα της μάθησης -ως αποτέλεσμα βέβαια της ποιότητας της διδασκαλίας, αλλά το ζητούμενο είναι η ποιότητα της μάθησης.  Ας θυμηθούμε τί μαθαίνει ένα παιδί τα πρώτα 4 χρόνια του, κι ας το συγκρίνουμε με το τί μαθαίνει τα 4 πρώτα χρόνια του σχολείου.</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7</a:t>
            </a:fld>
            <a:endParaRPr lang="en-US"/>
          </a:p>
        </p:txBody>
      </p:sp>
    </p:spTree>
    <p:extLst>
      <p:ext uri="{BB962C8B-B14F-4D97-AF65-F5344CB8AC3E}">
        <p14:creationId xmlns:p14="http://schemas.microsoft.com/office/powerpoint/2010/main" val="1805116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Η τεχνολογικά υποστηριζόμενη συνεργατική μάθηση (</a:t>
            </a:r>
            <a:r>
              <a:rPr lang="en-US" sz="1200" kern="1200" dirty="0">
                <a:solidFill>
                  <a:schemeClr val="tx1"/>
                </a:solidFill>
                <a:effectLst/>
                <a:latin typeface="+mn-lt"/>
                <a:ea typeface="+mn-ea"/>
                <a:cs typeface="+mn-cs"/>
              </a:rPr>
              <a:t>Computer Supported Collaborative Learning</a:t>
            </a:r>
            <a:r>
              <a:rPr lang="el-GR" sz="1200" kern="1200" dirty="0">
                <a:solidFill>
                  <a:schemeClr val="tx1"/>
                </a:solidFill>
                <a:effectLst/>
                <a:latin typeface="+mn-lt"/>
                <a:ea typeface="+mn-ea"/>
                <a:cs typeface="+mn-cs"/>
              </a:rPr>
              <a:t>) προηγήθηκε του </a:t>
            </a:r>
            <a:r>
              <a:rPr lang="el-GR" sz="1200" kern="1200" dirty="0" err="1">
                <a:solidFill>
                  <a:schemeClr val="tx1"/>
                </a:solidFill>
                <a:effectLst/>
                <a:latin typeface="+mn-lt"/>
                <a:ea typeface="+mn-ea"/>
                <a:cs typeface="+mn-cs"/>
              </a:rPr>
              <a:t>κορονοϊού</a:t>
            </a:r>
            <a:r>
              <a:rPr lang="el-GR" sz="1200" kern="1200" dirty="0">
                <a:solidFill>
                  <a:schemeClr val="tx1"/>
                </a:solidFill>
                <a:effectLst/>
                <a:latin typeface="+mn-lt"/>
                <a:ea typeface="+mn-ea"/>
                <a:cs typeface="+mn-cs"/>
              </a:rPr>
              <a:t> κατά δεκαετίες και δεν συνδέεται μόνο με την εξαποστάσεως. Τα παιδαγωγικά πλεονεκτήματα της ομαδικής δουλειάς είναι γνωστά. Στην περίοδο όμως της υποχρεωτικής </a:t>
            </a:r>
            <a:r>
              <a:rPr lang="el-GR" sz="1200" kern="1200" dirty="0" err="1">
                <a:solidFill>
                  <a:schemeClr val="tx1"/>
                </a:solidFill>
                <a:effectLst/>
                <a:latin typeface="+mn-lt"/>
                <a:ea typeface="+mn-ea"/>
                <a:cs typeface="+mn-cs"/>
              </a:rPr>
              <a:t>τηλεκπαίδευσης</a:t>
            </a:r>
            <a:r>
              <a:rPr lang="el-GR" sz="1200" kern="1200" dirty="0">
                <a:solidFill>
                  <a:schemeClr val="tx1"/>
                </a:solidFill>
                <a:effectLst/>
                <a:latin typeface="+mn-lt"/>
                <a:ea typeface="+mn-ea"/>
                <a:cs typeface="+mn-cs"/>
              </a:rPr>
              <a:t>, γίνονται εξαιρετικά σημαντικά και πρέπει να τα εντάξουμε στις δραστηριότητες και σύγχρονες και ασύγχρονες.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Τα περιβάλλοντα επικοινωνίας και </a:t>
            </a:r>
            <a:r>
              <a:rPr lang="el-GR" sz="1200" kern="1200" dirty="0" err="1">
                <a:solidFill>
                  <a:schemeClr val="tx1"/>
                </a:solidFill>
                <a:effectLst/>
                <a:latin typeface="+mn-lt"/>
                <a:ea typeface="+mn-ea"/>
                <a:cs typeface="+mn-cs"/>
              </a:rPr>
              <a:t>τηλεκπαίδευσης</a:t>
            </a:r>
            <a:r>
              <a:rPr lang="el-GR" sz="1200" kern="1200" dirty="0">
                <a:solidFill>
                  <a:schemeClr val="tx1"/>
                </a:solidFill>
                <a:effectLst/>
                <a:latin typeface="+mn-lt"/>
                <a:ea typeface="+mn-ea"/>
                <a:cs typeface="+mn-cs"/>
              </a:rPr>
              <a:t>, και του </a:t>
            </a:r>
            <a:r>
              <a:rPr lang="el-GR" sz="1200" kern="1200" dirty="0" err="1">
                <a:solidFill>
                  <a:schemeClr val="tx1"/>
                </a:solidFill>
                <a:effectLst/>
                <a:latin typeface="+mn-lt"/>
                <a:ea typeface="+mn-ea"/>
                <a:cs typeface="+mn-cs"/>
              </a:rPr>
              <a:t>Teams</a:t>
            </a:r>
            <a:r>
              <a:rPr lang="el-GR" sz="1200" kern="1200" dirty="0">
                <a:solidFill>
                  <a:schemeClr val="tx1"/>
                </a:solidFill>
                <a:effectLst/>
                <a:latin typeface="+mn-lt"/>
                <a:ea typeface="+mn-ea"/>
                <a:cs typeface="+mn-cs"/>
              </a:rPr>
              <a:t> βέβαια, περιλαμβάνουν δυνατότητες μικρών </a:t>
            </a:r>
            <a:r>
              <a:rPr lang="el-GR" sz="1200" kern="1200" dirty="0" err="1">
                <a:solidFill>
                  <a:schemeClr val="tx1"/>
                </a:solidFill>
                <a:effectLst/>
                <a:latin typeface="+mn-lt"/>
                <a:ea typeface="+mn-ea"/>
                <a:cs typeface="+mn-cs"/>
              </a:rPr>
              <a:t>τηλεσυναντήσεων</a:t>
            </a:r>
            <a:r>
              <a:rPr lang="el-GR" sz="1200" kern="1200" dirty="0">
                <a:solidFill>
                  <a:schemeClr val="tx1"/>
                </a:solidFill>
                <a:effectLst/>
                <a:latin typeface="+mn-lt"/>
                <a:ea typeface="+mn-ea"/>
                <a:cs typeface="+mn-cs"/>
              </a:rPr>
              <a:t> από 3-4 μαθητές. Δική μας δουλειά είναι να οργανώσουμε τις ομάδες, τους ρόλους και το ζητούμενο αποτέλεσμα: για να δουλέψει εκπαιδευτικά το φόρουμ πρέπει η ομάδα να έχει να παράγει κάτι συγκεκριμένο το οποίο ολοκληρώνοντας να ανεβάσει στο φόρουμ.</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8</a:t>
            </a:fld>
            <a:endParaRPr lang="en-US"/>
          </a:p>
        </p:txBody>
      </p:sp>
    </p:spTree>
    <p:extLst>
      <p:ext uri="{BB962C8B-B14F-4D97-AF65-F5344CB8AC3E}">
        <p14:creationId xmlns:p14="http://schemas.microsoft.com/office/powerpoint/2010/main" val="17513172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Στο φόρουμ ένα σύνολο ανθρώπων επικοινωνούν ανταλλάσσοντας γραπτά μηνύματα και επισυναπτόμενα αρχεία κάθε είδους οργανωμένα σε θέματα συζητήσεων. Τα σχολικά φόρουμ είναι κλειστά, δηλαδή οι συμμετέχοντες είναι καθορισμένοι, και ελεγχόμενα, δηλαδή υπάρχει συντονιστής (στο σχολείο ο δάσκαλος) που ελέγχει το περιεχόμενο και μπορεί να διαγράψει αυτό που κρίνει ακατάλληλο.</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Σε σύγκριση με το ηλεκτρονικό ταχυδρομείο τα φόρουμ συζητήσεων:</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Είναι κι αυτά κατά βάση ασύγχρονη επικοινωνία, αν και η ταχύτητα ανταλλαγής μηνυμάτων μπορεί να τα πλησιάσει στο </a:t>
            </a:r>
            <a:r>
              <a:rPr lang="en-US" sz="1200" kern="1200" dirty="0">
                <a:solidFill>
                  <a:schemeClr val="tx1"/>
                </a:solidFill>
                <a:effectLst/>
                <a:latin typeface="+mn-lt"/>
                <a:ea typeface="+mn-ea"/>
                <a:cs typeface="+mn-cs"/>
              </a:rPr>
              <a:t>chat</a:t>
            </a:r>
            <a:r>
              <a:rPr lang="el-GR" sz="1200" kern="1200" dirty="0">
                <a:solidFill>
                  <a:schemeClr val="tx1"/>
                </a:solidFill>
                <a:effectLst/>
                <a:latin typeface="+mn-lt"/>
                <a:ea typeface="+mn-ea"/>
                <a:cs typeface="+mn-cs"/>
              </a:rPr>
              <a:t>. Έτσι είναι δυνατόν ο δάσκαλος να ζητήσει την παρουσία όλης της τάξης, ή μιας ομάδας, και να έχει μαζί τους μια σύντομη, πρακτικά σύγχρονη, γραπτή τηλεσυνάντηση,</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Κάθε μήνυμα έχει αποστολέα-συγγραφέα αλλά οι αποδέκτες είναι δυνητικά όλοι οι συμμετέχοντες (εξ </a:t>
            </a:r>
            <a:r>
              <a:rPr lang="el-GR" sz="1200" kern="1200" dirty="0" err="1">
                <a:solidFill>
                  <a:schemeClr val="tx1"/>
                </a:solidFill>
                <a:effectLst/>
                <a:latin typeface="+mn-lt"/>
                <a:ea typeface="+mn-ea"/>
                <a:cs typeface="+mn-cs"/>
              </a:rPr>
              <a:t>ού</a:t>
            </a:r>
            <a:r>
              <a:rPr lang="el-GR" sz="1200" kern="1200" dirty="0">
                <a:solidFill>
                  <a:schemeClr val="tx1"/>
                </a:solidFill>
                <a:effectLst/>
                <a:latin typeface="+mn-lt"/>
                <a:ea typeface="+mn-ea"/>
                <a:cs typeface="+mn-cs"/>
              </a:rPr>
              <a:t> και το όνομα: </a:t>
            </a:r>
            <a:r>
              <a:rPr lang="en-US" sz="1200" kern="1200" dirty="0">
                <a:solidFill>
                  <a:schemeClr val="tx1"/>
                </a:solidFill>
                <a:effectLst/>
                <a:latin typeface="+mn-lt"/>
                <a:ea typeface="+mn-ea"/>
                <a:cs typeface="+mn-cs"/>
              </a:rPr>
              <a:t>forum </a:t>
            </a:r>
            <a:r>
              <a:rPr lang="el-GR" sz="1200" kern="1200" dirty="0">
                <a:solidFill>
                  <a:schemeClr val="tx1"/>
                </a:solidFill>
                <a:effectLst/>
                <a:latin typeface="+mn-lt"/>
                <a:ea typeface="+mn-ea"/>
                <a:cs typeface="+mn-cs"/>
              </a:rPr>
              <a:t>σημαίνει αγορά)</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Κάθε συζήτηση (</a:t>
            </a:r>
            <a:r>
              <a:rPr lang="en-US" sz="1200" kern="1200" dirty="0">
                <a:solidFill>
                  <a:schemeClr val="tx1"/>
                </a:solidFill>
                <a:effectLst/>
                <a:latin typeface="+mn-lt"/>
                <a:ea typeface="+mn-ea"/>
                <a:cs typeface="+mn-cs"/>
              </a:rPr>
              <a:t>thread</a:t>
            </a:r>
            <a:r>
              <a:rPr lang="el-GR" sz="1200" kern="1200" dirty="0">
                <a:solidFill>
                  <a:schemeClr val="tx1"/>
                </a:solidFill>
                <a:effectLst/>
                <a:latin typeface="+mn-lt"/>
                <a:ea typeface="+mn-ea"/>
                <a:cs typeface="+mn-cs"/>
              </a:rPr>
              <a:t>) έχει ένα θέμα όπως και κάθε μήνυμα </a:t>
            </a:r>
            <a:r>
              <a:rPr lang="el-GR" sz="1200" kern="1200" dirty="0" err="1">
                <a:solidFill>
                  <a:schemeClr val="tx1"/>
                </a:solidFill>
                <a:effectLst/>
                <a:latin typeface="+mn-lt"/>
                <a:ea typeface="+mn-ea"/>
                <a:cs typeface="+mn-cs"/>
              </a:rPr>
              <a:t>ηλ</a:t>
            </a:r>
            <a:r>
              <a:rPr lang="el-GR" sz="1200" kern="1200" dirty="0">
                <a:solidFill>
                  <a:schemeClr val="tx1"/>
                </a:solidFill>
                <a:effectLst/>
                <a:latin typeface="+mn-lt"/>
                <a:ea typeface="+mn-ea"/>
                <a:cs typeface="+mn-cs"/>
              </a:rPr>
              <a:t>-τα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Σε διαφοροποίηση με το </a:t>
            </a:r>
            <a:r>
              <a:rPr lang="el-GR" sz="1200" kern="1200" dirty="0" err="1">
                <a:solidFill>
                  <a:schemeClr val="tx1"/>
                </a:solidFill>
                <a:effectLst/>
                <a:latin typeface="+mn-lt"/>
                <a:ea typeface="+mn-ea"/>
                <a:cs typeface="+mn-cs"/>
              </a:rPr>
              <a:t>ηλ</a:t>
            </a:r>
            <a:r>
              <a:rPr lang="el-GR" sz="1200" kern="1200" dirty="0">
                <a:solidFill>
                  <a:schemeClr val="tx1"/>
                </a:solidFill>
                <a:effectLst/>
                <a:latin typeface="+mn-lt"/>
                <a:ea typeface="+mn-ea"/>
                <a:cs typeface="+mn-cs"/>
              </a:rPr>
              <a:t>-τα τα φόρουμ συζητήσεων </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Λειτουργούν και ως κοινό αποθετήριο μηνυμάτων και αρχείων</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Διευκολύνουν την οργάνωση των συζητήσεων σε θέματα, διότι τα μηνύματα ‘ανήκουν’ σε συζήτηση που προσδιορίζεται από το θέμα</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Απαιτούν ενεργητική συμμετοχή: το μήνυμα δεν «σου έρχεται» στον υπολογιστή σου, αλλά εσύ πηγαίνεις (στην αγορά) να το βρεις (ενδεχομένως σου έρχεται ειδοποίηση για νέο μήνυμα)</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Συχνά χρησιμοποιείται η ορολογία «ανεβάζω» κάτι στο φόρουμ αντί του «στέλνω».</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C8462CED-19B0-0B42-A5BE-DBE9098B9E9A}" type="slidenum">
              <a:rPr lang="en-US" smtClean="0"/>
              <a:t>9</a:t>
            </a:fld>
            <a:endParaRPr lang="en-US"/>
          </a:p>
        </p:txBody>
      </p:sp>
    </p:spTree>
    <p:extLst>
      <p:ext uri="{BB962C8B-B14F-4D97-AF65-F5344CB8AC3E}">
        <p14:creationId xmlns:p14="http://schemas.microsoft.com/office/powerpoint/2010/main" val="1633066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5935C-D430-B441-8AE4-1C8E08725DD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39AB43F-161F-D747-9992-B925E21695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5FE9425-9DC7-F24D-8FF2-E2E75616BF64}"/>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5" name="Footer Placeholder 4">
            <a:extLst>
              <a:ext uri="{FF2B5EF4-FFF2-40B4-BE49-F238E27FC236}">
                <a16:creationId xmlns:a16="http://schemas.microsoft.com/office/drawing/2014/main" id="{64D59B1E-4377-6644-8ADB-F698A9A661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B98F20-7BC7-D24F-846E-C662C961FE48}"/>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3936483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540E9-B5B2-C44E-A6F2-D0D12ECA0C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27EFE2-939A-6B42-8DC0-08AAD5B9625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A384B9-46E3-6144-B965-9847791F9757}"/>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5" name="Footer Placeholder 4">
            <a:extLst>
              <a:ext uri="{FF2B5EF4-FFF2-40B4-BE49-F238E27FC236}">
                <a16:creationId xmlns:a16="http://schemas.microsoft.com/office/drawing/2014/main" id="{113A25BC-F323-BE4A-A613-26359B942D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24883E-6CED-E248-91E3-4524AAAEA545}"/>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37174703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599608B-D0D7-B640-9B9E-AB41BFBAA60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162C9DC-4D13-EA40-96C2-64DE6580028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D4DFD52-7A50-EA4A-A158-1F83D9D6EFCF}"/>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5" name="Footer Placeholder 4">
            <a:extLst>
              <a:ext uri="{FF2B5EF4-FFF2-40B4-BE49-F238E27FC236}">
                <a16:creationId xmlns:a16="http://schemas.microsoft.com/office/drawing/2014/main" id="{5A4A995D-64E7-D745-88D6-202DA33BE1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69CED7-86AD-A14E-880A-2BF15EFE493B}"/>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1409771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3D68C-8FD9-5B4D-AA50-32093507F0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F77959-77A5-224E-B0C3-9A080162BCB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08CE7E-9301-B849-9570-5FDF77E6FF59}"/>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5" name="Footer Placeholder 4">
            <a:extLst>
              <a:ext uri="{FF2B5EF4-FFF2-40B4-BE49-F238E27FC236}">
                <a16:creationId xmlns:a16="http://schemas.microsoft.com/office/drawing/2014/main" id="{331B03C3-B1A1-D84B-A85D-14E1958F2E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C88E65-3F14-384B-84F4-5F0C3D1CA9F3}"/>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1618274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EA379-00CB-3D49-90A3-136A43B635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8691C48-D1AE-B941-BA9B-0D5C740595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FABC26F-97D8-9F4B-85D3-3DB203D5B5F1}"/>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5" name="Footer Placeholder 4">
            <a:extLst>
              <a:ext uri="{FF2B5EF4-FFF2-40B4-BE49-F238E27FC236}">
                <a16:creationId xmlns:a16="http://schemas.microsoft.com/office/drawing/2014/main" id="{41383418-EABE-F448-BF83-B84A9F57E9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401049-47A6-5E4C-A4C9-017CA26C7F10}"/>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2745130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3B7B2-C042-C743-9707-D5CA46906B2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762B5E4-1BE2-2542-B1CA-85E140F0294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AC8A00B-7CB8-8A44-A43D-58A8EA681FB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197E936-3E4A-044B-A1AE-0E81F2EFAF49}"/>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6" name="Footer Placeholder 5">
            <a:extLst>
              <a:ext uri="{FF2B5EF4-FFF2-40B4-BE49-F238E27FC236}">
                <a16:creationId xmlns:a16="http://schemas.microsoft.com/office/drawing/2014/main" id="{FEDDBB36-6226-E847-B4E8-5D500102D4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D25586-3C6E-F941-A3D7-DE575F2B1D68}"/>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881458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07A235-2118-6F4C-B720-1D30C908861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A1271D5-2F47-C04D-A74B-D763630E1D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7AF1EC2-BDA4-9045-8D2A-7301214B47A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3B62EC0-6B1D-7A42-947B-039461063A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A525C86-BF56-FD4D-8ABC-9B6CEF6CC0A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4C14E5A-982E-B64A-B6CE-4C22B1B9A70D}"/>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8" name="Footer Placeholder 7">
            <a:extLst>
              <a:ext uri="{FF2B5EF4-FFF2-40B4-BE49-F238E27FC236}">
                <a16:creationId xmlns:a16="http://schemas.microsoft.com/office/drawing/2014/main" id="{CB2535DB-5E23-4342-A5B1-077DB1E7BBF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76D9D04-58E2-D348-BE49-8FEAF49EE686}"/>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1623327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AAA2A-5609-3441-85F1-0427085420D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E1D768-6509-974F-BF40-7E4C936DA953}"/>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4" name="Footer Placeholder 3">
            <a:extLst>
              <a:ext uri="{FF2B5EF4-FFF2-40B4-BE49-F238E27FC236}">
                <a16:creationId xmlns:a16="http://schemas.microsoft.com/office/drawing/2014/main" id="{5E088157-5D9D-6847-A48A-4E503FBE62D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0846661-11DB-0D49-A0EC-2BB63B3843A4}"/>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51924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2D4812-0638-6847-914D-CF412BE30369}"/>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3" name="Footer Placeholder 2">
            <a:extLst>
              <a:ext uri="{FF2B5EF4-FFF2-40B4-BE49-F238E27FC236}">
                <a16:creationId xmlns:a16="http://schemas.microsoft.com/office/drawing/2014/main" id="{555393A9-528F-1A48-91C3-3AF6DF4048A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09F2CE1-21F2-4C40-95CA-4110F61F1E68}"/>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154676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47C27-4798-DC42-924A-2748EA4A35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3DD7A19-D936-3644-97D4-A515D200A9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3103F69-725D-C843-A08A-D9F49D190C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AA8109A-2AC5-DD49-9298-5AD4E84B257E}"/>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6" name="Footer Placeholder 5">
            <a:extLst>
              <a:ext uri="{FF2B5EF4-FFF2-40B4-BE49-F238E27FC236}">
                <a16:creationId xmlns:a16="http://schemas.microsoft.com/office/drawing/2014/main" id="{A4927B24-0160-8340-A518-C07A1430C2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613F69-E202-3F43-8613-F46D26843A37}"/>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143160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14A37-BFC0-3C4A-B53E-314B5E2C4E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0712120-E56A-7149-B755-35BF086412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EFC6A8-AFE7-1C4D-89AC-D03BA98593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21D32B2-D0C5-D74F-87D3-7EB19C6127A6}"/>
              </a:ext>
            </a:extLst>
          </p:cNvPr>
          <p:cNvSpPr>
            <a:spLocks noGrp="1"/>
          </p:cNvSpPr>
          <p:nvPr>
            <p:ph type="dt" sz="half" idx="10"/>
          </p:nvPr>
        </p:nvSpPr>
        <p:spPr/>
        <p:txBody>
          <a:bodyPr/>
          <a:lstStyle/>
          <a:p>
            <a:fld id="{34E7AD97-FC26-9C4B-8823-29EB345C72CD}" type="datetimeFigureOut">
              <a:rPr lang="en-US" smtClean="0"/>
              <a:t>8/30/20</a:t>
            </a:fld>
            <a:endParaRPr lang="en-US"/>
          </a:p>
        </p:txBody>
      </p:sp>
      <p:sp>
        <p:nvSpPr>
          <p:cNvPr id="6" name="Footer Placeholder 5">
            <a:extLst>
              <a:ext uri="{FF2B5EF4-FFF2-40B4-BE49-F238E27FC236}">
                <a16:creationId xmlns:a16="http://schemas.microsoft.com/office/drawing/2014/main" id="{D5562D16-35FF-014B-B7C4-3916DE9508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80EAA4-1285-F741-A5DE-35519B030FB0}"/>
              </a:ext>
            </a:extLst>
          </p:cNvPr>
          <p:cNvSpPr>
            <a:spLocks noGrp="1"/>
          </p:cNvSpPr>
          <p:nvPr>
            <p:ph type="sldNum" sz="quarter" idx="12"/>
          </p:nvPr>
        </p:nvSpPr>
        <p:spPr/>
        <p:txBody>
          <a:bodyPr/>
          <a:lstStyle/>
          <a:p>
            <a:fld id="{317BB3DA-F33E-F646-AC62-DF837EDA31D1}" type="slidenum">
              <a:rPr lang="en-US" smtClean="0"/>
              <a:t>‹#›</a:t>
            </a:fld>
            <a:endParaRPr lang="en-US"/>
          </a:p>
        </p:txBody>
      </p:sp>
    </p:spTree>
    <p:extLst>
      <p:ext uri="{BB962C8B-B14F-4D97-AF65-F5344CB8AC3E}">
        <p14:creationId xmlns:p14="http://schemas.microsoft.com/office/powerpoint/2010/main" val="3775698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3C6F30-E634-C246-98F6-B43240641C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A019A75-BC7A-3A4E-ABCF-A1C9A6BC1B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793288-6ED4-A944-A9C3-0F759AA953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E7AD97-FC26-9C4B-8823-29EB345C72CD}" type="datetimeFigureOut">
              <a:rPr lang="en-US" smtClean="0"/>
              <a:t>8/30/20</a:t>
            </a:fld>
            <a:endParaRPr lang="en-US"/>
          </a:p>
        </p:txBody>
      </p:sp>
      <p:sp>
        <p:nvSpPr>
          <p:cNvPr id="5" name="Footer Placeholder 4">
            <a:extLst>
              <a:ext uri="{FF2B5EF4-FFF2-40B4-BE49-F238E27FC236}">
                <a16:creationId xmlns:a16="http://schemas.microsoft.com/office/drawing/2014/main" id="{DA05CD9A-A761-0B4B-B184-75C442B5F3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5B76D6-C7DA-8C46-B78B-0F3B6D2661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7BB3DA-F33E-F646-AC62-DF837EDA31D1}" type="slidenum">
              <a:rPr lang="en-US" smtClean="0"/>
              <a:t>‹#›</a:t>
            </a:fld>
            <a:endParaRPr lang="en-US"/>
          </a:p>
        </p:txBody>
      </p:sp>
    </p:spTree>
    <p:extLst>
      <p:ext uri="{BB962C8B-B14F-4D97-AF65-F5344CB8AC3E}">
        <p14:creationId xmlns:p14="http://schemas.microsoft.com/office/powerpoint/2010/main" val="3842190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223B7-2753-C34C-AF0F-90F1D157FEA8}"/>
              </a:ext>
            </a:extLst>
          </p:cNvPr>
          <p:cNvSpPr>
            <a:spLocks noGrp="1"/>
          </p:cNvSpPr>
          <p:nvPr>
            <p:ph type="ctrTitle"/>
          </p:nvPr>
        </p:nvSpPr>
        <p:spPr/>
        <p:txBody>
          <a:bodyPr>
            <a:normAutofit/>
          </a:bodyPr>
          <a:lstStyle/>
          <a:p>
            <a:r>
              <a:rPr lang="el-GR" sz="2000" dirty="0">
                <a:solidFill>
                  <a:prstClr val="black"/>
                </a:solidFill>
              </a:rPr>
              <a:t>Φόρουμ συζητήσεων και Αντεστραμμένη τάξη</a:t>
            </a:r>
            <a:br>
              <a:rPr lang="en-CY" sz="3200">
                <a:solidFill>
                  <a:prstClr val="black"/>
                </a:solidFill>
              </a:rPr>
            </a:br>
            <a:r>
              <a:rPr lang="el-GR" sz="3200" dirty="0">
                <a:solidFill>
                  <a:prstClr val="black"/>
                </a:solidFill>
              </a:rPr>
              <a:t>Από την ανάγκη στην ευκαιρία: </a:t>
            </a:r>
            <a:br>
              <a:rPr lang="en-CY" sz="3200">
                <a:solidFill>
                  <a:prstClr val="black"/>
                </a:solidFill>
              </a:rPr>
            </a:br>
            <a:r>
              <a:rPr lang="el-GR" sz="3200" dirty="0">
                <a:solidFill>
                  <a:prstClr val="black"/>
                </a:solidFill>
              </a:rPr>
              <a:t>εποικοδομητική εξαποστάσεως σχολική εκπαίδευση</a:t>
            </a:r>
            <a:br>
              <a:rPr lang="en-CY" sz="3200">
                <a:solidFill>
                  <a:prstClr val="black"/>
                </a:solidFill>
              </a:rPr>
            </a:br>
            <a:r>
              <a:rPr lang="el-GR" sz="2000" dirty="0">
                <a:solidFill>
                  <a:prstClr val="black"/>
                </a:solidFill>
              </a:rPr>
              <a:t>Αξιοποιώντας τις ΤΠΕ για σύγχρονη και ασύγχρονη εκπαίδευση στο Δημοτικό</a:t>
            </a:r>
            <a:br>
              <a:rPr lang="el-GR" sz="2000" dirty="0">
                <a:solidFill>
                  <a:prstClr val="black"/>
                </a:solidFill>
              </a:rPr>
            </a:br>
            <a:br>
              <a:rPr lang="el-GR" sz="2000" dirty="0">
                <a:solidFill>
                  <a:prstClr val="black"/>
                </a:solidFill>
              </a:rPr>
            </a:br>
            <a:r>
              <a:rPr lang="el-GR" sz="2000" dirty="0">
                <a:solidFill>
                  <a:schemeClr val="bg1"/>
                </a:solidFill>
              </a:rPr>
              <a:t>Τμήμα 6 – Παιδαγωγικά ζητήματα</a:t>
            </a:r>
            <a:endParaRPr lang="en-US" dirty="0"/>
          </a:p>
        </p:txBody>
      </p:sp>
      <p:sp>
        <p:nvSpPr>
          <p:cNvPr id="3" name="Subtitle 2">
            <a:extLst>
              <a:ext uri="{FF2B5EF4-FFF2-40B4-BE49-F238E27FC236}">
                <a16:creationId xmlns:a16="http://schemas.microsoft.com/office/drawing/2014/main" id="{591066CA-F971-A246-B42B-C87594BD2DFE}"/>
              </a:ext>
            </a:extLst>
          </p:cNvPr>
          <p:cNvSpPr>
            <a:spLocks noGrp="1"/>
          </p:cNvSpPr>
          <p:nvPr>
            <p:ph type="subTitle" idx="1"/>
          </p:nvPr>
        </p:nvSpPr>
        <p:spPr/>
        <p:txBody>
          <a:bodyPr>
            <a:normAutofit fontScale="62500" lnSpcReduction="20000"/>
          </a:bodyPr>
          <a:lstStyle/>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Θανάσης Χατζηλάκος</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Φωτεινή </a:t>
            </a:r>
            <a:r>
              <a:rPr lang="el-GR" dirty="0" err="1">
                <a:latin typeface="Calibri" panose="020F0502020204030204" pitchFamily="34" charset="0"/>
                <a:ea typeface="Calibri" panose="020F0502020204030204" pitchFamily="34" charset="0"/>
                <a:cs typeface="Times New Roman" panose="02020603050405020304" pitchFamily="18" charset="0"/>
              </a:rPr>
              <a:t>Αγγελακοπούλου</a:t>
            </a: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Αλέξανδρος Κοφτερός</a:t>
            </a:r>
            <a:endParaRPr lang="en-CY">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Ανοικτό Πανεπιστήμιο Κύπρου</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Παιδαγωγικό Ινστιτούτο Κύπρου</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Σεπτέμβρης 2020</a:t>
            </a:r>
            <a:endParaRPr lang="en-US" dirty="0"/>
          </a:p>
        </p:txBody>
      </p:sp>
    </p:spTree>
    <p:extLst>
      <p:ext uri="{BB962C8B-B14F-4D97-AF65-F5344CB8AC3E}">
        <p14:creationId xmlns:p14="http://schemas.microsoft.com/office/powerpoint/2010/main" val="1553707812"/>
      </p:ext>
    </p:extLst>
  </p:cSld>
  <p:clrMapOvr>
    <a:masterClrMapping/>
  </p:clrMapOvr>
  <mc:AlternateContent xmlns:mc="http://schemas.openxmlformats.org/markup-compatibility/2006" xmlns:p14="http://schemas.microsoft.com/office/powerpoint/2010/main">
    <mc:Choice Requires="p14">
      <p:transition spd="slow" p14:dur="2000" advTm="5700"/>
    </mc:Choice>
    <mc:Fallback xmlns="">
      <p:transition spd="slow" advTm="57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1B5F5-DEF0-4B4C-96DA-0D9CE7ED135F}"/>
              </a:ext>
            </a:extLst>
          </p:cNvPr>
          <p:cNvSpPr>
            <a:spLocks noGrp="1"/>
          </p:cNvSpPr>
          <p:nvPr>
            <p:ph type="title"/>
          </p:nvPr>
        </p:nvSpPr>
        <p:spPr/>
        <p:txBody>
          <a:bodyPr/>
          <a:lstStyle/>
          <a:p>
            <a:r>
              <a:rPr lang="en-CY"/>
              <a:t>Τρόποι δουλειάς του μαθητή κ τρόποι παρέμβασης του δασκάλου</a:t>
            </a:r>
            <a:endParaRPr lang="en-US" dirty="0"/>
          </a:p>
        </p:txBody>
      </p:sp>
      <p:sp>
        <p:nvSpPr>
          <p:cNvPr id="3" name="Content Placeholder 2">
            <a:extLst>
              <a:ext uri="{FF2B5EF4-FFF2-40B4-BE49-F238E27FC236}">
                <a16:creationId xmlns:a16="http://schemas.microsoft.com/office/drawing/2014/main" id="{68D6EE81-1694-1749-A3A6-7B7900F2F20C}"/>
              </a:ext>
            </a:extLst>
          </p:cNvPr>
          <p:cNvSpPr>
            <a:spLocks noGrp="1"/>
          </p:cNvSpPr>
          <p:nvPr>
            <p:ph idx="1"/>
          </p:nvPr>
        </p:nvSpPr>
        <p:spPr/>
        <p:txBody>
          <a:bodyPr/>
          <a:lstStyle/>
          <a:p>
            <a:pPr marL="0" indent="0" algn="ctr">
              <a:lnSpc>
                <a:spcPct val="100000"/>
              </a:lnSpc>
              <a:spcBef>
                <a:spcPts val="0"/>
              </a:spcBef>
              <a:buNone/>
            </a:pPr>
            <a:r>
              <a:rPr lang="el-GR" dirty="0"/>
              <a:t>(Πριν, Κατά, Μετά) τη σύγχρονη διδασκαλία</a:t>
            </a:r>
          </a:p>
          <a:p>
            <a:pPr marL="0" indent="0" algn="ctr">
              <a:lnSpc>
                <a:spcPct val="100000"/>
              </a:lnSpc>
              <a:spcBef>
                <a:spcPts val="0"/>
              </a:spcBef>
              <a:buNone/>
            </a:pPr>
            <a:r>
              <a:rPr lang="el-GR" dirty="0"/>
              <a:t>Χ</a:t>
            </a:r>
          </a:p>
          <a:p>
            <a:pPr marL="0" indent="0" algn="ctr">
              <a:lnSpc>
                <a:spcPct val="100000"/>
              </a:lnSpc>
              <a:spcBef>
                <a:spcPts val="0"/>
              </a:spcBef>
              <a:buNone/>
            </a:pPr>
            <a:r>
              <a:rPr lang="el-GR" dirty="0"/>
              <a:t>(Μόνος, Ομάδα, Τάξη)</a:t>
            </a:r>
          </a:p>
          <a:p>
            <a:pPr marL="0" indent="0" algn="ctr">
              <a:lnSpc>
                <a:spcPct val="100000"/>
              </a:lnSpc>
              <a:spcBef>
                <a:spcPts val="0"/>
              </a:spcBef>
              <a:buNone/>
            </a:pPr>
            <a:r>
              <a:rPr lang="el-GR" dirty="0"/>
              <a:t>=</a:t>
            </a:r>
          </a:p>
          <a:p>
            <a:pPr marL="0" indent="0" algn="ctr">
              <a:lnSpc>
                <a:spcPct val="100000"/>
              </a:lnSpc>
              <a:spcBef>
                <a:spcPts val="0"/>
              </a:spcBef>
              <a:buNone/>
            </a:pPr>
            <a:r>
              <a:rPr lang="el-GR" dirty="0"/>
              <a:t>Εννέα τρόποι μελέτης, άσκησης και αξιολόγησης για τους μαθητές</a:t>
            </a:r>
          </a:p>
          <a:p>
            <a:pPr marL="0" indent="0" algn="ctr">
              <a:lnSpc>
                <a:spcPct val="100000"/>
              </a:lnSpc>
              <a:spcBef>
                <a:spcPts val="0"/>
              </a:spcBef>
              <a:buNone/>
            </a:pPr>
            <a:endParaRPr lang="el-GR" dirty="0"/>
          </a:p>
          <a:p>
            <a:pPr marL="0" indent="0" algn="ctr">
              <a:lnSpc>
                <a:spcPct val="100000"/>
              </a:lnSpc>
              <a:spcBef>
                <a:spcPts val="0"/>
              </a:spcBef>
              <a:buNone/>
            </a:pPr>
            <a:r>
              <a:rPr lang="el-GR" dirty="0"/>
              <a:t>Δάσκαλος: φόρουμ και σύγχρονη τηλεσυνάντηση</a:t>
            </a:r>
            <a:endParaRPr lang="en-US" dirty="0"/>
          </a:p>
        </p:txBody>
      </p:sp>
    </p:spTree>
    <p:extLst>
      <p:ext uri="{BB962C8B-B14F-4D97-AF65-F5344CB8AC3E}">
        <p14:creationId xmlns:p14="http://schemas.microsoft.com/office/powerpoint/2010/main" val="12510473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B20F5-7572-C44D-8842-FD5B4901BF75}"/>
              </a:ext>
            </a:extLst>
          </p:cNvPr>
          <p:cNvSpPr>
            <a:spLocks noGrp="1"/>
          </p:cNvSpPr>
          <p:nvPr>
            <p:ph type="title"/>
          </p:nvPr>
        </p:nvSpPr>
        <p:spPr/>
        <p:txBody>
          <a:bodyPr>
            <a:noAutofit/>
          </a:bodyPr>
          <a:lstStyle/>
          <a:p>
            <a:r>
              <a:rPr lang="en-CY" sz="4000"/>
              <a:t>Στο έκτο τμήμα έχουμε 15’ για δραστηριότητες. Σας συνιστούμε να επιλέξετε μία από τις δύο προτεινόμενες</a:t>
            </a:r>
            <a:endParaRPr lang="en-US" sz="4000" dirty="0"/>
          </a:p>
        </p:txBody>
      </p:sp>
      <p:sp>
        <p:nvSpPr>
          <p:cNvPr id="3" name="Text Placeholder 2">
            <a:extLst>
              <a:ext uri="{FF2B5EF4-FFF2-40B4-BE49-F238E27FC236}">
                <a16:creationId xmlns:a16="http://schemas.microsoft.com/office/drawing/2014/main" id="{802EEF1F-8EC2-A24F-A8C3-8AF838A295CF}"/>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637842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39E43-20FA-3D4B-85B6-D87A5C7F7326}"/>
              </a:ext>
            </a:extLst>
          </p:cNvPr>
          <p:cNvSpPr>
            <a:spLocks noGrp="1"/>
          </p:cNvSpPr>
          <p:nvPr>
            <p:ph type="title"/>
          </p:nvPr>
        </p:nvSpPr>
        <p:spPr/>
        <p:txBody>
          <a:bodyPr/>
          <a:lstStyle/>
          <a:p>
            <a:r>
              <a:rPr lang="en-CY"/>
              <a:t>Δραστηριότητα Δ6-2 </a:t>
            </a:r>
            <a:br>
              <a:rPr lang="el-GR" dirty="0"/>
            </a:br>
            <a:r>
              <a:rPr lang="el-GR" dirty="0"/>
              <a:t>	</a:t>
            </a:r>
            <a:r>
              <a:rPr lang="en-CY"/>
              <a:t>Συζήτηση για τα παιδαγωγικά ζητήματα</a:t>
            </a:r>
            <a:endParaRPr lang="en-US" dirty="0"/>
          </a:p>
        </p:txBody>
      </p:sp>
      <p:sp>
        <p:nvSpPr>
          <p:cNvPr id="3" name="Content Placeholder 2">
            <a:extLst>
              <a:ext uri="{FF2B5EF4-FFF2-40B4-BE49-F238E27FC236}">
                <a16:creationId xmlns:a16="http://schemas.microsoft.com/office/drawing/2014/main" id="{35D88FDE-83D1-F94F-9884-6565979ADE3B}"/>
              </a:ext>
            </a:extLst>
          </p:cNvPr>
          <p:cNvSpPr>
            <a:spLocks noGrp="1"/>
          </p:cNvSpPr>
          <p:nvPr>
            <p:ph idx="1"/>
          </p:nvPr>
        </p:nvSpPr>
        <p:spPr/>
        <p:txBody>
          <a:bodyPr/>
          <a:lstStyle/>
          <a:p>
            <a:pPr marL="0" indent="0">
              <a:buNone/>
            </a:pPr>
            <a:r>
              <a:rPr lang="el-GR" dirty="0"/>
              <a:t>Σχολιάστε (αντίρρηση, επιφύλαξη, ερώτηση, προσθήκη) δύο από τα παιδαγωγικά ζητήματα που τέθηκαν: </a:t>
            </a:r>
          </a:p>
          <a:p>
            <a:r>
              <a:rPr lang="el-GR" dirty="0"/>
              <a:t>πρώτα γράφοντας προσωπικά, στη συνέχεια στην ομάδα, μετά στο φόρουμ και τέλος στην ολομέλεια.</a:t>
            </a:r>
            <a:endParaRPr lang="en-CY"/>
          </a:p>
          <a:p>
            <a:pPr marL="0" indent="0">
              <a:buNone/>
            </a:pPr>
            <a:r>
              <a:rPr lang="el-GR" dirty="0"/>
              <a:t>Μεθοδολογία: </a:t>
            </a:r>
          </a:p>
          <a:p>
            <a:pPr lvl="1"/>
            <a:r>
              <a:rPr lang="el-GR" dirty="0"/>
              <a:t>Ξεκινήστε θετικά (συμφωνώντας με την παρουσίαση), </a:t>
            </a:r>
          </a:p>
          <a:p>
            <a:pPr lvl="1"/>
            <a:r>
              <a:rPr lang="el-GR" dirty="0"/>
              <a:t>συνεχίστε κριτικά (με αντίρρηση ή επιφύλαξη) και </a:t>
            </a:r>
          </a:p>
          <a:p>
            <a:pPr lvl="1"/>
            <a:r>
              <a:rPr lang="el-GR" dirty="0"/>
              <a:t>καταλήξτε εποικοδομητικά (επισημαίνοντας δυσκολίες που μπορούν να ξεπεραστούν και εμπόδια που είναι ‘αντικειμενικά’)</a:t>
            </a:r>
            <a:endParaRPr lang="en-CY"/>
          </a:p>
          <a:p>
            <a:endParaRPr lang="en-US" dirty="0"/>
          </a:p>
        </p:txBody>
      </p:sp>
    </p:spTree>
    <p:extLst>
      <p:ext uri="{BB962C8B-B14F-4D97-AF65-F5344CB8AC3E}">
        <p14:creationId xmlns:p14="http://schemas.microsoft.com/office/powerpoint/2010/main" val="3713631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0E7B-BBE9-7745-B70F-2676FDCF1F6B}"/>
              </a:ext>
            </a:extLst>
          </p:cNvPr>
          <p:cNvSpPr>
            <a:spLocks noGrp="1"/>
          </p:cNvSpPr>
          <p:nvPr>
            <p:ph type="title"/>
          </p:nvPr>
        </p:nvSpPr>
        <p:spPr/>
        <p:txBody>
          <a:bodyPr/>
          <a:lstStyle/>
          <a:p>
            <a:r>
              <a:rPr lang="en-CY"/>
              <a:t>Δραστηριότητα Δ6-2 </a:t>
            </a:r>
            <a:r>
              <a:rPr lang="el-GR" dirty="0"/>
              <a:t>(15’): </a:t>
            </a:r>
            <a:r>
              <a:rPr lang="en-CY"/>
              <a:t>Φόρουμ</a:t>
            </a:r>
            <a:endParaRPr lang="en-US" dirty="0"/>
          </a:p>
        </p:txBody>
      </p:sp>
      <p:graphicFrame>
        <p:nvGraphicFramePr>
          <p:cNvPr id="4" name="Content Placeholder 3">
            <a:extLst>
              <a:ext uri="{FF2B5EF4-FFF2-40B4-BE49-F238E27FC236}">
                <a16:creationId xmlns:a16="http://schemas.microsoft.com/office/drawing/2014/main" id="{3AB66726-B2D3-0E4A-91B8-E3A760ADDF54}"/>
              </a:ext>
            </a:extLst>
          </p:cNvPr>
          <p:cNvGraphicFramePr>
            <a:graphicFrameLocks noGrp="1"/>
          </p:cNvGraphicFramePr>
          <p:nvPr>
            <p:ph idx="1"/>
            <p:extLst>
              <p:ext uri="{D42A27DB-BD31-4B8C-83A1-F6EECF244321}">
                <p14:modId xmlns:p14="http://schemas.microsoft.com/office/powerpoint/2010/main" val="814438514"/>
              </p:ext>
            </p:extLst>
          </p:nvPr>
        </p:nvGraphicFramePr>
        <p:xfrm>
          <a:off x="277791" y="1527859"/>
          <a:ext cx="11458937" cy="5219849"/>
        </p:xfrm>
        <a:graphic>
          <a:graphicData uri="http://schemas.openxmlformats.org/drawingml/2006/table">
            <a:tbl>
              <a:tblPr firstRow="1" firstCol="1" bandRow="1">
                <a:tableStyleId>{16D9F66E-5EB9-4882-86FB-DCBF35E3C3E4}</a:tableStyleId>
              </a:tblPr>
              <a:tblGrid>
                <a:gridCol w="2294674">
                  <a:extLst>
                    <a:ext uri="{9D8B030D-6E8A-4147-A177-3AD203B41FA5}">
                      <a16:colId xmlns:a16="http://schemas.microsoft.com/office/drawing/2014/main" val="2633021066"/>
                    </a:ext>
                  </a:extLst>
                </a:gridCol>
                <a:gridCol w="3597605">
                  <a:extLst>
                    <a:ext uri="{9D8B030D-6E8A-4147-A177-3AD203B41FA5}">
                      <a16:colId xmlns:a16="http://schemas.microsoft.com/office/drawing/2014/main" val="4097052589"/>
                    </a:ext>
                  </a:extLst>
                </a:gridCol>
                <a:gridCol w="2783329">
                  <a:extLst>
                    <a:ext uri="{9D8B030D-6E8A-4147-A177-3AD203B41FA5}">
                      <a16:colId xmlns:a16="http://schemas.microsoft.com/office/drawing/2014/main" val="2058869381"/>
                    </a:ext>
                  </a:extLst>
                </a:gridCol>
                <a:gridCol w="2783329">
                  <a:extLst>
                    <a:ext uri="{9D8B030D-6E8A-4147-A177-3AD203B41FA5}">
                      <a16:colId xmlns:a16="http://schemas.microsoft.com/office/drawing/2014/main" val="468773798"/>
                    </a:ext>
                  </a:extLst>
                </a:gridCol>
              </a:tblGrid>
              <a:tr h="247014">
                <a:tc gridSpan="4">
                  <a:txBody>
                    <a:bodyPr/>
                    <a:lstStyle/>
                    <a:p>
                      <a:pPr algn="ctr"/>
                      <a:r>
                        <a:rPr lang="el-GR" sz="1600" dirty="0">
                          <a:effectLst/>
                        </a:rPr>
                        <a:t>Τί θα κάνετε όταν</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33631845"/>
                  </a:ext>
                </a:extLst>
              </a:tr>
              <a:tr h="247014">
                <a:tc>
                  <a:txBody>
                    <a:bodyPr/>
                    <a:lstStyle/>
                    <a:p>
                      <a:pPr algn="ctr"/>
                      <a:r>
                        <a:rPr lang="el-GR" sz="1600">
                          <a:effectLst/>
                        </a:rPr>
                        <a:t>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r>
                        <a:rPr lang="el-GR" sz="1600">
                          <a:effectLst/>
                        </a:rPr>
                        <a:t>Στο φόρουμ</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1600">
                          <a:effectLst/>
                        </a:rPr>
                        <a:t>Στην τάξη του Διαδικτύου</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l-GR" sz="1600">
                          <a:effectLst/>
                        </a:rPr>
                        <a:t>Στην τάξη του σχολείου</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230918452"/>
                  </a:ext>
                </a:extLst>
              </a:tr>
              <a:tr h="494029">
                <a:tc>
                  <a:txBody>
                    <a:bodyPr/>
                    <a:lstStyle/>
                    <a:p>
                      <a:r>
                        <a:rPr lang="el-GR" sz="1600" dirty="0">
                          <a:effectLst/>
                        </a:rPr>
                        <a:t>Πρόβλημα 1</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l-GR" sz="1600" dirty="0">
                          <a:effectLst/>
                        </a:rPr>
                        <a:t>Ένας μαθητής δεν ενεργοποιείται στο </a:t>
                      </a:r>
                      <a:r>
                        <a:rPr lang="es-ES" sz="1600" dirty="0" err="1">
                          <a:effectLst/>
                        </a:rPr>
                        <a:t>forum</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r>
                        <a:rPr lang="el-GR" sz="1600">
                          <a:effectLst/>
                        </a:rPr>
                        <a:t> </a:t>
                      </a:r>
                      <a:endParaRPr lang="en-CY" sz="2000">
                        <a:effectLst/>
                      </a:endParaRPr>
                    </a:p>
                    <a:p>
                      <a:pPr algn="ctr"/>
                      <a:r>
                        <a:rPr lang="el-GR" sz="1600">
                          <a:effectLst/>
                        </a:rPr>
                        <a:t>Ένας μαθητής δεν ενεργοποιείται στην τάξη</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US"/>
                    </a:p>
                  </a:txBody>
                  <a:tcPr/>
                </a:tc>
                <a:extLst>
                  <a:ext uri="{0D108BD9-81ED-4DB2-BD59-A6C34878D82A}">
                    <a16:rowId xmlns:a16="http://schemas.microsoft.com/office/drawing/2014/main" val="115439732"/>
                  </a:ext>
                </a:extLst>
              </a:tr>
              <a:tr h="467337">
                <a:tc>
                  <a:txBody>
                    <a:bodyPr/>
                    <a:lstStyle/>
                    <a:p>
                      <a:r>
                        <a:rPr lang="el-GR" sz="1600">
                          <a:effectLst/>
                        </a:rPr>
                        <a:t>Πρόταση – Λύση</a:t>
                      </a:r>
                      <a:endParaRPr lang="en-CY" sz="2000">
                        <a:effectLst/>
                      </a:endParaRPr>
                    </a:p>
                    <a:p>
                      <a:r>
                        <a:rPr lang="el-GR" sz="1600">
                          <a:effectLst/>
                        </a:rPr>
                        <a:t> </a:t>
                      </a:r>
                      <a:endParaRPr lang="en-CY" sz="2000">
                        <a:effectLst/>
                      </a:endParaRPr>
                    </a:p>
                    <a:p>
                      <a:r>
                        <a:rPr lang="el-GR" sz="1600">
                          <a:effectLst/>
                        </a:rPr>
                        <a:t> </a:t>
                      </a:r>
                      <a:endParaRPr lang="en-CY" sz="2000">
                        <a:effectLst/>
                      </a:endParaRPr>
                    </a:p>
                    <a:p>
                      <a:r>
                        <a:rPr lang="el-GR" sz="1600">
                          <a:effectLst/>
                        </a:rPr>
                        <a:t>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l-GR" sz="1600">
                          <a:effectLst/>
                        </a:rPr>
                        <a:t>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1600">
                          <a:effectLst/>
                        </a:rPr>
                        <a:t>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l-GR" sz="1600">
                          <a:effectLst/>
                        </a:rPr>
                        <a:t>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915277373"/>
                  </a:ext>
                </a:extLst>
              </a:tr>
              <a:tr h="1046001">
                <a:tc>
                  <a:txBody>
                    <a:bodyPr/>
                    <a:lstStyle/>
                    <a:p>
                      <a:r>
                        <a:rPr lang="el-GR" sz="1600">
                          <a:effectLst/>
                        </a:rPr>
                        <a:t>Πρόβλημα 2</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l-GR" sz="1600" dirty="0">
                          <a:effectLst/>
                        </a:rPr>
                        <a:t>Ένας μαθητής που δεν έχει δραστηριοποιηθεί μέχρι τώρα στο φόρουμ γράφει για πρώτη φορά μια λάθος απάντηση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1600" dirty="0">
                          <a:effectLst/>
                        </a:rPr>
                        <a:t>Ένας μαθητής που δεν έχει δραστηριοποιηθεί μέχρι τώρα στην τάξη σηκώνει το χέρι του και δίνει λάθος απάντηση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l-GR" sz="1600" dirty="0">
                          <a:effectLst/>
                        </a:rPr>
                        <a:t>Ένας μαθητής που δεν έχει δραστηριοποιηθεί μέχρι τώρα στην τάξη ζητά το λόγο και δίνει λάθος απάντηση</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929411826"/>
                  </a:ext>
                </a:extLst>
              </a:tr>
              <a:tr h="694481">
                <a:tc>
                  <a:txBody>
                    <a:bodyPr/>
                    <a:lstStyle/>
                    <a:p>
                      <a:r>
                        <a:rPr lang="el-GR" sz="1600">
                          <a:effectLst/>
                        </a:rPr>
                        <a:t>Πρόταση – Λύση</a:t>
                      </a:r>
                      <a:endParaRPr lang="en-CY" sz="2000">
                        <a:effectLst/>
                      </a:endParaRPr>
                    </a:p>
                    <a:p>
                      <a:r>
                        <a:rPr lang="el-GR" sz="1600">
                          <a:effectLst/>
                        </a:rPr>
                        <a:t> </a:t>
                      </a:r>
                      <a:endParaRPr lang="en-CY" sz="2000">
                        <a:effectLst/>
                      </a:endParaRPr>
                    </a:p>
                    <a:p>
                      <a:r>
                        <a:rPr lang="el-GR" sz="1600">
                          <a:effectLst/>
                        </a:rPr>
                        <a:t> </a:t>
                      </a:r>
                      <a:endParaRPr lang="en-CY" sz="2000">
                        <a:effectLst/>
                      </a:endParaRPr>
                    </a:p>
                    <a:p>
                      <a:r>
                        <a:rPr lang="el-GR" sz="1600">
                          <a:effectLst/>
                        </a:rPr>
                        <a:t>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l-GR" sz="1600">
                          <a:effectLst/>
                        </a:rPr>
                        <a:t>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1600">
                          <a:effectLst/>
                        </a:rPr>
                        <a:t>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l-GR" sz="1600">
                          <a:effectLst/>
                        </a:rPr>
                        <a:t>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18807444"/>
                  </a:ext>
                </a:extLst>
              </a:tr>
              <a:tr h="1235071">
                <a:tc>
                  <a:txBody>
                    <a:bodyPr/>
                    <a:lstStyle/>
                    <a:p>
                      <a:r>
                        <a:rPr lang="el-GR" sz="1600">
                          <a:effectLst/>
                        </a:rPr>
                        <a:t>Πρόβλημα 3</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r>
                        <a:rPr lang="el-GR" sz="1600">
                          <a:effectLst/>
                        </a:rPr>
                        <a:t>Ένας μαθητής που δεν έχει δραστηριοποιηθεί στο φόρουμ γράφει για πρώτη φορά κάτι απρεπές και εκτός μαθήματος</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r>
                        <a:rPr lang="el-GR" sz="1600" dirty="0">
                          <a:effectLst/>
                        </a:rPr>
                        <a:t>Ένας μαθητής που δεν έχει δραστηριοποιηθεί μέχρι τώρα στην τάξη σηκώνει το χέρι του και λέει κάτι απρεπές και άσχετο</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en-US"/>
                    </a:p>
                  </a:txBody>
                  <a:tcPr/>
                </a:tc>
                <a:extLst>
                  <a:ext uri="{0D108BD9-81ED-4DB2-BD59-A6C34878D82A}">
                    <a16:rowId xmlns:a16="http://schemas.microsoft.com/office/drawing/2014/main" val="769064357"/>
                  </a:ext>
                </a:extLst>
              </a:tr>
            </a:tbl>
          </a:graphicData>
        </a:graphic>
      </p:graphicFrame>
    </p:spTree>
    <p:extLst>
      <p:ext uri="{BB962C8B-B14F-4D97-AF65-F5344CB8AC3E}">
        <p14:creationId xmlns:p14="http://schemas.microsoft.com/office/powerpoint/2010/main" val="936933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6872-9810-6643-8CB2-6889E057BBD4}"/>
              </a:ext>
            </a:extLst>
          </p:cNvPr>
          <p:cNvSpPr>
            <a:spLocks noGrp="1"/>
          </p:cNvSpPr>
          <p:nvPr>
            <p:ph type="title"/>
          </p:nvPr>
        </p:nvSpPr>
        <p:spPr/>
        <p:txBody>
          <a:bodyPr/>
          <a:lstStyle/>
          <a:p>
            <a:r>
              <a:rPr lang="el-GR" dirty="0"/>
              <a:t>9.55’ Τ6 – Παιδαγωγικά ζητήματα</a:t>
            </a:r>
            <a:endParaRPr lang="en-US" dirty="0"/>
          </a:p>
        </p:txBody>
      </p:sp>
      <p:sp>
        <p:nvSpPr>
          <p:cNvPr id="3" name="Content Placeholder 2">
            <a:extLst>
              <a:ext uri="{FF2B5EF4-FFF2-40B4-BE49-F238E27FC236}">
                <a16:creationId xmlns:a16="http://schemas.microsoft.com/office/drawing/2014/main" id="{D414B477-7964-6F4A-9E07-DF47C19BDB53}"/>
              </a:ext>
            </a:extLst>
          </p:cNvPr>
          <p:cNvSpPr>
            <a:spLocks noGrp="1"/>
          </p:cNvSpPr>
          <p:nvPr>
            <p:ph idx="1"/>
          </p:nvPr>
        </p:nvSpPr>
        <p:spPr/>
        <p:txBody>
          <a:bodyPr>
            <a:normAutofit lnSpcReduction="10000"/>
          </a:bodyPr>
          <a:lstStyle/>
          <a:p>
            <a:pPr fontAlgn="t"/>
            <a:r>
              <a:rPr lang="el-GR" dirty="0">
                <a:solidFill>
                  <a:schemeClr val="bg1">
                    <a:lumMod val="50000"/>
                  </a:schemeClr>
                </a:solidFill>
              </a:rPr>
              <a:t>Τ1 – Πρόλογος </a:t>
            </a:r>
            <a:endParaRPr lang="en-US" dirty="0">
              <a:solidFill>
                <a:schemeClr val="bg1">
                  <a:lumMod val="50000"/>
                </a:schemeClr>
              </a:solidFill>
            </a:endParaRPr>
          </a:p>
          <a:p>
            <a:pPr fontAlgn="t">
              <a:lnSpc>
                <a:spcPct val="100000"/>
              </a:lnSpc>
            </a:pPr>
            <a:r>
              <a:rPr lang="el-GR" dirty="0">
                <a:solidFill>
                  <a:schemeClr val="bg1">
                    <a:lumMod val="50000"/>
                  </a:schemeClr>
                </a:solidFill>
              </a:rPr>
              <a:t>Τ2 – Οδηγίες Χρήσης - Προετοιμασία</a:t>
            </a:r>
            <a:endParaRPr lang="en-US" dirty="0">
              <a:solidFill>
                <a:schemeClr val="bg1">
                  <a:lumMod val="50000"/>
                </a:schemeClr>
              </a:solidFill>
            </a:endParaRPr>
          </a:p>
          <a:p>
            <a:pPr fontAlgn="t"/>
            <a:r>
              <a:rPr lang="el-GR" dirty="0">
                <a:solidFill>
                  <a:schemeClr val="bg1">
                    <a:lumMod val="50000"/>
                  </a:schemeClr>
                </a:solidFill>
              </a:rPr>
              <a:t>Τ3 – Εισαγωγή στο πρόβλημα</a:t>
            </a:r>
            <a:endParaRPr lang="en-US" dirty="0">
              <a:solidFill>
                <a:schemeClr val="bg1">
                  <a:lumMod val="50000"/>
                </a:schemeClr>
              </a:solidFill>
            </a:endParaRPr>
          </a:p>
          <a:p>
            <a:pPr fontAlgn="t"/>
            <a:r>
              <a:rPr lang="el-GR" dirty="0">
                <a:solidFill>
                  <a:schemeClr val="bg1">
                    <a:lumMod val="50000"/>
                  </a:schemeClr>
                </a:solidFill>
              </a:rPr>
              <a:t>Τ4 – Κύκλος  μαθήματος με Αντεστραμμένη τάξη</a:t>
            </a:r>
            <a:endParaRPr lang="en-US" dirty="0">
              <a:solidFill>
                <a:schemeClr val="bg1">
                  <a:lumMod val="50000"/>
                </a:schemeClr>
              </a:solidFill>
            </a:endParaRPr>
          </a:p>
          <a:p>
            <a:pPr fontAlgn="t">
              <a:lnSpc>
                <a:spcPct val="100000"/>
              </a:lnSpc>
            </a:pPr>
            <a:r>
              <a:rPr lang="el-GR" dirty="0">
                <a:solidFill>
                  <a:schemeClr val="bg1">
                    <a:lumMod val="50000"/>
                  </a:schemeClr>
                </a:solidFill>
              </a:rPr>
              <a:t>Τ5 – Παράδειγμα κύκλου - Φόρουμ</a:t>
            </a:r>
            <a:endParaRPr lang="en-US" dirty="0">
              <a:solidFill>
                <a:schemeClr val="bg1">
                  <a:lumMod val="50000"/>
                </a:schemeClr>
              </a:solidFill>
            </a:endParaRPr>
          </a:p>
          <a:p>
            <a:pPr fontAlgn="t"/>
            <a:r>
              <a:rPr lang="el-GR" b="1" dirty="0">
                <a:solidFill>
                  <a:schemeClr val="bg1"/>
                </a:solidFill>
              </a:rPr>
              <a:t>Τ6 – Παιδαγωγικά ζητήματα</a:t>
            </a:r>
            <a:endParaRPr lang="en-US" b="1" dirty="0">
              <a:solidFill>
                <a:schemeClr val="bg1"/>
              </a:solidFill>
            </a:endParaRPr>
          </a:p>
          <a:p>
            <a:pPr fontAlgn="t"/>
            <a:r>
              <a:rPr lang="el-GR" dirty="0"/>
              <a:t>Τ7 – Εβδομαδιαίο ωρολόγιο πρόγραμμα</a:t>
            </a:r>
            <a:endParaRPr lang="en-US" dirty="0"/>
          </a:p>
          <a:p>
            <a:pPr fontAlgn="t"/>
            <a:r>
              <a:rPr lang="el-GR" dirty="0"/>
              <a:t>Τ8 – Η δουλειά μαθητή και δασκάλου</a:t>
            </a:r>
            <a:endParaRPr lang="en-US" dirty="0"/>
          </a:p>
          <a:p>
            <a:pPr fontAlgn="t"/>
            <a:r>
              <a:rPr lang="el-GR" dirty="0"/>
              <a:t>Τ9 – Αναστοχασμός κ Κλείσιμο</a:t>
            </a:r>
            <a:endParaRPr lang="en-US" dirty="0"/>
          </a:p>
          <a:p>
            <a:endParaRPr lang="en-US" dirty="0"/>
          </a:p>
        </p:txBody>
      </p:sp>
    </p:spTree>
    <p:extLst>
      <p:ext uri="{BB962C8B-B14F-4D97-AF65-F5344CB8AC3E}">
        <p14:creationId xmlns:p14="http://schemas.microsoft.com/office/powerpoint/2010/main" val="2295789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C151E-B771-6C42-AD50-CE17C7A20B75}"/>
              </a:ext>
            </a:extLst>
          </p:cNvPr>
          <p:cNvSpPr>
            <a:spLocks noGrp="1"/>
          </p:cNvSpPr>
          <p:nvPr>
            <p:ph type="title"/>
          </p:nvPr>
        </p:nvSpPr>
        <p:spPr>
          <a:xfrm>
            <a:off x="831850" y="1331090"/>
            <a:ext cx="10515600" cy="3231386"/>
          </a:xfrm>
        </p:spPr>
        <p:txBody>
          <a:bodyPr>
            <a:normAutofit fontScale="90000"/>
          </a:bodyPr>
          <a:lstStyle/>
          <a:p>
            <a:br>
              <a:rPr lang="el-GR" dirty="0"/>
            </a:br>
            <a:br>
              <a:rPr lang="el-GR" dirty="0"/>
            </a:br>
            <a:br>
              <a:rPr lang="el-GR" dirty="0"/>
            </a:br>
            <a:r>
              <a:rPr lang="el-GR" sz="5300" dirty="0"/>
              <a:t>Βασικές παιδαγωγικές ιδέες στον </a:t>
            </a:r>
            <a:br>
              <a:rPr lang="el-GR" sz="5300" dirty="0"/>
            </a:br>
            <a:r>
              <a:rPr lang="el-GR" sz="5300" dirty="0"/>
              <a:t>Κύκλο του εξαποστάσεως μαθήματος </a:t>
            </a:r>
            <a:br>
              <a:rPr lang="el-GR" sz="5300" dirty="0"/>
            </a:br>
            <a:r>
              <a:rPr lang="el-GR" sz="5300" dirty="0"/>
              <a:t>με αντεστραμμένη τάξη </a:t>
            </a:r>
            <a:br>
              <a:rPr lang="en-CY" sz="5300"/>
            </a:br>
            <a:endParaRPr lang="en-US" dirty="0"/>
          </a:p>
        </p:txBody>
      </p:sp>
      <p:sp>
        <p:nvSpPr>
          <p:cNvPr id="3" name="Text Placeholder 2">
            <a:extLst>
              <a:ext uri="{FF2B5EF4-FFF2-40B4-BE49-F238E27FC236}">
                <a16:creationId xmlns:a16="http://schemas.microsoft.com/office/drawing/2014/main" id="{5FBB1A0A-A30D-7E47-8B16-978B9ACB388C}"/>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3641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4E458-DBFD-E549-BEE8-CB8C2872B32A}"/>
              </a:ext>
            </a:extLst>
          </p:cNvPr>
          <p:cNvSpPr>
            <a:spLocks noGrp="1"/>
          </p:cNvSpPr>
          <p:nvPr>
            <p:ph type="title"/>
          </p:nvPr>
        </p:nvSpPr>
        <p:spPr/>
        <p:txBody>
          <a:bodyPr>
            <a:normAutofit/>
          </a:bodyPr>
          <a:lstStyle/>
          <a:p>
            <a:r>
              <a:rPr lang="el-GR" sz="4000" dirty="0"/>
              <a:t>Η τάξη του σχολείου και η τάξη του διαδικτύου</a:t>
            </a:r>
            <a:endParaRPr lang="en-US" sz="4000" dirty="0"/>
          </a:p>
        </p:txBody>
      </p:sp>
      <p:sp>
        <p:nvSpPr>
          <p:cNvPr id="3" name="Content Placeholder 2">
            <a:extLst>
              <a:ext uri="{FF2B5EF4-FFF2-40B4-BE49-F238E27FC236}">
                <a16:creationId xmlns:a16="http://schemas.microsoft.com/office/drawing/2014/main" id="{AB7B439D-E3C0-F14D-8707-0D4318983939}"/>
              </a:ext>
            </a:extLst>
          </p:cNvPr>
          <p:cNvSpPr>
            <a:spLocks noGrp="1"/>
          </p:cNvSpPr>
          <p:nvPr>
            <p:ph idx="1"/>
          </p:nvPr>
        </p:nvSpPr>
        <p:spPr/>
        <p:txBody>
          <a:bodyPr/>
          <a:lstStyle/>
          <a:p>
            <a:endParaRPr lang="el-GR" dirty="0"/>
          </a:p>
          <a:p>
            <a:r>
              <a:rPr lang="el-GR" dirty="0"/>
              <a:t>Πού είναι η απόσταση στην εξαποστάσεως εκπαίδευση;</a:t>
            </a:r>
          </a:p>
          <a:p>
            <a:r>
              <a:rPr lang="el-GR" dirty="0"/>
              <a:t>Πρέπει να συντηρήσουμε και να καλλιεργήσουμε τις σχέσεις μεταξύ των μαθητών μας</a:t>
            </a:r>
            <a:endParaRPr lang="en-US" dirty="0"/>
          </a:p>
        </p:txBody>
      </p:sp>
    </p:spTree>
    <p:extLst>
      <p:ext uri="{BB962C8B-B14F-4D97-AF65-F5344CB8AC3E}">
        <p14:creationId xmlns:p14="http://schemas.microsoft.com/office/powerpoint/2010/main" val="3355499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7DA89-3A23-274F-903B-2F7C6B83B917}"/>
              </a:ext>
            </a:extLst>
          </p:cNvPr>
          <p:cNvSpPr>
            <a:spLocks noGrp="1"/>
          </p:cNvSpPr>
          <p:nvPr>
            <p:ph type="title"/>
          </p:nvPr>
        </p:nvSpPr>
        <p:spPr/>
        <p:txBody>
          <a:bodyPr/>
          <a:lstStyle/>
          <a:p>
            <a:r>
              <a:rPr lang="el-GR" dirty="0"/>
              <a:t>Μαθητής, μόνος, στο σπίτι</a:t>
            </a:r>
            <a:endParaRPr lang="en-US" dirty="0"/>
          </a:p>
        </p:txBody>
      </p:sp>
      <p:sp>
        <p:nvSpPr>
          <p:cNvPr id="3" name="Content Placeholder 2">
            <a:extLst>
              <a:ext uri="{FF2B5EF4-FFF2-40B4-BE49-F238E27FC236}">
                <a16:creationId xmlns:a16="http://schemas.microsoft.com/office/drawing/2014/main" id="{B9F25ED7-B56D-1F4D-A21D-F819CA73A506}"/>
              </a:ext>
            </a:extLst>
          </p:cNvPr>
          <p:cNvSpPr>
            <a:spLocks noGrp="1"/>
          </p:cNvSpPr>
          <p:nvPr>
            <p:ph idx="1"/>
          </p:nvPr>
        </p:nvSpPr>
        <p:spPr/>
        <p:txBody>
          <a:bodyPr/>
          <a:lstStyle/>
          <a:p>
            <a:endParaRPr lang="el-GR" dirty="0"/>
          </a:p>
          <a:p>
            <a:r>
              <a:rPr lang="el-GR" dirty="0"/>
              <a:t>Η </a:t>
            </a:r>
            <a:r>
              <a:rPr lang="el-GR" dirty="0" err="1"/>
              <a:t>οργ</a:t>
            </a:r>
            <a:r>
              <a:rPr lang="en-US" dirty="0" err="1"/>
              <a:t>ά</a:t>
            </a:r>
            <a:r>
              <a:rPr lang="el-GR" dirty="0" err="1"/>
              <a:t>νωση</a:t>
            </a:r>
            <a:r>
              <a:rPr lang="el-GR" dirty="0"/>
              <a:t> χώρου και χρόνου είναι θέμα ψυχικής υγείας</a:t>
            </a:r>
          </a:p>
          <a:p>
            <a:r>
              <a:rPr lang="el-GR" dirty="0"/>
              <a:t>Η δουλειά από το σπίτι ανατρέπει τη συλλογική πειθαρχία που με κόπο επί χρόνια έμαθε η μαθήτρια</a:t>
            </a:r>
          </a:p>
          <a:p>
            <a:r>
              <a:rPr lang="el-GR" dirty="0"/>
              <a:t>Θα χρειαστεί μεγάλη βοήθεια από μας</a:t>
            </a:r>
          </a:p>
          <a:p>
            <a:endParaRPr lang="el-GR" dirty="0"/>
          </a:p>
          <a:p>
            <a:r>
              <a:rPr lang="el-GR" dirty="0"/>
              <a:t>Θα κερδίσει </a:t>
            </a:r>
            <a:r>
              <a:rPr lang="el-GR" dirty="0" err="1"/>
              <a:t>μεταγνωστικές</a:t>
            </a:r>
            <a:r>
              <a:rPr lang="el-GR" dirty="0"/>
              <a:t> δεξιότητες (αν πετύχουμε)</a:t>
            </a:r>
            <a:endParaRPr lang="en-US" dirty="0"/>
          </a:p>
        </p:txBody>
      </p:sp>
    </p:spTree>
    <p:extLst>
      <p:ext uri="{BB962C8B-B14F-4D97-AF65-F5344CB8AC3E}">
        <p14:creationId xmlns:p14="http://schemas.microsoft.com/office/powerpoint/2010/main" val="1281780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C537E-8095-054E-8678-5BDC9B20CCFF}"/>
              </a:ext>
            </a:extLst>
          </p:cNvPr>
          <p:cNvSpPr>
            <a:spLocks noGrp="1"/>
          </p:cNvSpPr>
          <p:nvPr>
            <p:ph type="title"/>
          </p:nvPr>
        </p:nvSpPr>
        <p:spPr/>
        <p:txBody>
          <a:bodyPr/>
          <a:lstStyle/>
          <a:p>
            <a:r>
              <a:rPr lang="el-GR" dirty="0"/>
              <a:t>Η (νέα) πειθαρχία της εξαποστάσεως</a:t>
            </a:r>
            <a:endParaRPr lang="en-US" dirty="0"/>
          </a:p>
        </p:txBody>
      </p:sp>
      <p:sp>
        <p:nvSpPr>
          <p:cNvPr id="3" name="Content Placeholder 2">
            <a:extLst>
              <a:ext uri="{FF2B5EF4-FFF2-40B4-BE49-F238E27FC236}">
                <a16:creationId xmlns:a16="http://schemas.microsoft.com/office/drawing/2014/main" id="{33F27A8F-0EB2-D04F-B00D-C7C67E95A021}"/>
              </a:ext>
            </a:extLst>
          </p:cNvPr>
          <p:cNvSpPr>
            <a:spLocks noGrp="1"/>
          </p:cNvSpPr>
          <p:nvPr>
            <p:ph idx="1"/>
          </p:nvPr>
        </p:nvSpPr>
        <p:spPr/>
        <p:txBody>
          <a:bodyPr/>
          <a:lstStyle/>
          <a:p>
            <a:endParaRPr lang="el-GR" dirty="0"/>
          </a:p>
          <a:p>
            <a:r>
              <a:rPr lang="el-GR" dirty="0"/>
              <a:t>Σωματική πειθαρχία της μάθησης:</a:t>
            </a:r>
            <a:r>
              <a:rPr lang="en-CY">
                <a:effectLst/>
              </a:rPr>
              <a:t> </a:t>
            </a:r>
            <a:endParaRPr lang="el-GR" dirty="0">
              <a:effectLst/>
            </a:endParaRPr>
          </a:p>
          <a:p>
            <a:pPr marL="0" indent="0">
              <a:buNone/>
            </a:pPr>
            <a:r>
              <a:rPr lang="el-GR" dirty="0"/>
              <a:t>	</a:t>
            </a:r>
            <a:r>
              <a:rPr lang="el-GR" dirty="0" err="1"/>
              <a:t>Σχολικ</a:t>
            </a:r>
            <a:r>
              <a:rPr lang="en-US" dirty="0" err="1"/>
              <a:t>ή</a:t>
            </a:r>
            <a:r>
              <a:rPr lang="el-GR" dirty="0"/>
              <a:t> αίθουσα και δωμάτιο στο σπίτι</a:t>
            </a:r>
          </a:p>
          <a:p>
            <a:r>
              <a:rPr lang="el-GR" dirty="0"/>
              <a:t>Πνευματική πειθαρχία της μάθησης:</a:t>
            </a:r>
          </a:p>
          <a:p>
            <a:pPr marL="0" indent="0">
              <a:buNone/>
            </a:pPr>
            <a:r>
              <a:rPr lang="el-GR" dirty="0"/>
              <a:t>	Σχολική τάξη και σπιτική μοναξιά</a:t>
            </a:r>
          </a:p>
          <a:p>
            <a:r>
              <a:rPr lang="el-GR" dirty="0"/>
              <a:t>Δίκοπο μαχαίρι:</a:t>
            </a:r>
          </a:p>
          <a:p>
            <a:pPr marL="0" indent="0">
              <a:buNone/>
            </a:pPr>
            <a:r>
              <a:rPr lang="el-GR" dirty="0"/>
              <a:t>	Υπολογιστής και Διαδίκτυο</a:t>
            </a:r>
            <a:endParaRPr lang="en-US" dirty="0"/>
          </a:p>
          <a:p>
            <a:endParaRPr lang="en-US" dirty="0"/>
          </a:p>
        </p:txBody>
      </p:sp>
    </p:spTree>
    <p:extLst>
      <p:ext uri="{BB962C8B-B14F-4D97-AF65-F5344CB8AC3E}">
        <p14:creationId xmlns:p14="http://schemas.microsoft.com/office/powerpoint/2010/main" val="4073902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1581F2-51AF-3D4A-91A3-CB5C0992B600}"/>
              </a:ext>
            </a:extLst>
          </p:cNvPr>
          <p:cNvSpPr>
            <a:spLocks noGrp="1"/>
          </p:cNvSpPr>
          <p:nvPr>
            <p:ph type="title"/>
          </p:nvPr>
        </p:nvSpPr>
        <p:spPr/>
        <p:txBody>
          <a:bodyPr/>
          <a:lstStyle/>
          <a:p>
            <a:r>
              <a:rPr lang="en-CY"/>
              <a:t>Ο μαθησιακός χρόνος του μαθητή</a:t>
            </a:r>
            <a:endParaRPr lang="en-US" dirty="0"/>
          </a:p>
        </p:txBody>
      </p:sp>
      <p:sp>
        <p:nvSpPr>
          <p:cNvPr id="3" name="Content Placeholder 2">
            <a:extLst>
              <a:ext uri="{FF2B5EF4-FFF2-40B4-BE49-F238E27FC236}">
                <a16:creationId xmlns:a16="http://schemas.microsoft.com/office/drawing/2014/main" id="{87A42226-DF02-A045-A462-EB6B0D6E1A44}"/>
              </a:ext>
            </a:extLst>
          </p:cNvPr>
          <p:cNvSpPr>
            <a:spLocks noGrp="1"/>
          </p:cNvSpPr>
          <p:nvPr>
            <p:ph idx="1"/>
          </p:nvPr>
        </p:nvSpPr>
        <p:spPr/>
        <p:txBody>
          <a:bodyPr/>
          <a:lstStyle/>
          <a:p>
            <a:r>
              <a:rPr lang="el-GR" dirty="0"/>
              <a:t>Πόσες ώρες τη μέρα μαθαίνω; Είκοσι τέσσερεις!</a:t>
            </a:r>
          </a:p>
          <a:p>
            <a:r>
              <a:rPr lang="el-GR" dirty="0"/>
              <a:t>Πόσες ώρες τη μέρα μαθαίνω τα του σχολείου; … </a:t>
            </a:r>
            <a:r>
              <a:rPr lang="el-GR" dirty="0">
                <a:sym typeface="Wingdings" pitchFamily="2" charset="2"/>
              </a:rPr>
              <a:t> …</a:t>
            </a:r>
          </a:p>
          <a:p>
            <a:endParaRPr lang="el-GR" dirty="0">
              <a:sym typeface="Wingdings" pitchFamily="2" charset="2"/>
            </a:endParaRPr>
          </a:p>
          <a:p>
            <a:r>
              <a:rPr lang="el-GR" dirty="0">
                <a:sym typeface="Wingdings" pitchFamily="2" charset="2"/>
              </a:rPr>
              <a:t>Δική μας δουλειά: Χρόνος και ποιότητα της μάθησης</a:t>
            </a:r>
          </a:p>
          <a:p>
            <a:endParaRPr lang="el-GR" dirty="0">
              <a:sym typeface="Wingdings" pitchFamily="2" charset="2"/>
            </a:endParaRPr>
          </a:p>
          <a:p>
            <a:pPr marL="0" indent="0">
              <a:buNone/>
            </a:pPr>
            <a:r>
              <a:rPr lang="el-GR" dirty="0">
                <a:sym typeface="Wingdings" pitchFamily="2" charset="2"/>
              </a:rPr>
              <a:t>(Αχρείαστη υπενθύμιση: σκοπός της διδασκαλίας είναι η μάθηση)</a:t>
            </a:r>
            <a:endParaRPr lang="el-GR" dirty="0"/>
          </a:p>
          <a:p>
            <a:endParaRPr lang="en-US" dirty="0"/>
          </a:p>
        </p:txBody>
      </p:sp>
    </p:spTree>
    <p:extLst>
      <p:ext uri="{BB962C8B-B14F-4D97-AF65-F5344CB8AC3E}">
        <p14:creationId xmlns:p14="http://schemas.microsoft.com/office/powerpoint/2010/main" val="807659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0B4CD-35C5-604C-B3E9-5BE9ABCFAACA}"/>
              </a:ext>
            </a:extLst>
          </p:cNvPr>
          <p:cNvSpPr>
            <a:spLocks noGrp="1"/>
          </p:cNvSpPr>
          <p:nvPr>
            <p:ph type="title"/>
          </p:nvPr>
        </p:nvSpPr>
        <p:spPr/>
        <p:txBody>
          <a:bodyPr/>
          <a:lstStyle/>
          <a:p>
            <a:r>
              <a:rPr lang="en-CY"/>
              <a:t>Η ιδιαίτερη σημασία της συνεργασίας σε μικρές ομάδες</a:t>
            </a:r>
            <a:endParaRPr lang="en-US" dirty="0"/>
          </a:p>
        </p:txBody>
      </p:sp>
      <p:sp>
        <p:nvSpPr>
          <p:cNvPr id="3" name="Content Placeholder 2">
            <a:extLst>
              <a:ext uri="{FF2B5EF4-FFF2-40B4-BE49-F238E27FC236}">
                <a16:creationId xmlns:a16="http://schemas.microsoft.com/office/drawing/2014/main" id="{0942DB57-0253-444D-96FF-33ECA255945D}"/>
              </a:ext>
            </a:extLst>
          </p:cNvPr>
          <p:cNvSpPr>
            <a:spLocks noGrp="1"/>
          </p:cNvSpPr>
          <p:nvPr>
            <p:ph idx="1"/>
          </p:nvPr>
        </p:nvSpPr>
        <p:spPr/>
        <p:txBody>
          <a:bodyPr/>
          <a:lstStyle/>
          <a:p>
            <a:r>
              <a:rPr lang="el-GR" dirty="0"/>
              <a:t>Τεχνολογικά υποστηριζόμενη συνεργατική μάθηση (</a:t>
            </a:r>
            <a:r>
              <a:rPr lang="en-US" dirty="0"/>
              <a:t>Computer Supported Collaborative Learning</a:t>
            </a:r>
            <a:r>
              <a:rPr lang="en-CY">
                <a:effectLst/>
              </a:rPr>
              <a:t> </a:t>
            </a:r>
            <a:endParaRPr lang="el-GR" dirty="0">
              <a:effectLst/>
            </a:endParaRPr>
          </a:p>
          <a:p>
            <a:r>
              <a:rPr lang="el-GR" dirty="0" err="1"/>
              <a:t>Κοινωνικ</a:t>
            </a:r>
            <a:r>
              <a:rPr lang="en-US" dirty="0" err="1"/>
              <a:t>ό</a:t>
            </a:r>
            <a:r>
              <a:rPr lang="el-GR" dirty="0"/>
              <a:t>ς </a:t>
            </a:r>
            <a:r>
              <a:rPr lang="el-GR" dirty="0" err="1"/>
              <a:t>εποικοδομητισμός</a:t>
            </a:r>
            <a:endParaRPr lang="el-GR" dirty="0"/>
          </a:p>
          <a:p>
            <a:r>
              <a:rPr lang="el-GR" dirty="0"/>
              <a:t>Ομαδικές δραστηριότητες απαραίτητες στην </a:t>
            </a:r>
            <a:r>
              <a:rPr lang="el-GR" dirty="0" err="1"/>
              <a:t>τηλεκπαίδευση</a:t>
            </a:r>
            <a:endParaRPr lang="el-GR" dirty="0"/>
          </a:p>
          <a:p>
            <a:r>
              <a:rPr lang="el-GR" dirty="0"/>
              <a:t>Μικρές τηλεσυναντήσεις (3-4 μαθητές)</a:t>
            </a:r>
          </a:p>
          <a:p>
            <a:r>
              <a:rPr lang="el-GR" dirty="0"/>
              <a:t>Σύγχρονα και ασύγχρονα (φόρουμ)</a:t>
            </a:r>
            <a:endParaRPr lang="en-US" dirty="0"/>
          </a:p>
        </p:txBody>
      </p:sp>
    </p:spTree>
    <p:extLst>
      <p:ext uri="{BB962C8B-B14F-4D97-AF65-F5344CB8AC3E}">
        <p14:creationId xmlns:p14="http://schemas.microsoft.com/office/powerpoint/2010/main" val="65109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1C96A-4C63-DB40-99BF-33CB335C61F7}"/>
              </a:ext>
            </a:extLst>
          </p:cNvPr>
          <p:cNvSpPr>
            <a:spLocks noGrp="1"/>
          </p:cNvSpPr>
          <p:nvPr>
            <p:ph type="title"/>
          </p:nvPr>
        </p:nvSpPr>
        <p:spPr/>
        <p:txBody>
          <a:bodyPr/>
          <a:lstStyle/>
          <a:p>
            <a:r>
              <a:rPr lang="en-CY"/>
              <a:t>Το φόρουμ συζητήσεων</a:t>
            </a:r>
            <a:endParaRPr lang="en-US" dirty="0"/>
          </a:p>
        </p:txBody>
      </p:sp>
      <p:sp>
        <p:nvSpPr>
          <p:cNvPr id="3" name="Content Placeholder 2">
            <a:extLst>
              <a:ext uri="{FF2B5EF4-FFF2-40B4-BE49-F238E27FC236}">
                <a16:creationId xmlns:a16="http://schemas.microsoft.com/office/drawing/2014/main" id="{347327A5-CC4A-D74B-AC7E-9D1A39053CD9}"/>
              </a:ext>
            </a:extLst>
          </p:cNvPr>
          <p:cNvSpPr>
            <a:spLocks noGrp="1"/>
          </p:cNvSpPr>
          <p:nvPr>
            <p:ph idx="1"/>
          </p:nvPr>
        </p:nvSpPr>
        <p:spPr/>
        <p:txBody>
          <a:bodyPr/>
          <a:lstStyle/>
          <a:p>
            <a:r>
              <a:rPr lang="en-US" dirty="0"/>
              <a:t>Forum::</a:t>
            </a:r>
            <a:r>
              <a:rPr lang="el-GR" dirty="0"/>
              <a:t>Αγορά</a:t>
            </a:r>
          </a:p>
          <a:p>
            <a:r>
              <a:rPr lang="el-GR" dirty="0"/>
              <a:t>Επικοινωνία ομάδας με γραπτά μηνύματα και επισυναπτόμενα αρχεία οργανωμένα σε θέματα συζητήσεων</a:t>
            </a:r>
          </a:p>
          <a:p>
            <a:r>
              <a:rPr lang="el-GR" dirty="0"/>
              <a:t>Ασύγχρονη (με δυνατότητα γρήγορης, πρακτικά σύγχρονης)</a:t>
            </a:r>
          </a:p>
          <a:p>
            <a:r>
              <a:rPr lang="el-GR" dirty="0"/>
              <a:t>Αποστολέας-συγγραφέας προς σύνολο συμμετεχόντων</a:t>
            </a:r>
          </a:p>
          <a:p>
            <a:r>
              <a:rPr lang="el-GR" dirty="0"/>
              <a:t>Κοινό αποθετήριο μηνυμάτων και αρχείων</a:t>
            </a:r>
          </a:p>
          <a:p>
            <a:r>
              <a:rPr lang="el-GR" dirty="0"/>
              <a:t>Διευκολύνει την οργάνωση</a:t>
            </a:r>
          </a:p>
          <a:p>
            <a:r>
              <a:rPr lang="el-GR" dirty="0"/>
              <a:t>Ενεργός συμμετοχή</a:t>
            </a:r>
            <a:endParaRPr lang="en-US" dirty="0"/>
          </a:p>
        </p:txBody>
      </p:sp>
    </p:spTree>
    <p:extLst>
      <p:ext uri="{BB962C8B-B14F-4D97-AF65-F5344CB8AC3E}">
        <p14:creationId xmlns:p14="http://schemas.microsoft.com/office/powerpoint/2010/main" val="14999428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TotalTime>
  <Words>2113</Words>
  <Application>Microsoft Macintosh PowerPoint</Application>
  <PresentationFormat>Widescreen</PresentationFormat>
  <Paragraphs>167</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Times New Roman</vt:lpstr>
      <vt:lpstr>Wingdings</vt:lpstr>
      <vt:lpstr>Office Theme</vt:lpstr>
      <vt:lpstr>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6 – Παιδαγωγικά ζητήματα</vt:lpstr>
      <vt:lpstr>9.55’ Τ6 – Παιδαγωγικά ζητήματα</vt:lpstr>
      <vt:lpstr>   Βασικές παιδαγωγικές ιδέες στον  Κύκλο του εξαποστάσεως μαθήματος  με αντεστραμμένη τάξη  </vt:lpstr>
      <vt:lpstr>Η τάξη του σχολείου και η τάξη του διαδικτύου</vt:lpstr>
      <vt:lpstr>Μαθητής, μόνος, στο σπίτι</vt:lpstr>
      <vt:lpstr>Η (νέα) πειθαρχία της εξαποστάσεως</vt:lpstr>
      <vt:lpstr>Ο μαθησιακός χρόνος του μαθητή</vt:lpstr>
      <vt:lpstr>Η ιδιαίτερη σημασία της συνεργασίας σε μικρές ομάδες</vt:lpstr>
      <vt:lpstr>Το φόρουμ συζητήσεων</vt:lpstr>
      <vt:lpstr>Τρόποι δουλειάς του μαθητή κ τρόποι παρέμβασης του δασκάλου</vt:lpstr>
      <vt:lpstr>Στο έκτο τμήμα έχουμε 15’ για δραστηριότητες. Σας συνιστούμε να επιλέξετε μία από τις δύο προτεινόμενες</vt:lpstr>
      <vt:lpstr>Δραστηριότητα Δ6-2   Συζήτηση για τα παιδαγωγικά ζητήματα</vt:lpstr>
      <vt:lpstr>Δραστηριότητα Δ6-2 (15’): Φόρουμ</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6 – Παιδαγωγικά ζητήματα</dc:title>
  <dc:creator>Thanasis Hadzilacos</dc:creator>
  <cp:lastModifiedBy>Thanasis Hadzilacos</cp:lastModifiedBy>
  <cp:revision>5</cp:revision>
  <dcterms:created xsi:type="dcterms:W3CDTF">2020-08-30T14:08:04Z</dcterms:created>
  <dcterms:modified xsi:type="dcterms:W3CDTF">2020-08-30T17:07:20Z</dcterms:modified>
</cp:coreProperties>
</file>