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4"/>
  </p:notesMasterIdLst>
  <p:sldIdLst>
    <p:sldId id="285" r:id="rId2"/>
    <p:sldId id="257" r:id="rId3"/>
    <p:sldId id="259" r:id="rId4"/>
    <p:sldId id="258" r:id="rId5"/>
    <p:sldId id="260" r:id="rId6"/>
    <p:sldId id="261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86" r:id="rId16"/>
    <p:sldId id="284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  <p:sldId id="283" r:id="rId30"/>
    <p:sldId id="289" r:id="rId31"/>
    <p:sldId id="287" r:id="rId32"/>
    <p:sldId id="288" r:id="rId3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69" d="100"/>
          <a:sy n="69" d="100"/>
        </p:scale>
        <p:origin x="1416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693674C-64F0-DB44-8D55-27B72B0732BE}" type="datetimeFigureOut">
              <a:rPr lang="en-US" smtClean="0"/>
              <a:t>11/14/2018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l-GR" smtClean="0"/>
              <a:t>Click to edit Master text styles</a:t>
            </a:r>
          </a:p>
          <a:p>
            <a:pPr lvl="1"/>
            <a:r>
              <a:rPr lang="el-GR" smtClean="0"/>
              <a:t>Second level</a:t>
            </a:r>
          </a:p>
          <a:p>
            <a:pPr lvl="2"/>
            <a:r>
              <a:rPr lang="el-GR" smtClean="0"/>
              <a:t>Third level</a:t>
            </a:r>
          </a:p>
          <a:p>
            <a:pPr lvl="3"/>
            <a:r>
              <a:rPr lang="el-GR" smtClean="0"/>
              <a:t>Fourth level</a:t>
            </a:r>
          </a:p>
          <a:p>
            <a:pPr lvl="4"/>
            <a:r>
              <a:rPr lang="el-GR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CCB821C-578A-4F46-AD01-712C72ACB3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03362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E4DCF-6672-124B-BF4F-2CD80A1A6491}" type="datetimeFigureOut">
              <a:rPr lang="en-US" smtClean="0"/>
              <a:t>11/14/2018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94114-25BD-854F-93D8-DBBAC7850A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2171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Click to edit Master text styles</a:t>
            </a:r>
          </a:p>
          <a:p>
            <a:pPr lvl="1"/>
            <a:r>
              <a:rPr lang="el-GR" smtClean="0"/>
              <a:t>Second level</a:t>
            </a:r>
          </a:p>
          <a:p>
            <a:pPr lvl="2"/>
            <a:r>
              <a:rPr lang="el-GR" smtClean="0"/>
              <a:t>Third level</a:t>
            </a:r>
          </a:p>
          <a:p>
            <a:pPr lvl="3"/>
            <a:r>
              <a:rPr lang="el-GR" smtClean="0"/>
              <a:t>Fourth level</a:t>
            </a:r>
          </a:p>
          <a:p>
            <a:pPr lvl="4"/>
            <a:r>
              <a:rPr lang="el-GR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E4DCF-6672-124B-BF4F-2CD80A1A6491}" type="datetimeFigureOut">
              <a:rPr lang="en-US" smtClean="0"/>
              <a:t>11/14/2018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94114-25BD-854F-93D8-DBBAC7850A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91929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Click to edit Master text styles</a:t>
            </a:r>
          </a:p>
          <a:p>
            <a:pPr lvl="1"/>
            <a:r>
              <a:rPr lang="el-GR" smtClean="0"/>
              <a:t>Second level</a:t>
            </a:r>
          </a:p>
          <a:p>
            <a:pPr lvl="2"/>
            <a:r>
              <a:rPr lang="el-GR" smtClean="0"/>
              <a:t>Third level</a:t>
            </a:r>
          </a:p>
          <a:p>
            <a:pPr lvl="3"/>
            <a:r>
              <a:rPr lang="el-GR" smtClean="0"/>
              <a:t>Fourth level</a:t>
            </a:r>
          </a:p>
          <a:p>
            <a:pPr lvl="4"/>
            <a:r>
              <a:rPr lang="el-GR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E4DCF-6672-124B-BF4F-2CD80A1A6491}" type="datetimeFigureOut">
              <a:rPr lang="en-US" smtClean="0"/>
              <a:t>11/14/2018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94114-25BD-854F-93D8-DBBAC7850A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53996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Click to edit Master text styles</a:t>
            </a:r>
          </a:p>
          <a:p>
            <a:pPr lvl="1"/>
            <a:r>
              <a:rPr lang="el-GR" smtClean="0"/>
              <a:t>Second level</a:t>
            </a:r>
          </a:p>
          <a:p>
            <a:pPr lvl="2"/>
            <a:r>
              <a:rPr lang="el-GR" smtClean="0"/>
              <a:t>Third level</a:t>
            </a:r>
          </a:p>
          <a:p>
            <a:pPr lvl="3"/>
            <a:r>
              <a:rPr lang="el-GR" smtClean="0"/>
              <a:t>Fourth level</a:t>
            </a:r>
          </a:p>
          <a:p>
            <a:pPr lvl="4"/>
            <a:r>
              <a:rPr lang="el-GR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E4DCF-6672-124B-BF4F-2CD80A1A6491}" type="datetimeFigureOut">
              <a:rPr lang="en-US" smtClean="0"/>
              <a:t>11/14/2018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94114-25BD-854F-93D8-DBBAC7850A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03234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E4DCF-6672-124B-BF4F-2CD80A1A6491}" type="datetimeFigureOut">
              <a:rPr lang="en-US" smtClean="0"/>
              <a:t>11/14/2018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94114-25BD-854F-93D8-DBBAC7850A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8214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Click to edit Master text styles</a:t>
            </a:r>
          </a:p>
          <a:p>
            <a:pPr lvl="1"/>
            <a:r>
              <a:rPr lang="el-GR" smtClean="0"/>
              <a:t>Second level</a:t>
            </a:r>
          </a:p>
          <a:p>
            <a:pPr lvl="2"/>
            <a:r>
              <a:rPr lang="el-GR" smtClean="0"/>
              <a:t>Third level</a:t>
            </a:r>
          </a:p>
          <a:p>
            <a:pPr lvl="3"/>
            <a:r>
              <a:rPr lang="el-GR" smtClean="0"/>
              <a:t>Fourth level</a:t>
            </a:r>
          </a:p>
          <a:p>
            <a:pPr lvl="4"/>
            <a:r>
              <a:rPr lang="el-GR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Click to edit Master text styles</a:t>
            </a:r>
          </a:p>
          <a:p>
            <a:pPr lvl="1"/>
            <a:r>
              <a:rPr lang="el-GR" smtClean="0"/>
              <a:t>Second level</a:t>
            </a:r>
          </a:p>
          <a:p>
            <a:pPr lvl="2"/>
            <a:r>
              <a:rPr lang="el-GR" smtClean="0"/>
              <a:t>Third level</a:t>
            </a:r>
          </a:p>
          <a:p>
            <a:pPr lvl="3"/>
            <a:r>
              <a:rPr lang="el-GR" smtClean="0"/>
              <a:t>Fourth level</a:t>
            </a:r>
          </a:p>
          <a:p>
            <a:pPr lvl="4"/>
            <a:r>
              <a:rPr lang="el-GR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E4DCF-6672-124B-BF4F-2CD80A1A6491}" type="datetimeFigureOut">
              <a:rPr lang="en-US" smtClean="0"/>
              <a:t>11/14/2018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94114-25BD-854F-93D8-DBBAC7850A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10945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Click to edit Master text styles</a:t>
            </a:r>
          </a:p>
          <a:p>
            <a:pPr lvl="1"/>
            <a:r>
              <a:rPr lang="el-GR" smtClean="0"/>
              <a:t>Second level</a:t>
            </a:r>
          </a:p>
          <a:p>
            <a:pPr lvl="2"/>
            <a:r>
              <a:rPr lang="el-GR" smtClean="0"/>
              <a:t>Third level</a:t>
            </a:r>
          </a:p>
          <a:p>
            <a:pPr lvl="3"/>
            <a:r>
              <a:rPr lang="el-GR" smtClean="0"/>
              <a:t>Fourth level</a:t>
            </a:r>
          </a:p>
          <a:p>
            <a:pPr lvl="4"/>
            <a:r>
              <a:rPr lang="el-GR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Click to edit Master text styles</a:t>
            </a:r>
          </a:p>
          <a:p>
            <a:pPr lvl="1"/>
            <a:r>
              <a:rPr lang="el-GR" smtClean="0"/>
              <a:t>Second level</a:t>
            </a:r>
          </a:p>
          <a:p>
            <a:pPr lvl="2"/>
            <a:r>
              <a:rPr lang="el-GR" smtClean="0"/>
              <a:t>Third level</a:t>
            </a:r>
          </a:p>
          <a:p>
            <a:pPr lvl="3"/>
            <a:r>
              <a:rPr lang="el-GR" smtClean="0"/>
              <a:t>Fourth level</a:t>
            </a:r>
          </a:p>
          <a:p>
            <a:pPr lvl="4"/>
            <a:r>
              <a:rPr lang="el-GR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E4DCF-6672-124B-BF4F-2CD80A1A6491}" type="datetimeFigureOut">
              <a:rPr lang="en-US" smtClean="0"/>
              <a:t>11/14/2018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94114-25BD-854F-93D8-DBBAC7850A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43633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E4DCF-6672-124B-BF4F-2CD80A1A6491}" type="datetimeFigureOut">
              <a:rPr lang="en-US" smtClean="0"/>
              <a:t>11/14/2018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94114-25BD-854F-93D8-DBBAC7850A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86163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E4DCF-6672-124B-BF4F-2CD80A1A6491}" type="datetimeFigureOut">
              <a:rPr lang="en-US" smtClean="0"/>
              <a:t>11/14/2018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94114-25BD-854F-93D8-DBBAC7850A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20158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Click to edit Master text styles</a:t>
            </a:r>
          </a:p>
          <a:p>
            <a:pPr lvl="1"/>
            <a:r>
              <a:rPr lang="el-GR" smtClean="0"/>
              <a:t>Second level</a:t>
            </a:r>
          </a:p>
          <a:p>
            <a:pPr lvl="2"/>
            <a:r>
              <a:rPr lang="el-GR" smtClean="0"/>
              <a:t>Third level</a:t>
            </a:r>
          </a:p>
          <a:p>
            <a:pPr lvl="3"/>
            <a:r>
              <a:rPr lang="el-GR" smtClean="0"/>
              <a:t>Fourth level</a:t>
            </a:r>
          </a:p>
          <a:p>
            <a:pPr lvl="4"/>
            <a:r>
              <a:rPr lang="el-GR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E4DCF-6672-124B-BF4F-2CD80A1A6491}" type="datetimeFigureOut">
              <a:rPr lang="en-US" smtClean="0"/>
              <a:t>11/14/2018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94114-25BD-854F-93D8-DBBAC7850A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70948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E4DCF-6672-124B-BF4F-2CD80A1A6491}" type="datetimeFigureOut">
              <a:rPr lang="en-US" smtClean="0"/>
              <a:t>11/14/2018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94114-25BD-854F-93D8-DBBAC7850A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8962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0E4DCF-6672-124B-BF4F-2CD80A1A6491}" type="datetimeFigureOut">
              <a:rPr lang="en-US" smtClean="0"/>
              <a:t>11/14/2018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494114-25BD-854F-93D8-DBBAC7850A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51603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gif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liparti1_friends-clip-art_04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2120683" y="-176990"/>
            <a:ext cx="4567632" cy="4796014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>
          <a:xfrm>
            <a:off x="0" y="4800600"/>
            <a:ext cx="8785225" cy="1371600"/>
          </a:xfrm>
        </p:spPr>
        <p:txBody>
          <a:bodyPr>
            <a:noAutofit/>
          </a:bodyPr>
          <a:lstStyle/>
          <a:p>
            <a:r>
              <a:rPr lang="el-GR" b="1" dirty="0" smtClean="0"/>
              <a:t>ΟΧΙ ΣΤΟ ΡΑΤΣΙΣΜΟ ΚΑΙ ΣΤΗ ΒΙΑ!</a:t>
            </a:r>
            <a:br>
              <a:rPr lang="el-GR" b="1" dirty="0" smtClean="0"/>
            </a:br>
            <a:r>
              <a:rPr lang="el-GR" b="1" dirty="0" smtClean="0"/>
              <a:t>ΝΑΙ </a:t>
            </a:r>
            <a:r>
              <a:rPr lang="el-GR" b="1" dirty="0" smtClean="0"/>
              <a:t>ΣΤΟ ΣΕΒΑΣΜΟ ΚΑΙ ΣΤΗ ΦΙΛΙΑ</a:t>
            </a:r>
            <a:r>
              <a:rPr lang="el-GR" b="1" dirty="0" smtClean="0"/>
              <a:t>!</a:t>
            </a:r>
            <a:br>
              <a:rPr lang="el-GR" b="1" dirty="0" smtClean="0"/>
            </a:br>
            <a:r>
              <a:rPr lang="el-GR" b="1" dirty="0" smtClean="0"/>
              <a:t>Φάνη Κωνσταντή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614482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hampionnewsnet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2253" y="3644691"/>
            <a:ext cx="5545998" cy="278413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-1" y="274638"/>
            <a:ext cx="8958313" cy="1244952"/>
          </a:xfrm>
        </p:spPr>
        <p:txBody>
          <a:bodyPr>
            <a:noAutofit/>
          </a:bodyPr>
          <a:lstStyle/>
          <a:p>
            <a:r>
              <a:rPr lang="el-GR" sz="3200" b="1" dirty="0" smtClean="0">
                <a:solidFill>
                  <a:srgbClr val="FF6600"/>
                </a:solidFill>
              </a:rPr>
              <a:t/>
            </a:r>
            <a:br>
              <a:rPr lang="el-GR" sz="3200" b="1" dirty="0" smtClean="0">
                <a:solidFill>
                  <a:srgbClr val="FF6600"/>
                </a:solidFill>
              </a:rPr>
            </a:br>
            <a:r>
              <a:rPr lang="el-GR" sz="3200" b="1" dirty="0">
                <a:solidFill>
                  <a:srgbClr val="FF6600"/>
                </a:solidFill>
              </a:rPr>
              <a:t>	</a:t>
            </a:r>
            <a:r>
              <a:rPr lang="el-GR" sz="3200" b="1" dirty="0" smtClean="0">
                <a:solidFill>
                  <a:srgbClr val="FF6600"/>
                </a:solidFill>
              </a:rPr>
              <a:t>	</a:t>
            </a:r>
            <a:br>
              <a:rPr lang="el-GR" sz="3200" b="1" dirty="0" smtClean="0">
                <a:solidFill>
                  <a:srgbClr val="FF6600"/>
                </a:solidFill>
              </a:rPr>
            </a:br>
            <a:r>
              <a:rPr lang="el-GR" sz="3200" b="1" dirty="0" smtClean="0">
                <a:solidFill>
                  <a:srgbClr val="FF6600"/>
                </a:solidFill>
              </a:rPr>
              <a:t>	</a:t>
            </a:r>
            <a:r>
              <a:rPr lang="el-GR" sz="4000" b="1" dirty="0" smtClean="0">
                <a:solidFill>
                  <a:srgbClr val="000090"/>
                </a:solidFill>
              </a:rPr>
              <a:t>Εμείς εδώ στο σχολείο μας δε δεχομαστε τις ρατσιστικές συμπεριφορές</a:t>
            </a:r>
            <a:r>
              <a:rPr lang="el-GR" sz="4000" b="1" dirty="0" smtClean="0">
                <a:solidFill>
                  <a:srgbClr val="FF6600"/>
                </a:solidFill>
              </a:rPr>
              <a:t/>
            </a:r>
            <a:br>
              <a:rPr lang="el-GR" sz="4000" b="1" dirty="0" smtClean="0">
                <a:solidFill>
                  <a:srgbClr val="FF6600"/>
                </a:solidFill>
              </a:rPr>
            </a:br>
            <a:r>
              <a:rPr lang="el-GR" sz="3200" b="1" dirty="0" smtClean="0">
                <a:solidFill>
                  <a:srgbClr val="FF6600"/>
                </a:solidFill>
              </a:rPr>
              <a:t/>
            </a:r>
            <a:br>
              <a:rPr lang="el-GR" sz="3200" b="1" dirty="0" smtClean="0">
                <a:solidFill>
                  <a:srgbClr val="FF6600"/>
                </a:solidFill>
              </a:rPr>
            </a:br>
            <a:endParaRPr lang="en-US" sz="3200" b="1" dirty="0">
              <a:solidFill>
                <a:srgbClr val="FF66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675582" y="1836447"/>
            <a:ext cx="7149206" cy="4708525"/>
          </a:xfrm>
        </p:spPr>
        <p:txBody>
          <a:bodyPr/>
          <a:lstStyle/>
          <a:p>
            <a:pPr marL="0" indent="0">
              <a:buNone/>
            </a:pPr>
            <a:r>
              <a:rPr lang="el-GR" b="1" dirty="0" smtClean="0">
                <a:solidFill>
                  <a:srgbClr val="FF6600"/>
                </a:solidFill>
              </a:rPr>
              <a:t>Δηλαδή την ανιση ή περιφρονητικη αντιμετώπιση κάποιων ατόμων, λόγω της διαφορετικότητας τους.</a:t>
            </a:r>
            <a:endParaRPr lang="el-GR" b="1" dirty="0">
              <a:solidFill>
                <a:srgbClr val="FF6600"/>
              </a:solidFill>
            </a:endParaRPr>
          </a:p>
          <a:p>
            <a:pPr marL="0" indent="0">
              <a:buNone/>
            </a:pPr>
            <a:endParaRPr lang="el-GR" dirty="0" smtClean="0"/>
          </a:p>
        </p:txBody>
      </p:sp>
    </p:spTree>
    <p:extLst>
      <p:ext uri="{BB962C8B-B14F-4D97-AF65-F5344CB8AC3E}">
        <p14:creationId xmlns:p14="http://schemas.microsoft.com/office/powerpoint/2010/main" val="2404789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mages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7030" y="3050198"/>
            <a:ext cx="3441700" cy="23622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l-GR" sz="4800" b="1" dirty="0" smtClean="0">
                <a:solidFill>
                  <a:srgbClr val="000090"/>
                </a:solidFill>
              </a:rPr>
              <a:t>Εμείς εδώ στο σχολείο μας δε δεχόμαστε τη βία. </a:t>
            </a:r>
            <a:endParaRPr lang="en-US" sz="4800" b="1" dirty="0">
              <a:solidFill>
                <a:srgbClr val="00009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304" y="1817536"/>
            <a:ext cx="8217426" cy="4805153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l-GR" b="1" dirty="0" smtClean="0"/>
              <a:t>Όταν λέμε βία εννοουμε την βία σε όλες της τις μορφές:</a:t>
            </a:r>
          </a:p>
          <a:p>
            <a:pPr marL="0" indent="0">
              <a:buNone/>
            </a:pPr>
            <a:r>
              <a:rPr lang="el-GR" dirty="0" smtClean="0">
                <a:solidFill>
                  <a:srgbClr val="FF0000"/>
                </a:solidFill>
              </a:rPr>
              <a:t> </a:t>
            </a:r>
          </a:p>
          <a:p>
            <a:pPr marL="0" indent="0">
              <a:buNone/>
            </a:pPr>
            <a:r>
              <a:rPr lang="el-GR" sz="4300" b="1" dirty="0" smtClean="0">
                <a:solidFill>
                  <a:srgbClr val="FF0000"/>
                </a:solidFill>
              </a:rPr>
              <a:t>ΛΕΚΤΙΚΗ</a:t>
            </a:r>
          </a:p>
          <a:p>
            <a:pPr marL="0" indent="0">
              <a:buNone/>
            </a:pPr>
            <a:r>
              <a:rPr lang="el-GR" sz="4300" b="1" dirty="0" smtClean="0">
                <a:solidFill>
                  <a:srgbClr val="008000"/>
                </a:solidFill>
              </a:rPr>
              <a:t>ΚΟΙΝΩΝΙΚΗ</a:t>
            </a:r>
          </a:p>
          <a:p>
            <a:pPr marL="0" indent="0">
              <a:buNone/>
            </a:pPr>
            <a:r>
              <a:rPr lang="el-GR" sz="4300" b="1" dirty="0" smtClean="0">
                <a:solidFill>
                  <a:srgbClr val="3366FF"/>
                </a:solidFill>
              </a:rPr>
              <a:t>ΣΩΜΑΤΙΚΗ</a:t>
            </a:r>
          </a:p>
          <a:p>
            <a:pPr marL="0" indent="0">
              <a:buNone/>
            </a:pPr>
            <a:endParaRPr lang="el-GR" sz="4300" b="1" dirty="0" smtClean="0">
              <a:solidFill>
                <a:srgbClr val="3366FF"/>
              </a:solidFill>
            </a:endParaRPr>
          </a:p>
          <a:p>
            <a:pPr marL="0" indent="0">
              <a:buNone/>
            </a:pPr>
            <a:endParaRPr lang="el-GR" dirty="0"/>
          </a:p>
          <a:p>
            <a:pPr marL="0" indent="0">
              <a:buNone/>
            </a:pPr>
            <a:r>
              <a:rPr lang="el-GR" sz="2200" b="1" dirty="0" smtClean="0"/>
              <a:t>Εξηγούμε το κάθε είδος για να καταλαβουμε όλοι ποιες μορφές μπορεί να πάρει:</a:t>
            </a:r>
          </a:p>
        </p:txBody>
      </p:sp>
    </p:spTree>
    <p:extLst>
      <p:ext uri="{BB962C8B-B14F-4D97-AF65-F5344CB8AC3E}">
        <p14:creationId xmlns:p14="http://schemas.microsoft.com/office/powerpoint/2010/main" val="920272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pTo5KKdnc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0146" y="3549490"/>
            <a:ext cx="4661925" cy="318904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b="1" dirty="0" smtClean="0">
                <a:solidFill>
                  <a:srgbClr val="FF0000"/>
                </a:solidFill>
              </a:rPr>
              <a:t>Λεκτική Βία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lvl="0"/>
            <a:r>
              <a:rPr lang="en-US" b="1" dirty="0" err="1"/>
              <a:t>Κοροϊδί</a:t>
            </a:r>
            <a:r>
              <a:rPr lang="en-US" b="1" dirty="0"/>
              <a:t>α</a:t>
            </a:r>
            <a:r>
              <a:rPr lang="en-US" dirty="0"/>
              <a:t> </a:t>
            </a:r>
            <a:r>
              <a:rPr lang="en-US" dirty="0" err="1"/>
              <a:t>ή</a:t>
            </a:r>
            <a:r>
              <a:rPr lang="en-US" dirty="0"/>
              <a:t> </a:t>
            </a:r>
            <a:r>
              <a:rPr lang="en-US" b="1" dirty="0"/>
              <a:t>π</a:t>
            </a:r>
            <a:r>
              <a:rPr lang="en-US" b="1" dirty="0" err="1"/>
              <a:t>ειράγμ</a:t>
            </a:r>
            <a:r>
              <a:rPr lang="en-US" b="1" dirty="0"/>
              <a:t>α</a:t>
            </a:r>
            <a:r>
              <a:rPr lang="en-US" b="1" dirty="0" err="1"/>
              <a:t>τ</a:t>
            </a:r>
            <a:r>
              <a:rPr lang="en-US" b="1" dirty="0"/>
              <a:t>α</a:t>
            </a:r>
            <a:r>
              <a:rPr lang="en-US" dirty="0"/>
              <a:t> </a:t>
            </a:r>
            <a:r>
              <a:rPr lang="en-US" dirty="0" err="1"/>
              <a:t>γι</a:t>
            </a:r>
            <a:r>
              <a:rPr lang="en-US" dirty="0"/>
              <a:t>α </a:t>
            </a:r>
            <a:r>
              <a:rPr lang="en-US" dirty="0" err="1"/>
              <a:t>ρούχ</a:t>
            </a:r>
            <a:r>
              <a:rPr lang="en-US" dirty="0"/>
              <a:t>α, </a:t>
            </a:r>
            <a:r>
              <a:rPr lang="en-US" dirty="0" err="1"/>
              <a:t>φ</a:t>
            </a:r>
            <a:r>
              <a:rPr lang="en-US" dirty="0"/>
              <a:t>α</a:t>
            </a:r>
            <a:r>
              <a:rPr lang="en-US" dirty="0" err="1"/>
              <a:t>γητό</a:t>
            </a:r>
            <a:r>
              <a:rPr lang="en-US" dirty="0"/>
              <a:t>, </a:t>
            </a:r>
            <a:r>
              <a:rPr lang="en-US" dirty="0" err="1"/>
              <a:t>σχέσεις</a:t>
            </a:r>
            <a:r>
              <a:rPr lang="en-US" dirty="0"/>
              <a:t>, </a:t>
            </a:r>
            <a:r>
              <a:rPr lang="en-US" dirty="0" err="1"/>
              <a:t>κοινωνικοοικονομική</a:t>
            </a:r>
            <a:r>
              <a:rPr lang="en-US" dirty="0"/>
              <a:t> </a:t>
            </a:r>
            <a:r>
              <a:rPr lang="en-US" dirty="0" err="1"/>
              <a:t>κ</a:t>
            </a:r>
            <a:r>
              <a:rPr lang="en-US" dirty="0"/>
              <a:t>α</a:t>
            </a:r>
            <a:r>
              <a:rPr lang="en-US" dirty="0" err="1"/>
              <a:t>τάστ</a:t>
            </a:r>
            <a:r>
              <a:rPr lang="en-US" dirty="0"/>
              <a:t>α</a:t>
            </a:r>
            <a:r>
              <a:rPr lang="en-US" dirty="0" err="1"/>
              <a:t>ση</a:t>
            </a:r>
            <a:r>
              <a:rPr lang="en-US" dirty="0"/>
              <a:t>, π</a:t>
            </a:r>
            <a:r>
              <a:rPr lang="en-US" dirty="0" err="1"/>
              <a:t>εριουσί</a:t>
            </a:r>
            <a:r>
              <a:rPr lang="en-US" dirty="0"/>
              <a:t>α, </a:t>
            </a:r>
            <a:r>
              <a:rPr lang="en-US" dirty="0" err="1"/>
              <a:t>σωμ</a:t>
            </a:r>
            <a:r>
              <a:rPr lang="en-US" dirty="0"/>
              <a:t>α</a:t>
            </a:r>
            <a:r>
              <a:rPr lang="en-US" dirty="0" err="1"/>
              <a:t>τική</a:t>
            </a:r>
            <a:r>
              <a:rPr lang="en-US" dirty="0"/>
              <a:t> </a:t>
            </a:r>
            <a:r>
              <a:rPr lang="en-US" dirty="0" err="1"/>
              <a:t>εμφάνιση</a:t>
            </a:r>
            <a:r>
              <a:rPr lang="en-US" dirty="0"/>
              <a:t>, </a:t>
            </a:r>
            <a:r>
              <a:rPr lang="en-US" dirty="0" err="1"/>
              <a:t>ικ</a:t>
            </a:r>
            <a:r>
              <a:rPr lang="en-US" dirty="0"/>
              <a:t>α</a:t>
            </a:r>
            <a:r>
              <a:rPr lang="en-US" dirty="0" err="1"/>
              <a:t>νότητες</a:t>
            </a:r>
            <a:endParaRPr lang="en-US" dirty="0"/>
          </a:p>
          <a:p>
            <a:pPr lvl="0"/>
            <a:r>
              <a:rPr lang="en-US" b="1" dirty="0" err="1"/>
              <a:t>Χρήση</a:t>
            </a:r>
            <a:r>
              <a:rPr lang="en-US" b="1" dirty="0"/>
              <a:t> </a:t>
            </a:r>
            <a:r>
              <a:rPr lang="en-US" b="1" dirty="0" err="1"/>
              <a:t>υ</a:t>
            </a:r>
            <a:r>
              <a:rPr lang="en-US" b="1" dirty="0"/>
              <a:t>π</a:t>
            </a:r>
            <a:r>
              <a:rPr lang="en-US" b="1" dirty="0" err="1"/>
              <a:t>οτιμητικής</a:t>
            </a:r>
            <a:r>
              <a:rPr lang="en-US" b="1" dirty="0"/>
              <a:t> </a:t>
            </a:r>
            <a:r>
              <a:rPr lang="en-US" b="1" dirty="0" err="1"/>
              <a:t>γλώσσ</a:t>
            </a:r>
            <a:r>
              <a:rPr lang="en-US" b="1" dirty="0"/>
              <a:t>α</a:t>
            </a:r>
            <a:r>
              <a:rPr lang="en-US" b="1" dirty="0" err="1"/>
              <a:t>ς</a:t>
            </a:r>
            <a:endParaRPr lang="en-US" b="1" dirty="0"/>
          </a:p>
          <a:p>
            <a:pPr lvl="0"/>
            <a:r>
              <a:rPr lang="en-US" b="1" dirty="0" err="1"/>
              <a:t>Προσ</a:t>
            </a:r>
            <a:r>
              <a:rPr lang="en-US" b="1" dirty="0"/>
              <a:t>β</a:t>
            </a:r>
            <a:r>
              <a:rPr lang="en-US" b="1" dirty="0" err="1"/>
              <a:t>λητικά</a:t>
            </a:r>
            <a:r>
              <a:rPr lang="en-US" b="1" dirty="0"/>
              <a:t> </a:t>
            </a:r>
            <a:r>
              <a:rPr lang="en-US" b="1" dirty="0" err="1"/>
              <a:t>σχόλι</a:t>
            </a:r>
            <a:r>
              <a:rPr lang="en-US" b="1" dirty="0"/>
              <a:t>α</a:t>
            </a:r>
          </a:p>
          <a:p>
            <a:pPr lvl="0"/>
            <a:r>
              <a:rPr lang="en-US" b="1" dirty="0" err="1"/>
              <a:t>Γελιο</a:t>
            </a:r>
            <a:r>
              <a:rPr lang="en-US" b="1" dirty="0"/>
              <a:t>π</a:t>
            </a:r>
            <a:r>
              <a:rPr lang="en-US" b="1" dirty="0" err="1"/>
              <a:t>οίηση</a:t>
            </a:r>
            <a:r>
              <a:rPr lang="en-US" b="1" dirty="0"/>
              <a:t> </a:t>
            </a:r>
            <a:r>
              <a:rPr lang="en-US" b="1" dirty="0" err="1"/>
              <a:t>ή</a:t>
            </a:r>
            <a:r>
              <a:rPr lang="en-US" b="1" dirty="0"/>
              <a:t> </a:t>
            </a:r>
            <a:r>
              <a:rPr lang="en-US" b="1" dirty="0" err="1"/>
              <a:t>μίμηση</a:t>
            </a:r>
            <a:endParaRPr lang="en-US" b="1" dirty="0"/>
          </a:p>
          <a:p>
            <a:pPr lvl="0"/>
            <a:r>
              <a:rPr lang="en-US" b="1" dirty="0" err="1"/>
              <a:t>Ρ</a:t>
            </a:r>
            <a:r>
              <a:rPr lang="en-US" b="1" dirty="0"/>
              <a:t>α</a:t>
            </a:r>
            <a:r>
              <a:rPr lang="en-US" b="1" dirty="0" err="1"/>
              <a:t>τσιστικά</a:t>
            </a:r>
            <a:r>
              <a:rPr lang="en-US" b="1" dirty="0"/>
              <a:t> </a:t>
            </a:r>
            <a:r>
              <a:rPr lang="en-US" b="1" dirty="0" err="1"/>
              <a:t>σχόλι</a:t>
            </a:r>
            <a:r>
              <a:rPr lang="en-US" b="1" dirty="0"/>
              <a:t>α</a:t>
            </a:r>
          </a:p>
          <a:p>
            <a:pPr lvl="0"/>
            <a:r>
              <a:rPr lang="en-US" b="1" dirty="0" err="1"/>
              <a:t>Στερεοτυ</a:t>
            </a:r>
            <a:r>
              <a:rPr lang="en-US" b="1" dirty="0"/>
              <a:t>π</a:t>
            </a:r>
            <a:r>
              <a:rPr lang="en-US" b="1" dirty="0" err="1"/>
              <a:t>ικές</a:t>
            </a:r>
            <a:r>
              <a:rPr lang="en-US" b="1" dirty="0"/>
              <a:t> </a:t>
            </a:r>
            <a:r>
              <a:rPr lang="en-US" b="1" dirty="0" err="1"/>
              <a:t>δηλώσεις</a:t>
            </a:r>
            <a:endParaRPr lang="en-US" b="1" dirty="0"/>
          </a:p>
          <a:p>
            <a:pPr lvl="0"/>
            <a:r>
              <a:rPr lang="en-US" dirty="0" err="1"/>
              <a:t>Ανέκδοτ</a:t>
            </a:r>
            <a:r>
              <a:rPr lang="en-US" dirty="0"/>
              <a:t>α </a:t>
            </a:r>
            <a:r>
              <a:rPr lang="en-US" dirty="0" err="1"/>
              <a:t>ή</a:t>
            </a:r>
            <a:r>
              <a:rPr lang="en-US" dirty="0"/>
              <a:t> α</a:t>
            </a:r>
            <a:r>
              <a:rPr lang="en-US" dirty="0" err="1"/>
              <a:t>στεί</a:t>
            </a:r>
            <a:r>
              <a:rPr lang="en-US" dirty="0"/>
              <a:t>α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1802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b="1" dirty="0" smtClean="0">
                <a:solidFill>
                  <a:srgbClr val="FF0000"/>
                </a:solidFill>
              </a:rPr>
              <a:t>Κοινωνική Βία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lvl="0"/>
            <a:r>
              <a:rPr lang="en-US" b="1" dirty="0" err="1"/>
              <a:t>Σκό</a:t>
            </a:r>
            <a:r>
              <a:rPr lang="en-US" b="1" dirty="0"/>
              <a:t>π</a:t>
            </a:r>
            <a:r>
              <a:rPr lang="en-US" b="1" dirty="0" err="1"/>
              <a:t>ιμος</a:t>
            </a:r>
            <a:r>
              <a:rPr lang="en-US" b="1" dirty="0"/>
              <a:t> απ</a:t>
            </a:r>
            <a:r>
              <a:rPr lang="en-US" b="1" dirty="0" err="1"/>
              <a:t>οκλεισμός</a:t>
            </a:r>
            <a:r>
              <a:rPr lang="en-US" b="1" dirty="0"/>
              <a:t> </a:t>
            </a:r>
            <a:r>
              <a:rPr lang="en-US" dirty="0" err="1"/>
              <a:t>λέγοντ</a:t>
            </a:r>
            <a:r>
              <a:rPr lang="en-US" dirty="0"/>
              <a:t>α</a:t>
            </a:r>
            <a:r>
              <a:rPr lang="en-US" dirty="0" err="1"/>
              <a:t>ς</a:t>
            </a:r>
            <a:r>
              <a:rPr lang="en-US" dirty="0"/>
              <a:t> </a:t>
            </a:r>
            <a:r>
              <a:rPr lang="en-US" dirty="0" err="1"/>
              <a:t>στους</a:t>
            </a:r>
            <a:r>
              <a:rPr lang="en-US" dirty="0"/>
              <a:t> </a:t>
            </a:r>
            <a:r>
              <a:rPr lang="en-US" dirty="0" err="1"/>
              <a:t>άλλους</a:t>
            </a:r>
            <a:r>
              <a:rPr lang="en-US" dirty="0"/>
              <a:t> </a:t>
            </a:r>
            <a:r>
              <a:rPr lang="en-US" dirty="0" err="1"/>
              <a:t>ν</a:t>
            </a:r>
            <a:r>
              <a:rPr lang="en-US" dirty="0"/>
              <a:t>α </a:t>
            </a:r>
            <a:r>
              <a:rPr lang="en-US" dirty="0" err="1"/>
              <a:t>μην</a:t>
            </a:r>
            <a:r>
              <a:rPr lang="en-US" dirty="0"/>
              <a:t> </a:t>
            </a:r>
            <a:r>
              <a:rPr lang="en-US" dirty="0" err="1"/>
              <a:t>κάνουν</a:t>
            </a:r>
            <a:r>
              <a:rPr lang="en-US" dirty="0"/>
              <a:t> πα</a:t>
            </a:r>
            <a:r>
              <a:rPr lang="en-US" dirty="0" err="1"/>
              <a:t>ρέ</a:t>
            </a:r>
            <a:r>
              <a:rPr lang="en-US" dirty="0"/>
              <a:t>α </a:t>
            </a:r>
            <a:r>
              <a:rPr lang="en-US" dirty="0" err="1"/>
              <a:t>με</a:t>
            </a:r>
            <a:r>
              <a:rPr lang="en-US" dirty="0"/>
              <a:t> </a:t>
            </a:r>
            <a:r>
              <a:rPr lang="en-US" dirty="0" err="1"/>
              <a:t>έν</a:t>
            </a:r>
            <a:r>
              <a:rPr lang="en-US" dirty="0"/>
              <a:t>α </a:t>
            </a:r>
            <a:r>
              <a:rPr lang="en-US" dirty="0" err="1"/>
              <a:t>άτομο</a:t>
            </a:r>
            <a:r>
              <a:rPr lang="en-US" dirty="0"/>
              <a:t>/ </a:t>
            </a:r>
            <a:r>
              <a:rPr lang="en-US" dirty="0" err="1"/>
              <a:t>μι</a:t>
            </a:r>
            <a:r>
              <a:rPr lang="en-US" dirty="0"/>
              <a:t>α </a:t>
            </a:r>
            <a:r>
              <a:rPr lang="en-US" dirty="0" err="1"/>
              <a:t>ομάδ</a:t>
            </a:r>
            <a:r>
              <a:rPr lang="en-US" dirty="0"/>
              <a:t>α α</a:t>
            </a:r>
            <a:r>
              <a:rPr lang="en-US" dirty="0" err="1"/>
              <a:t>τόμων</a:t>
            </a:r>
            <a:endParaRPr lang="en-US" dirty="0"/>
          </a:p>
          <a:p>
            <a:pPr lvl="0"/>
            <a:r>
              <a:rPr lang="en-US" b="1" dirty="0" err="1"/>
              <a:t>Κουτσομ</a:t>
            </a:r>
            <a:r>
              <a:rPr lang="en-US" b="1" dirty="0"/>
              <a:t>π</a:t>
            </a:r>
            <a:r>
              <a:rPr lang="en-US" b="1" dirty="0" err="1"/>
              <a:t>ολιό</a:t>
            </a:r>
            <a:r>
              <a:rPr lang="en-US" b="1" dirty="0"/>
              <a:t>, </a:t>
            </a:r>
            <a:r>
              <a:rPr lang="en-US" b="1" dirty="0" err="1"/>
              <a:t>συμμετοχή</a:t>
            </a:r>
            <a:r>
              <a:rPr lang="en-US" b="1" dirty="0"/>
              <a:t> </a:t>
            </a:r>
            <a:r>
              <a:rPr lang="en-US" b="1" dirty="0" err="1"/>
              <a:t>στη</a:t>
            </a:r>
            <a:r>
              <a:rPr lang="en-US" b="1" dirty="0"/>
              <a:t> </a:t>
            </a:r>
            <a:r>
              <a:rPr lang="en-US" b="1" dirty="0" err="1"/>
              <a:t>διάδοση</a:t>
            </a:r>
            <a:r>
              <a:rPr lang="en-US" b="1" dirty="0"/>
              <a:t> </a:t>
            </a:r>
            <a:r>
              <a:rPr lang="en-US" b="1" dirty="0" err="1"/>
              <a:t>φήμης</a:t>
            </a:r>
            <a:endParaRPr lang="en-US" b="1" dirty="0"/>
          </a:p>
          <a:p>
            <a:pPr lvl="0"/>
            <a:r>
              <a:rPr lang="en-US" b="1" dirty="0" err="1"/>
              <a:t>Άρνηση</a:t>
            </a:r>
            <a:r>
              <a:rPr lang="en-US" b="1" dirty="0"/>
              <a:t> </a:t>
            </a:r>
            <a:r>
              <a:rPr lang="en-US" b="1" dirty="0" err="1"/>
              <a:t>γι</a:t>
            </a:r>
            <a:r>
              <a:rPr lang="en-US" b="1" dirty="0"/>
              <a:t>α </a:t>
            </a:r>
            <a:r>
              <a:rPr lang="en-US" b="1" dirty="0" err="1"/>
              <a:t>συνεργ</a:t>
            </a:r>
            <a:r>
              <a:rPr lang="en-US" b="1" dirty="0"/>
              <a:t>α</a:t>
            </a:r>
            <a:r>
              <a:rPr lang="en-US" b="1" dirty="0" err="1"/>
              <a:t>σί</a:t>
            </a:r>
            <a:r>
              <a:rPr lang="en-US" b="1" dirty="0"/>
              <a:t>α</a:t>
            </a:r>
          </a:p>
          <a:p>
            <a:pPr lvl="0"/>
            <a:r>
              <a:rPr lang="en-US" b="1" dirty="0" err="1"/>
              <a:t>Α</a:t>
            </a:r>
            <a:r>
              <a:rPr lang="en-US" b="1" dirty="0"/>
              <a:t>π</a:t>
            </a:r>
            <a:r>
              <a:rPr lang="en-US" b="1" dirty="0" err="1"/>
              <a:t>οκλεισμός</a:t>
            </a:r>
            <a:r>
              <a:rPr lang="en-US" b="1" dirty="0"/>
              <a:t> απ</a:t>
            </a:r>
            <a:r>
              <a:rPr lang="en-US" b="1" dirty="0" err="1"/>
              <a:t>ό</a:t>
            </a:r>
            <a:r>
              <a:rPr lang="en-US" b="1" dirty="0"/>
              <a:t> </a:t>
            </a:r>
            <a:r>
              <a:rPr lang="en-US" b="1" dirty="0" err="1"/>
              <a:t>συμμετοχή</a:t>
            </a:r>
            <a:r>
              <a:rPr lang="en-US" b="1" dirty="0"/>
              <a:t> </a:t>
            </a:r>
            <a:r>
              <a:rPr lang="en-US" b="1" dirty="0" err="1"/>
              <a:t>σε</a:t>
            </a:r>
            <a:r>
              <a:rPr lang="en-US" b="1" dirty="0"/>
              <a:t> </a:t>
            </a:r>
            <a:r>
              <a:rPr lang="en-US" b="1" dirty="0" err="1"/>
              <a:t>κοινωνικές</a:t>
            </a:r>
            <a:r>
              <a:rPr lang="en-US" b="1" dirty="0"/>
              <a:t> </a:t>
            </a:r>
            <a:r>
              <a:rPr lang="en-US" b="1" dirty="0" err="1"/>
              <a:t>ή</a:t>
            </a:r>
            <a:r>
              <a:rPr lang="en-US" b="1" dirty="0"/>
              <a:t> </a:t>
            </a:r>
            <a:r>
              <a:rPr lang="en-US" b="1" dirty="0" err="1"/>
              <a:t>άλλες</a:t>
            </a:r>
            <a:r>
              <a:rPr lang="en-US" b="1" dirty="0"/>
              <a:t> </a:t>
            </a:r>
            <a:r>
              <a:rPr lang="en-US" b="1" dirty="0" err="1"/>
              <a:t>ομάδες</a:t>
            </a:r>
            <a:endParaRPr lang="en-US" b="1" dirty="0"/>
          </a:p>
          <a:p>
            <a:pPr lvl="0"/>
            <a:r>
              <a:rPr lang="en-US" b="1" dirty="0"/>
              <a:t> π</a:t>
            </a:r>
            <a:r>
              <a:rPr lang="en-US" b="1" dirty="0" err="1"/>
              <a:t>ροσ</a:t>
            </a:r>
            <a:r>
              <a:rPr lang="en-US" b="1" dirty="0"/>
              <a:t>β</a:t>
            </a:r>
            <a:r>
              <a:rPr lang="en-US" b="1" dirty="0" err="1"/>
              <a:t>λητικ</a:t>
            </a:r>
            <a:r>
              <a:rPr lang="en-US" b="1" dirty="0"/>
              <a:t>ά, απ</a:t>
            </a:r>
            <a:r>
              <a:rPr lang="en-US" b="1" dirty="0" err="1"/>
              <a:t>ειλητικ</a:t>
            </a:r>
            <a:r>
              <a:rPr lang="en-US" b="1" dirty="0"/>
              <a:t>ά </a:t>
            </a:r>
            <a:r>
              <a:rPr lang="en-US" b="1" dirty="0" err="1"/>
              <a:t>η</a:t>
            </a:r>
            <a:r>
              <a:rPr lang="en-US" b="1" dirty="0"/>
              <a:t>́ </a:t>
            </a:r>
            <a:r>
              <a:rPr lang="en-US" b="1" dirty="0" err="1"/>
              <a:t>ρ</a:t>
            </a:r>
            <a:r>
              <a:rPr lang="en-US" b="1" dirty="0"/>
              <a:t>α</a:t>
            </a:r>
            <a:r>
              <a:rPr lang="en-US" b="1" dirty="0" err="1"/>
              <a:t>τσιστικ</a:t>
            </a:r>
            <a:r>
              <a:rPr lang="en-US" b="1" dirty="0"/>
              <a:t>ά </a:t>
            </a:r>
            <a:r>
              <a:rPr lang="en-US" b="1" dirty="0" err="1"/>
              <a:t>γκρ</a:t>
            </a:r>
            <a:r>
              <a:rPr lang="en-US" b="1" dirty="0"/>
              <a:t>ά</a:t>
            </a:r>
            <a:r>
              <a:rPr lang="en-US" b="1" dirty="0" err="1"/>
              <a:t>φιτι</a:t>
            </a:r>
            <a:r>
              <a:rPr lang="en-US" b="1" dirty="0"/>
              <a:t> </a:t>
            </a:r>
            <a:r>
              <a:rPr lang="en-US" b="1" dirty="0" err="1"/>
              <a:t>η</a:t>
            </a:r>
            <a:r>
              <a:rPr lang="en-US" b="1" dirty="0"/>
              <a:t>́ </a:t>
            </a:r>
            <a:r>
              <a:rPr lang="en-US" b="1" dirty="0" err="1"/>
              <a:t>σλόγκ</a:t>
            </a:r>
            <a:r>
              <a:rPr lang="en-US" b="1" dirty="0"/>
              <a:t>α</a:t>
            </a:r>
            <a:r>
              <a:rPr lang="en-US" b="1" dirty="0" err="1"/>
              <a:t>ν</a:t>
            </a:r>
            <a:r>
              <a:rPr lang="en-US" b="1" dirty="0"/>
              <a:t> </a:t>
            </a:r>
            <a:r>
              <a:rPr lang="en-US" dirty="0"/>
              <a:t>(</a:t>
            </a:r>
            <a:r>
              <a:rPr lang="en-US" dirty="0" err="1"/>
              <a:t>σε</a:t>
            </a:r>
            <a:r>
              <a:rPr lang="en-US" dirty="0"/>
              <a:t> </a:t>
            </a:r>
            <a:r>
              <a:rPr lang="en-US" dirty="0" err="1"/>
              <a:t>τοίχους</a:t>
            </a:r>
            <a:r>
              <a:rPr lang="en-US" dirty="0"/>
              <a:t> </a:t>
            </a:r>
            <a:r>
              <a:rPr lang="en-US" dirty="0" err="1"/>
              <a:t>του</a:t>
            </a:r>
            <a:r>
              <a:rPr lang="en-US" dirty="0"/>
              <a:t> </a:t>
            </a:r>
            <a:r>
              <a:rPr lang="en-US" dirty="0" err="1"/>
              <a:t>σχολείου</a:t>
            </a:r>
            <a:r>
              <a:rPr lang="en-US" dirty="0"/>
              <a:t>, </a:t>
            </a:r>
            <a:r>
              <a:rPr lang="en-US" dirty="0" err="1"/>
              <a:t>στις</a:t>
            </a:r>
            <a:r>
              <a:rPr lang="en-US" dirty="0"/>
              <a:t> </a:t>
            </a:r>
            <a:r>
              <a:rPr lang="en-US" dirty="0" err="1"/>
              <a:t>του</a:t>
            </a:r>
            <a:r>
              <a:rPr lang="en-US" dirty="0"/>
              <a:t>α</a:t>
            </a:r>
            <a:r>
              <a:rPr lang="en-US" dirty="0" err="1"/>
              <a:t>λέτες</a:t>
            </a:r>
            <a:r>
              <a:rPr lang="en-US" dirty="0"/>
              <a:t>, </a:t>
            </a:r>
            <a:r>
              <a:rPr lang="en-US" dirty="0" err="1"/>
              <a:t>στ</a:t>
            </a:r>
            <a:r>
              <a:rPr lang="en-US" dirty="0"/>
              <a:t>α </a:t>
            </a:r>
            <a:r>
              <a:rPr lang="en-US" dirty="0" err="1"/>
              <a:t>θρ</a:t>
            </a:r>
            <a:r>
              <a:rPr lang="en-US" dirty="0"/>
              <a:t>α</a:t>
            </a:r>
            <a:r>
              <a:rPr lang="en-US" dirty="0" err="1"/>
              <a:t>νι</a:t>
            </a:r>
            <a:r>
              <a:rPr lang="en-US" dirty="0"/>
              <a:t>́α </a:t>
            </a:r>
            <a:r>
              <a:rPr lang="en-US" dirty="0" err="1"/>
              <a:t>κ.λ</a:t>
            </a:r>
            <a:r>
              <a:rPr lang="en-US" dirty="0"/>
              <a:t>π.)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9894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b="1" dirty="0" smtClean="0">
                <a:solidFill>
                  <a:srgbClr val="FF0000"/>
                </a:solidFill>
              </a:rPr>
              <a:t>Σωματική Βία</a:t>
            </a:r>
            <a:endParaRPr lang="en-US" b="1" dirty="0">
              <a:solidFill>
                <a:srgbClr val="FF0000"/>
              </a:solidFill>
            </a:endParaRPr>
          </a:p>
        </p:txBody>
      </p:sp>
      <p:pic>
        <p:nvPicPr>
          <p:cNvPr id="4" name="Picture 3" descr="images-2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7806" y="1066099"/>
            <a:ext cx="2857500" cy="285750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1529" y="1270105"/>
            <a:ext cx="8436690" cy="5273203"/>
          </a:xfrm>
        </p:spPr>
        <p:txBody>
          <a:bodyPr>
            <a:normAutofit fontScale="77500" lnSpcReduction="20000"/>
          </a:bodyPr>
          <a:lstStyle/>
          <a:p>
            <a:pPr lvl="0"/>
            <a:r>
              <a:rPr lang="en-US" b="1" dirty="0" err="1"/>
              <a:t>Α</a:t>
            </a:r>
            <a:r>
              <a:rPr lang="en-US" b="1" dirty="0"/>
              <a:t>π</a:t>
            </a:r>
            <a:r>
              <a:rPr lang="en-US" b="1" dirty="0" err="1"/>
              <a:t>ειλητικές</a:t>
            </a:r>
            <a:r>
              <a:rPr lang="en-US" b="1" dirty="0"/>
              <a:t> </a:t>
            </a:r>
            <a:r>
              <a:rPr lang="en-US" b="1" dirty="0" err="1"/>
              <a:t>ή</a:t>
            </a:r>
            <a:r>
              <a:rPr lang="en-US" b="1" dirty="0"/>
              <a:t> </a:t>
            </a:r>
            <a:r>
              <a:rPr lang="en-US" b="1" dirty="0" err="1"/>
              <a:t>κοροϊδευτικές</a:t>
            </a:r>
            <a:r>
              <a:rPr lang="en-US" b="1" dirty="0"/>
              <a:t> </a:t>
            </a:r>
            <a:r>
              <a:rPr lang="en-US" b="1" dirty="0" err="1"/>
              <a:t>χειρονομίες</a:t>
            </a:r>
            <a:endParaRPr lang="en-US" b="1" dirty="0"/>
          </a:p>
          <a:p>
            <a:pPr lvl="0"/>
            <a:r>
              <a:rPr lang="en-US" b="1" dirty="0" err="1"/>
              <a:t>Σ</a:t>
            </a:r>
            <a:r>
              <a:rPr lang="en-US" b="1" dirty="0"/>
              <a:t>π</a:t>
            </a:r>
            <a:r>
              <a:rPr lang="en-US" b="1" dirty="0" err="1"/>
              <a:t>ρωξίμ</a:t>
            </a:r>
            <a:r>
              <a:rPr lang="en-US" b="1" dirty="0"/>
              <a:t>α</a:t>
            </a:r>
            <a:r>
              <a:rPr lang="en-US" b="1" dirty="0" err="1"/>
              <a:t>τ</a:t>
            </a:r>
            <a:r>
              <a:rPr lang="en-US" b="1" dirty="0"/>
              <a:t>α</a:t>
            </a:r>
          </a:p>
          <a:p>
            <a:pPr lvl="0"/>
            <a:r>
              <a:rPr lang="en-US" b="1" dirty="0" err="1"/>
              <a:t>Χτυ</a:t>
            </a:r>
            <a:r>
              <a:rPr lang="en-US" b="1" dirty="0"/>
              <a:t>π</a:t>
            </a:r>
            <a:r>
              <a:rPr lang="en-US" b="1" dirty="0" err="1"/>
              <a:t>ήμ</a:t>
            </a:r>
            <a:r>
              <a:rPr lang="en-US" b="1" dirty="0"/>
              <a:t>α</a:t>
            </a:r>
            <a:r>
              <a:rPr lang="en-US" b="1" dirty="0" err="1"/>
              <a:t>τ</a:t>
            </a:r>
            <a:r>
              <a:rPr lang="en-US" b="1" dirty="0"/>
              <a:t>α</a:t>
            </a:r>
          </a:p>
          <a:p>
            <a:pPr lvl="0"/>
            <a:r>
              <a:rPr lang="en-US" b="1" dirty="0" err="1"/>
              <a:t>Τρικλο</a:t>
            </a:r>
            <a:r>
              <a:rPr lang="en-US" b="1" dirty="0"/>
              <a:t>π</a:t>
            </a:r>
            <a:r>
              <a:rPr lang="en-US" b="1" dirty="0" err="1"/>
              <a:t>οδιές</a:t>
            </a:r>
            <a:endParaRPr lang="en-US" b="1" dirty="0"/>
          </a:p>
          <a:p>
            <a:pPr lvl="0"/>
            <a:r>
              <a:rPr lang="en-US" b="1" dirty="0" err="1"/>
              <a:t>Κλοτσιές</a:t>
            </a:r>
            <a:r>
              <a:rPr lang="en-US" b="1" dirty="0"/>
              <a:t>, </a:t>
            </a:r>
            <a:r>
              <a:rPr lang="en-US" b="1" dirty="0" err="1"/>
              <a:t>γροθιές</a:t>
            </a:r>
            <a:endParaRPr lang="en-US" b="1" dirty="0"/>
          </a:p>
          <a:p>
            <a:pPr lvl="0"/>
            <a:r>
              <a:rPr lang="en-US" b="1" dirty="0" err="1"/>
              <a:t>Σωμ</a:t>
            </a:r>
            <a:r>
              <a:rPr lang="en-US" b="1" dirty="0"/>
              <a:t>α</a:t>
            </a:r>
            <a:r>
              <a:rPr lang="en-US" b="1" dirty="0" err="1"/>
              <a:t>τική</a:t>
            </a:r>
            <a:r>
              <a:rPr lang="en-US" b="1" dirty="0"/>
              <a:t> </a:t>
            </a:r>
            <a:r>
              <a:rPr lang="en-US" b="1" dirty="0" err="1"/>
              <a:t>ε</a:t>
            </a:r>
            <a:r>
              <a:rPr lang="en-US" b="1" dirty="0"/>
              <a:t>π</a:t>
            </a:r>
            <a:r>
              <a:rPr lang="en-US" b="1" dirty="0" err="1"/>
              <a:t>ίθεση</a:t>
            </a:r>
            <a:r>
              <a:rPr lang="en-US" b="1" dirty="0"/>
              <a:t> </a:t>
            </a:r>
            <a:r>
              <a:rPr lang="en-US" b="1" dirty="0" err="1"/>
              <a:t>ή</a:t>
            </a:r>
            <a:r>
              <a:rPr lang="en-US" b="1" dirty="0"/>
              <a:t> πα</a:t>
            </a:r>
            <a:r>
              <a:rPr lang="en-US" b="1" dirty="0" err="1"/>
              <a:t>ρενόχληση</a:t>
            </a:r>
            <a:endParaRPr lang="en-US" b="1" dirty="0"/>
          </a:p>
          <a:p>
            <a:pPr lvl="0"/>
            <a:r>
              <a:rPr lang="en-US" b="1" dirty="0" err="1"/>
              <a:t>Κλο</a:t>
            </a:r>
            <a:r>
              <a:rPr lang="en-US" b="1" dirty="0"/>
              <a:t>π</a:t>
            </a:r>
            <a:r>
              <a:rPr lang="en-US" b="1" dirty="0" err="1"/>
              <a:t>ές</a:t>
            </a:r>
            <a:endParaRPr lang="en-US" b="1" dirty="0"/>
          </a:p>
          <a:p>
            <a:pPr lvl="0"/>
            <a:r>
              <a:rPr lang="el-GR" b="1" dirty="0"/>
              <a:t>Απειλές</a:t>
            </a:r>
            <a:endParaRPr lang="en-US" b="1" dirty="0"/>
          </a:p>
          <a:p>
            <a:pPr lvl="0"/>
            <a:r>
              <a:rPr lang="el-GR" b="1" dirty="0"/>
              <a:t>Καταδίωξη</a:t>
            </a:r>
            <a:endParaRPr lang="en-US" b="1" dirty="0"/>
          </a:p>
          <a:p>
            <a:pPr lvl="0"/>
            <a:r>
              <a:rPr lang="el-GR" b="1" dirty="0"/>
              <a:t>Καταστροφή προσωπικών αντικειμένων ή άλλης περιουσίας</a:t>
            </a:r>
            <a:endParaRPr lang="en-US" b="1" dirty="0"/>
          </a:p>
          <a:p>
            <a:pPr lvl="0"/>
            <a:r>
              <a:rPr lang="el-GR" b="1" dirty="0"/>
              <a:t>Καταστροφή δημόσιας ή άλλης περιουσίας με συναισθηματική ή ηθική αξία για κάποια άτομα ή ομάδες</a:t>
            </a:r>
            <a:endParaRPr lang="en-US" b="1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1757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Image-for-bullying-story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538" y="4547113"/>
            <a:ext cx="3537471" cy="2066133"/>
          </a:xfrm>
          <a:prstGeom prst="rect">
            <a:avLst/>
          </a:prstGeom>
        </p:spPr>
      </p:pic>
      <p:pic>
        <p:nvPicPr>
          <p:cNvPr id="5" name="Picture 4" descr="o-BULLYING-facebook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1876" y="3909961"/>
            <a:ext cx="4794923" cy="2397462"/>
          </a:xfrm>
          <a:prstGeom prst="rect">
            <a:avLst/>
          </a:prstGeom>
        </p:spPr>
      </p:pic>
      <p:pic>
        <p:nvPicPr>
          <p:cNvPr id="4" name="Content Placeholder 3" descr="bullies-victim-110429.jpg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933" b="20933"/>
          <a:stretch>
            <a:fillRect/>
          </a:stretch>
        </p:blipFill>
        <p:spPr>
          <a:xfrm>
            <a:off x="236538" y="2851150"/>
            <a:ext cx="3436625" cy="1331910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2576895"/>
          </a:xfrm>
        </p:spPr>
        <p:txBody>
          <a:bodyPr>
            <a:normAutofit fontScale="90000"/>
          </a:bodyPr>
          <a:lstStyle/>
          <a:p>
            <a:r>
              <a:rPr lang="el-GR" b="1" dirty="0" smtClean="0"/>
              <a:t>Η </a:t>
            </a:r>
            <a:r>
              <a:rPr lang="el-GR" b="1" dirty="0" smtClean="0">
                <a:solidFill>
                  <a:srgbClr val="FF0000"/>
                </a:solidFill>
              </a:rPr>
              <a:t>βία πλήγώνει </a:t>
            </a:r>
            <a:r>
              <a:rPr lang="el-GR" b="1" dirty="0" smtClean="0"/>
              <a:t>την </a:t>
            </a:r>
            <a:r>
              <a:rPr lang="el-GR" b="1" dirty="0" smtClean="0">
                <a:solidFill>
                  <a:srgbClr val="3366FF"/>
                </a:solidFill>
              </a:rPr>
              <a:t>αυτοπεποίθηση</a:t>
            </a:r>
            <a:r>
              <a:rPr lang="el-GR" b="1" dirty="0" smtClean="0"/>
              <a:t>, την </a:t>
            </a:r>
            <a:r>
              <a:rPr lang="el-GR" b="1" dirty="0" smtClean="0">
                <a:solidFill>
                  <a:srgbClr val="008000"/>
                </a:solidFill>
              </a:rPr>
              <a:t>αίσθηση ασφάλειας </a:t>
            </a:r>
            <a:r>
              <a:rPr lang="el-GR" b="1" dirty="0" smtClean="0"/>
              <a:t>και την </a:t>
            </a:r>
            <a:r>
              <a:rPr lang="el-GR" b="1" dirty="0" smtClean="0">
                <a:solidFill>
                  <a:schemeClr val="accent6">
                    <a:lumMod val="75000"/>
                  </a:schemeClr>
                </a:solidFill>
              </a:rPr>
              <a:t>αίσθηση της αποδοχής </a:t>
            </a:r>
            <a:r>
              <a:rPr lang="el-GR" b="1" dirty="0" smtClean="0"/>
              <a:t>ενός ατόμου ή ομάδας.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456906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1larg.blanco_bullies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755" y="147423"/>
            <a:ext cx="5644912" cy="3175263"/>
          </a:xfrm>
          <a:prstGeom prst="rect">
            <a:avLst/>
          </a:prstGeom>
        </p:spPr>
      </p:pic>
      <p:pic>
        <p:nvPicPr>
          <p:cNvPr id="5" name="Picture 4" descr="120315_FAM_lonelyBoy.jpg.CROP.original-original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5399" y="3492788"/>
            <a:ext cx="5319614" cy="32404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5087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bi-150x150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0296" y="1553762"/>
            <a:ext cx="2347275" cy="234727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b="1" dirty="0" smtClean="0">
                <a:solidFill>
                  <a:srgbClr val="000090"/>
                </a:solidFill>
              </a:rPr>
              <a:t>ΚΑΝΕΝΑ ΕΙΔΟΣ ΒΙΑΣ ΔΕΝ ΕΙΝΑΙ ΑΠΟΔΕΧΤΟ ΣΤΟ ΣΧΟΛΕΙΟ ΜΑΣ</a:t>
            </a:r>
            <a:endParaRPr lang="en-US" b="1" dirty="0">
              <a:solidFill>
                <a:srgbClr val="00009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901037"/>
            <a:ext cx="8229600" cy="2225126"/>
          </a:xfrm>
        </p:spPr>
        <p:txBody>
          <a:bodyPr/>
          <a:lstStyle/>
          <a:p>
            <a:r>
              <a:rPr lang="el-GR" b="1" dirty="0"/>
              <a:t>Τ</a:t>
            </a:r>
            <a:r>
              <a:rPr lang="el-GR" b="1" dirty="0" smtClean="0"/>
              <a:t>ις διαφορές μας μπορούμε να τις λύνουμε μεταξύ μας με συζήτηση.</a:t>
            </a:r>
          </a:p>
          <a:p>
            <a:r>
              <a:rPr lang="el-GR" b="1" dirty="0" smtClean="0"/>
              <a:t>Αν δεν τα καταφέρουμε ζητούμε τη βοήθεια κάποιου δασκάλου.</a:t>
            </a:r>
            <a:endParaRPr lang="en-US" b="1" dirty="0" smtClean="0"/>
          </a:p>
          <a:p>
            <a:endParaRPr lang="en-US" b="1" dirty="0"/>
          </a:p>
          <a:p>
            <a:endParaRPr lang="el-GR" b="1" dirty="0" smtClean="0"/>
          </a:p>
        </p:txBody>
      </p:sp>
    </p:spTree>
    <p:extLst>
      <p:ext uri="{BB962C8B-B14F-4D97-AF65-F5344CB8AC3E}">
        <p14:creationId xmlns:p14="http://schemas.microsoft.com/office/powerpoint/2010/main" val="2263438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ρατσισμος copy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221" y="263743"/>
            <a:ext cx="2428025" cy="242802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9221" y="263744"/>
            <a:ext cx="8641275" cy="3957522"/>
          </a:xfrm>
        </p:spPr>
        <p:txBody>
          <a:bodyPr>
            <a:noAutofit/>
          </a:bodyPr>
          <a:lstStyle/>
          <a:p>
            <a:r>
              <a:rPr lang="el-GR" sz="3600" b="1" dirty="0" smtClean="0"/>
              <a:t/>
            </a:r>
            <a:br>
              <a:rPr lang="el-GR" sz="3600" b="1" dirty="0" smtClean="0"/>
            </a:br>
            <a:r>
              <a:rPr lang="el-GR" sz="3600" b="1" dirty="0"/>
              <a:t/>
            </a:r>
            <a:br>
              <a:rPr lang="el-GR" sz="3600" b="1" dirty="0"/>
            </a:br>
            <a:r>
              <a:rPr lang="el-GR" sz="3600" b="1" dirty="0" smtClean="0"/>
              <a:t/>
            </a:r>
            <a:br>
              <a:rPr lang="el-GR" sz="3600" b="1" dirty="0" smtClean="0"/>
            </a:br>
            <a:r>
              <a:rPr lang="el-GR" sz="3600" b="1" dirty="0" smtClean="0"/>
              <a:t>ΠΡΟΓΡΑΜΜΑ:</a:t>
            </a:r>
            <a:br>
              <a:rPr lang="el-GR" sz="3600" b="1" dirty="0" smtClean="0"/>
            </a:br>
            <a:r>
              <a:rPr lang="el-GR" sz="3600" b="1" dirty="0" smtClean="0">
                <a:solidFill>
                  <a:srgbClr val="FF6600"/>
                </a:solidFill>
              </a:rPr>
              <a:t> </a:t>
            </a:r>
            <a:r>
              <a:rPr lang="el-GR" sz="4800" b="1" dirty="0" smtClean="0">
                <a:solidFill>
                  <a:srgbClr val="FF0000"/>
                </a:solidFill>
              </a:rPr>
              <a:t>ΚΩΔΙΚΑΣ ΣΥΜΠΕΡΙΦΟΡΑΣ ΚΑΤΑ ΤΟΥ ΡΑΤΣΙΣΜΟΥ</a:t>
            </a:r>
            <a:br>
              <a:rPr lang="el-GR" sz="4800" b="1" dirty="0" smtClean="0">
                <a:solidFill>
                  <a:srgbClr val="FF0000"/>
                </a:solidFill>
              </a:rPr>
            </a:br>
            <a:endParaRPr lang="en-US" sz="4800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9221" y="2116860"/>
            <a:ext cx="8815596" cy="460728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l-GR" b="1" dirty="0" smtClean="0"/>
          </a:p>
          <a:p>
            <a:pPr marL="0" indent="0">
              <a:buNone/>
            </a:pPr>
            <a:endParaRPr lang="el-GR" b="1" dirty="0" smtClean="0"/>
          </a:p>
          <a:p>
            <a:pPr marL="0" indent="0">
              <a:buNone/>
            </a:pPr>
            <a:endParaRPr lang="el-GR" b="1" dirty="0" smtClean="0"/>
          </a:p>
          <a:p>
            <a:pPr marL="0" indent="0">
              <a:buNone/>
            </a:pPr>
            <a:r>
              <a:rPr lang="el-GR" b="1" dirty="0" smtClean="0"/>
              <a:t>Το σχολείο μας συμμετεχει στο πρόγραμμα αυτό το οποίο έχει ως στόχο την </a:t>
            </a:r>
            <a:r>
              <a:rPr lang="el-GR" b="1" dirty="0" smtClean="0">
                <a:solidFill>
                  <a:srgbClr val="008000"/>
                </a:solidFill>
              </a:rPr>
              <a:t>υποστηριξη της ισότητας</a:t>
            </a:r>
            <a:r>
              <a:rPr lang="el-GR" b="1" dirty="0" smtClean="0"/>
              <a:t>, της </a:t>
            </a:r>
            <a:r>
              <a:rPr lang="el-GR" b="1" dirty="0" smtClean="0">
                <a:solidFill>
                  <a:srgbClr val="008000"/>
                </a:solidFill>
              </a:rPr>
              <a:t>δικαιοσύνης</a:t>
            </a:r>
            <a:r>
              <a:rPr lang="el-GR" b="1" dirty="0" smtClean="0"/>
              <a:t> και του </a:t>
            </a:r>
            <a:r>
              <a:rPr lang="el-GR" b="1" dirty="0" smtClean="0">
                <a:solidFill>
                  <a:srgbClr val="008000"/>
                </a:solidFill>
              </a:rPr>
              <a:t>σεβασμού </a:t>
            </a:r>
            <a:r>
              <a:rPr lang="el-GR" b="1" dirty="0" smtClean="0"/>
              <a:t>καθώς και την </a:t>
            </a:r>
            <a:r>
              <a:rPr lang="el-GR" b="1" dirty="0" smtClean="0">
                <a:solidFill>
                  <a:srgbClr val="FF6600"/>
                </a:solidFill>
              </a:rPr>
              <a:t>εξάλειψη των ρατσιστικών περιστατικών και των περιστατικών βίας.</a:t>
            </a:r>
            <a:endParaRPr lang="en-US" b="1" dirty="0">
              <a:solidFill>
                <a:srgbClr val="FF66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2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images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592" y="3021786"/>
            <a:ext cx="8314792" cy="351872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b="1" dirty="0" smtClean="0"/>
              <a:t>Τι σημάινει αυτό</a:t>
            </a:r>
            <a:r>
              <a:rPr lang="el-GR" dirty="0" smtClean="0"/>
              <a:t>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l-GR" b="1" dirty="0" smtClean="0"/>
              <a:t>Όλοι ενημερωνόμαστε και προβληματιζόμαστε για θέματα που αφορούν </a:t>
            </a:r>
            <a:r>
              <a:rPr lang="el-GR" b="1" dirty="0" smtClean="0">
                <a:solidFill>
                  <a:srgbClr val="FF0000"/>
                </a:solidFill>
              </a:rPr>
              <a:t>τη διαφορετικότητα, </a:t>
            </a:r>
            <a:r>
              <a:rPr lang="el-GR" b="1" dirty="0" smtClean="0">
                <a:solidFill>
                  <a:srgbClr val="3366FF"/>
                </a:solidFill>
              </a:rPr>
              <a:t>το ρατσισμό</a:t>
            </a:r>
            <a:r>
              <a:rPr lang="el-GR" b="1" dirty="0" smtClean="0"/>
              <a:t>, </a:t>
            </a:r>
            <a:r>
              <a:rPr lang="el-GR" b="1" dirty="0" smtClean="0">
                <a:solidFill>
                  <a:srgbClr val="008000"/>
                </a:solidFill>
              </a:rPr>
              <a:t>το σεβασμό</a:t>
            </a:r>
            <a:r>
              <a:rPr lang="el-GR" b="1" dirty="0" smtClean="0"/>
              <a:t>, τα δικαιώματα και τις υποχρεώσεις μας.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303660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hool-clip-art-school-clipart22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648" y="2270065"/>
            <a:ext cx="7927952" cy="4587935"/>
          </a:xfrm>
          <a:prstGeom prst="rect">
            <a:avLst/>
          </a:prstGeom>
        </p:spPr>
      </p:pic>
      <p:sp>
        <p:nvSpPr>
          <p:cNvPr id="11" name="Content Placeholder 10"/>
          <p:cNvSpPr>
            <a:spLocks noGrp="1"/>
          </p:cNvSpPr>
          <p:nvPr>
            <p:ph idx="4294967295"/>
          </p:nvPr>
        </p:nvSpPr>
        <p:spPr>
          <a:xfrm>
            <a:off x="0" y="274638"/>
            <a:ext cx="8229600" cy="585152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000" b="1" dirty="0" smtClean="0">
                <a:solidFill>
                  <a:srgbClr val="3366FF"/>
                </a:solidFill>
              </a:rPr>
              <a:t>	</a:t>
            </a:r>
            <a:r>
              <a:rPr lang="el-GR" sz="4000" b="1" dirty="0" smtClean="0">
                <a:solidFill>
                  <a:srgbClr val="3366FF"/>
                </a:solidFill>
              </a:rPr>
              <a:t>Το </a:t>
            </a:r>
            <a:r>
              <a:rPr lang="el-GR" sz="4000" b="1" dirty="0">
                <a:solidFill>
                  <a:srgbClr val="3366FF"/>
                </a:solidFill>
              </a:rPr>
              <a:t>σχολείο μας </a:t>
            </a:r>
            <a:r>
              <a:rPr lang="el-GR" sz="4000" b="1" dirty="0" smtClean="0">
                <a:solidFill>
                  <a:srgbClr val="3366FF"/>
                </a:solidFill>
              </a:rPr>
              <a:t>είναι </a:t>
            </a:r>
            <a:r>
              <a:rPr lang="el-GR" sz="4000" b="1" dirty="0">
                <a:solidFill>
                  <a:srgbClr val="3366FF"/>
                </a:solidFill>
              </a:rPr>
              <a:t>κάθε μερα </a:t>
            </a:r>
            <a:r>
              <a:rPr lang="en-US" sz="4000" b="1" dirty="0" smtClean="0">
                <a:solidFill>
                  <a:srgbClr val="3366FF"/>
                </a:solidFill>
              </a:rPr>
              <a:t>	</a:t>
            </a:r>
            <a:r>
              <a:rPr lang="el-GR" sz="4000" b="1" dirty="0" smtClean="0">
                <a:solidFill>
                  <a:srgbClr val="3366FF"/>
                </a:solidFill>
              </a:rPr>
              <a:t>χώρος συνάντησης για 300 άτομα, </a:t>
            </a:r>
            <a:r>
              <a:rPr lang="en-US" sz="4000" b="1" dirty="0" smtClean="0">
                <a:solidFill>
                  <a:srgbClr val="3366FF"/>
                </a:solidFill>
              </a:rPr>
              <a:t>	</a:t>
            </a:r>
            <a:r>
              <a:rPr lang="el-GR" sz="4000" b="1" dirty="0" smtClean="0">
                <a:solidFill>
                  <a:srgbClr val="3366FF"/>
                </a:solidFill>
              </a:rPr>
              <a:t>δασκάλους </a:t>
            </a:r>
            <a:r>
              <a:rPr lang="el-GR" sz="4000" b="1" dirty="0">
                <a:solidFill>
                  <a:srgbClr val="3366FF"/>
                </a:solidFill>
              </a:rPr>
              <a:t>και </a:t>
            </a:r>
            <a:r>
              <a:rPr lang="el-GR" sz="4000" b="1" dirty="0" smtClean="0">
                <a:solidFill>
                  <a:srgbClr val="3366FF"/>
                </a:solidFill>
              </a:rPr>
              <a:t>παιδιά.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5019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mea-koinonikos-apokleismos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3530" y="2624384"/>
            <a:ext cx="5930631" cy="395375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b="1" dirty="0" smtClean="0">
                <a:solidFill>
                  <a:srgbClr val="FF0000"/>
                </a:solidFill>
              </a:rPr>
              <a:t>ΔΕΣΜΕΥΟΜΑΣΤΕ ΟΛΟΙ ΠΩΣ: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b="1" dirty="0" smtClean="0">
                <a:solidFill>
                  <a:srgbClr val="008000"/>
                </a:solidFill>
              </a:rPr>
              <a:t>Σεβόμαστε την προσωπικότητα, την ελευθερία και την αξιοπρέπεια των άλλων </a:t>
            </a:r>
            <a:r>
              <a:rPr lang="el-GR" b="1" dirty="0" smtClean="0"/>
              <a:t>( δασκάλων, μαθητών, γονιών και όλων των ανθρώπων εντός και εκτός σχολείου)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810417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498944" y="419588"/>
            <a:ext cx="8017124" cy="5976298"/>
          </a:xfrm>
        </p:spPr>
        <p:txBody>
          <a:bodyPr>
            <a:normAutofit lnSpcReduction="10000"/>
          </a:bodyPr>
          <a:lstStyle/>
          <a:p>
            <a:r>
              <a:rPr lang="el-GR" b="1" dirty="0" smtClean="0">
                <a:solidFill>
                  <a:srgbClr val="000000"/>
                </a:solidFill>
              </a:rPr>
              <a:t>Δε συμπεριφερόμαστε ρατσιστικά ή με βία σε κανένα.</a:t>
            </a:r>
          </a:p>
          <a:p>
            <a:r>
              <a:rPr lang="el-GR" b="1" dirty="0" smtClean="0">
                <a:solidFill>
                  <a:srgbClr val="008000"/>
                </a:solidFill>
              </a:rPr>
              <a:t>Περιλαμβάνουμε στις παρέες μας παιδιά που μπορεί να είναι μόνα τους λόγω της διαφορετικότητας τους.</a:t>
            </a:r>
          </a:p>
          <a:p>
            <a:r>
              <a:rPr lang="el-GR" b="1" dirty="0" smtClean="0">
                <a:solidFill>
                  <a:srgbClr val="FF0000"/>
                </a:solidFill>
              </a:rPr>
              <a:t>Ενημερώνουμε άτομα που μπορεί να συμπεριφέρονται ρατσιστικά ή βίαια ότι μπορεί με τον τρόπο αυτό να πληγώνουν άλλα παιδιά.</a:t>
            </a:r>
          </a:p>
          <a:p>
            <a:r>
              <a:rPr lang="el-GR" b="1" dirty="0" smtClean="0">
                <a:solidFill>
                  <a:srgbClr val="3366FF"/>
                </a:solidFill>
              </a:rPr>
              <a:t>Άν είμαστε θεατές σε ρατσιστικά ή βιαία περιστατικά το αναφέρουμε αμέσως σε ένα δάσκαλο του σχολείου.</a:t>
            </a:r>
            <a:endParaRPr lang="en-US" b="1" dirty="0">
              <a:solidFill>
                <a:srgbClr val="3366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1348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peak-up_rawpixel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704" y="1853912"/>
            <a:ext cx="6672117" cy="500408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l-GR" sz="3600" b="1" dirty="0" smtClean="0">
                <a:solidFill>
                  <a:srgbClr val="FF0000"/>
                </a:solidFill>
              </a:rPr>
              <a:t>Τι μπορεί να κάνει ένα άτομο όταν δέχεται ρατσιστική ή βίαιη συμπεριφορά:</a:t>
            </a:r>
            <a:endParaRPr lang="en-US" sz="3600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144134"/>
          </a:xfrm>
        </p:spPr>
        <p:txBody>
          <a:bodyPr/>
          <a:lstStyle/>
          <a:p>
            <a:r>
              <a:rPr lang="el-GR" b="1" dirty="0" smtClean="0"/>
              <a:t>Να το καταγγείλει αμέσως, χωρίς φόβο σε οποιοδήποτε δάσκαλο ή δασκάλα.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906898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outcome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8160" y="4114912"/>
            <a:ext cx="3657450" cy="274308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33199"/>
            <a:ext cx="8229600" cy="1143000"/>
          </a:xfrm>
        </p:spPr>
        <p:txBody>
          <a:bodyPr>
            <a:noAutofit/>
          </a:bodyPr>
          <a:lstStyle/>
          <a:p>
            <a:r>
              <a:rPr lang="en-US" sz="4000" b="1" dirty="0" smtClean="0">
                <a:solidFill>
                  <a:srgbClr val="FF0000"/>
                </a:solidFill>
              </a:rPr>
              <a:t/>
            </a:r>
            <a:br>
              <a:rPr lang="en-US" sz="4000" b="1" dirty="0" smtClean="0">
                <a:solidFill>
                  <a:srgbClr val="FF0000"/>
                </a:solidFill>
              </a:rPr>
            </a:br>
            <a:r>
              <a:rPr lang="el-GR" sz="4000" b="1" dirty="0" smtClean="0">
                <a:solidFill>
                  <a:srgbClr val="FF0000"/>
                </a:solidFill>
              </a:rPr>
              <a:t>Όσα παιδιά συμπεριφέρονται βίαια ή ρατσιστικά απέναντι σε άλλους θα έχουν κάποιες </a:t>
            </a:r>
            <a:r>
              <a:rPr lang="el-GR" sz="4000" b="1" dirty="0" smtClean="0">
                <a:solidFill>
                  <a:srgbClr val="008000"/>
                </a:solidFill>
              </a:rPr>
              <a:t>κυρώσεις</a:t>
            </a:r>
            <a:r>
              <a:rPr lang="el-GR" sz="4000" b="1" dirty="0" smtClean="0">
                <a:solidFill>
                  <a:srgbClr val="FF0000"/>
                </a:solidFill>
              </a:rPr>
              <a:t>.</a:t>
            </a:r>
            <a:endParaRPr lang="en-US" sz="4000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322" y="2721654"/>
            <a:ext cx="8108478" cy="340450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l-GR" b="1" dirty="0" smtClean="0"/>
              <a:t>Οι </a:t>
            </a:r>
            <a:r>
              <a:rPr lang="el-GR" b="1" dirty="0" smtClean="0">
                <a:solidFill>
                  <a:srgbClr val="008000"/>
                </a:solidFill>
              </a:rPr>
              <a:t>κυρώσεις</a:t>
            </a:r>
            <a:r>
              <a:rPr lang="el-GR" b="1" dirty="0" smtClean="0"/>
              <a:t> ξεκινούν από μια </a:t>
            </a:r>
            <a:r>
              <a:rPr lang="el-GR" b="1" dirty="0" smtClean="0">
                <a:solidFill>
                  <a:srgbClr val="FF6600"/>
                </a:solidFill>
              </a:rPr>
              <a:t>απλή παρατήρηση</a:t>
            </a:r>
            <a:r>
              <a:rPr lang="el-GR" b="1" dirty="0" smtClean="0"/>
              <a:t> αν όμως ένα παιδί συνεχίζει να συμπεριφέρεται βίαια ή ρατσιστικά τότε προχωρούμε σε</a:t>
            </a:r>
            <a:r>
              <a:rPr lang="en-US" b="1" dirty="0" smtClean="0"/>
              <a:t> </a:t>
            </a:r>
            <a:r>
              <a:rPr lang="el-GR" b="1" dirty="0" smtClean="0"/>
              <a:t>επιπρόσθετα μέτρα </a:t>
            </a:r>
          </a:p>
          <a:p>
            <a:pPr marL="0" indent="0">
              <a:buNone/>
            </a:pPr>
            <a:r>
              <a:rPr lang="el-GR" b="1" dirty="0" smtClean="0"/>
              <a:t>όπως:</a:t>
            </a:r>
            <a:endParaRPr lang="en-US" b="1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1360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291302" y="349527"/>
            <a:ext cx="8471091" cy="6349730"/>
          </a:xfrm>
        </p:spPr>
        <p:txBody>
          <a:bodyPr>
            <a:normAutofit fontScale="55000" lnSpcReduction="20000"/>
          </a:bodyPr>
          <a:lstStyle/>
          <a:p>
            <a:r>
              <a:rPr lang="en-US" sz="3600" b="1" dirty="0" err="1">
                <a:solidFill>
                  <a:srgbClr val="FF0000"/>
                </a:solidFill>
              </a:rPr>
              <a:t>Π</a:t>
            </a:r>
            <a:r>
              <a:rPr lang="en-US" sz="3600" b="1" dirty="0">
                <a:solidFill>
                  <a:srgbClr val="FF0000"/>
                </a:solidFill>
              </a:rPr>
              <a:t>α</a:t>
            </a:r>
            <a:r>
              <a:rPr lang="en-US" sz="3600" b="1" dirty="0" err="1">
                <a:solidFill>
                  <a:srgbClr val="FF0000"/>
                </a:solidFill>
              </a:rPr>
              <a:t>ρ</a:t>
            </a:r>
            <a:r>
              <a:rPr lang="en-US" sz="3600" b="1" dirty="0">
                <a:solidFill>
                  <a:srgbClr val="FF0000"/>
                </a:solidFill>
              </a:rPr>
              <a:t>α</a:t>
            </a:r>
            <a:r>
              <a:rPr lang="en-US" sz="3600" b="1" dirty="0" err="1">
                <a:solidFill>
                  <a:srgbClr val="FF0000"/>
                </a:solidFill>
              </a:rPr>
              <a:t>τήρηση</a:t>
            </a:r>
            <a:endParaRPr lang="en-US" sz="3600" dirty="0">
              <a:solidFill>
                <a:srgbClr val="FF0000"/>
              </a:solidFill>
            </a:endParaRPr>
          </a:p>
          <a:p>
            <a:r>
              <a:rPr lang="en-US" sz="3600" b="1" dirty="0" err="1">
                <a:solidFill>
                  <a:srgbClr val="008000"/>
                </a:solidFill>
              </a:rPr>
              <a:t>Συμ</a:t>
            </a:r>
            <a:r>
              <a:rPr lang="en-US" sz="3600" b="1" dirty="0">
                <a:solidFill>
                  <a:srgbClr val="008000"/>
                </a:solidFill>
              </a:rPr>
              <a:t>π</a:t>
            </a:r>
            <a:r>
              <a:rPr lang="en-US" sz="3600" b="1" dirty="0" err="1">
                <a:solidFill>
                  <a:srgbClr val="008000"/>
                </a:solidFill>
              </a:rPr>
              <a:t>λήρωση</a:t>
            </a:r>
            <a:r>
              <a:rPr lang="en-US" sz="3600" b="1" dirty="0">
                <a:solidFill>
                  <a:srgbClr val="008000"/>
                </a:solidFill>
              </a:rPr>
              <a:t> </a:t>
            </a:r>
            <a:r>
              <a:rPr lang="en-US" sz="3600" b="1" dirty="0" err="1">
                <a:solidFill>
                  <a:srgbClr val="008000"/>
                </a:solidFill>
              </a:rPr>
              <a:t>έντυ</a:t>
            </a:r>
            <a:r>
              <a:rPr lang="en-US" sz="3600" b="1" dirty="0">
                <a:solidFill>
                  <a:srgbClr val="008000"/>
                </a:solidFill>
              </a:rPr>
              <a:t>π</a:t>
            </a:r>
            <a:r>
              <a:rPr lang="en-US" sz="3600" b="1" dirty="0" err="1">
                <a:solidFill>
                  <a:srgbClr val="008000"/>
                </a:solidFill>
              </a:rPr>
              <a:t>ου</a:t>
            </a:r>
            <a:r>
              <a:rPr lang="en-US" sz="3600" b="1" dirty="0">
                <a:solidFill>
                  <a:srgbClr val="008000"/>
                </a:solidFill>
              </a:rPr>
              <a:t> α</a:t>
            </a:r>
            <a:r>
              <a:rPr lang="en-US" sz="3600" b="1" dirty="0" err="1">
                <a:solidFill>
                  <a:srgbClr val="008000"/>
                </a:solidFill>
              </a:rPr>
              <a:t>ν</a:t>
            </a:r>
            <a:r>
              <a:rPr lang="en-US" sz="3600" b="1" dirty="0">
                <a:solidFill>
                  <a:srgbClr val="008000"/>
                </a:solidFill>
              </a:rPr>
              <a:t>α</a:t>
            </a:r>
            <a:r>
              <a:rPr lang="en-US" sz="3600" b="1" dirty="0" err="1">
                <a:solidFill>
                  <a:srgbClr val="008000"/>
                </a:solidFill>
              </a:rPr>
              <a:t>στοχ</a:t>
            </a:r>
            <a:r>
              <a:rPr lang="en-US" sz="3600" b="1" dirty="0">
                <a:solidFill>
                  <a:srgbClr val="008000"/>
                </a:solidFill>
              </a:rPr>
              <a:t>α</a:t>
            </a:r>
            <a:r>
              <a:rPr lang="en-US" sz="3600" b="1" dirty="0" err="1">
                <a:solidFill>
                  <a:srgbClr val="008000"/>
                </a:solidFill>
              </a:rPr>
              <a:t>σμού</a:t>
            </a:r>
            <a:endParaRPr lang="en-US" sz="3600" dirty="0">
              <a:solidFill>
                <a:srgbClr val="008000"/>
              </a:solidFill>
            </a:endParaRPr>
          </a:p>
          <a:p>
            <a:r>
              <a:rPr lang="en-US" sz="3600" b="1" dirty="0" err="1">
                <a:solidFill>
                  <a:srgbClr val="3366FF"/>
                </a:solidFill>
              </a:rPr>
              <a:t>Συμ</a:t>
            </a:r>
            <a:r>
              <a:rPr lang="en-US" sz="3600" b="1" dirty="0">
                <a:solidFill>
                  <a:srgbClr val="3366FF"/>
                </a:solidFill>
              </a:rPr>
              <a:t>π</a:t>
            </a:r>
            <a:r>
              <a:rPr lang="en-US" sz="3600" b="1" dirty="0" err="1">
                <a:solidFill>
                  <a:srgbClr val="3366FF"/>
                </a:solidFill>
              </a:rPr>
              <a:t>λήρωση</a:t>
            </a:r>
            <a:r>
              <a:rPr lang="en-US" sz="3600" b="1" dirty="0">
                <a:solidFill>
                  <a:srgbClr val="3366FF"/>
                </a:solidFill>
              </a:rPr>
              <a:t> </a:t>
            </a:r>
            <a:r>
              <a:rPr lang="en-US" sz="3600" b="1" dirty="0" err="1">
                <a:solidFill>
                  <a:srgbClr val="3366FF"/>
                </a:solidFill>
              </a:rPr>
              <a:t>έντυ</a:t>
            </a:r>
            <a:r>
              <a:rPr lang="en-US" sz="3600" b="1" dirty="0">
                <a:solidFill>
                  <a:srgbClr val="3366FF"/>
                </a:solidFill>
              </a:rPr>
              <a:t>π</a:t>
            </a:r>
            <a:r>
              <a:rPr lang="en-US" sz="3600" b="1" dirty="0" err="1">
                <a:solidFill>
                  <a:srgbClr val="3366FF"/>
                </a:solidFill>
              </a:rPr>
              <a:t>ου</a:t>
            </a:r>
            <a:r>
              <a:rPr lang="en-US" sz="3600" b="1" dirty="0">
                <a:solidFill>
                  <a:srgbClr val="3366FF"/>
                </a:solidFill>
              </a:rPr>
              <a:t> α</a:t>
            </a:r>
            <a:r>
              <a:rPr lang="en-US" sz="3600" b="1" dirty="0" err="1">
                <a:solidFill>
                  <a:srgbClr val="3366FF"/>
                </a:solidFill>
              </a:rPr>
              <a:t>ν</a:t>
            </a:r>
            <a:r>
              <a:rPr lang="en-US" sz="3600" b="1" dirty="0">
                <a:solidFill>
                  <a:srgbClr val="3366FF"/>
                </a:solidFill>
              </a:rPr>
              <a:t>α</a:t>
            </a:r>
            <a:r>
              <a:rPr lang="en-US" sz="3600" b="1" dirty="0" err="1">
                <a:solidFill>
                  <a:srgbClr val="3366FF"/>
                </a:solidFill>
              </a:rPr>
              <a:t>στοχ</a:t>
            </a:r>
            <a:r>
              <a:rPr lang="en-US" sz="3600" b="1" dirty="0">
                <a:solidFill>
                  <a:srgbClr val="3366FF"/>
                </a:solidFill>
              </a:rPr>
              <a:t>α</a:t>
            </a:r>
            <a:r>
              <a:rPr lang="en-US" sz="3600" b="1" dirty="0" err="1">
                <a:solidFill>
                  <a:srgbClr val="3366FF"/>
                </a:solidFill>
              </a:rPr>
              <a:t>σμου</a:t>
            </a:r>
            <a:r>
              <a:rPr lang="en-US" sz="3600" b="1" dirty="0">
                <a:solidFill>
                  <a:srgbClr val="3366FF"/>
                </a:solidFill>
              </a:rPr>
              <a:t> </a:t>
            </a:r>
            <a:r>
              <a:rPr lang="en-US" sz="3600" b="1" dirty="0" err="1">
                <a:solidFill>
                  <a:srgbClr val="3366FF"/>
                </a:solidFill>
              </a:rPr>
              <a:t>με</a:t>
            </a:r>
            <a:r>
              <a:rPr lang="en-US" sz="3600" b="1" dirty="0">
                <a:solidFill>
                  <a:srgbClr val="3366FF"/>
                </a:solidFill>
              </a:rPr>
              <a:t> </a:t>
            </a:r>
            <a:r>
              <a:rPr lang="en-US" sz="3600" b="1" dirty="0" err="1">
                <a:solidFill>
                  <a:srgbClr val="3366FF"/>
                </a:solidFill>
              </a:rPr>
              <a:t>υ</a:t>
            </a:r>
            <a:r>
              <a:rPr lang="en-US" sz="3600" b="1" dirty="0">
                <a:solidFill>
                  <a:srgbClr val="3366FF"/>
                </a:solidFill>
              </a:rPr>
              <a:t>π</a:t>
            </a:r>
            <a:r>
              <a:rPr lang="en-US" sz="3600" b="1" dirty="0" err="1">
                <a:solidFill>
                  <a:srgbClr val="3366FF"/>
                </a:solidFill>
              </a:rPr>
              <a:t>ογρ</a:t>
            </a:r>
            <a:r>
              <a:rPr lang="en-US" sz="3600" b="1" dirty="0">
                <a:solidFill>
                  <a:srgbClr val="3366FF"/>
                </a:solidFill>
              </a:rPr>
              <a:t>α</a:t>
            </a:r>
            <a:r>
              <a:rPr lang="en-US" sz="3600" b="1" dirty="0" err="1">
                <a:solidFill>
                  <a:srgbClr val="3366FF"/>
                </a:solidFill>
              </a:rPr>
              <a:t>φή</a:t>
            </a:r>
            <a:r>
              <a:rPr lang="en-US" sz="3600" b="1" dirty="0">
                <a:solidFill>
                  <a:srgbClr val="3366FF"/>
                </a:solidFill>
              </a:rPr>
              <a:t> απ</a:t>
            </a:r>
            <a:r>
              <a:rPr lang="en-US" sz="3600" b="1" dirty="0" err="1">
                <a:solidFill>
                  <a:srgbClr val="3366FF"/>
                </a:solidFill>
              </a:rPr>
              <a:t>ό</a:t>
            </a:r>
            <a:r>
              <a:rPr lang="en-US" sz="3600" b="1" dirty="0">
                <a:solidFill>
                  <a:srgbClr val="3366FF"/>
                </a:solidFill>
              </a:rPr>
              <a:t> </a:t>
            </a:r>
            <a:r>
              <a:rPr lang="en-US" sz="3600" b="1" dirty="0" err="1">
                <a:solidFill>
                  <a:srgbClr val="3366FF"/>
                </a:solidFill>
              </a:rPr>
              <a:t>γονεις</a:t>
            </a:r>
            <a:r>
              <a:rPr lang="en-US" sz="3600" b="1" dirty="0">
                <a:solidFill>
                  <a:srgbClr val="3366FF"/>
                </a:solidFill>
              </a:rPr>
              <a:t>.</a:t>
            </a:r>
            <a:endParaRPr lang="en-US" sz="3600" dirty="0">
              <a:solidFill>
                <a:srgbClr val="3366FF"/>
              </a:solidFill>
            </a:endParaRPr>
          </a:p>
          <a:p>
            <a:r>
              <a:rPr lang="en-US" sz="3600" b="1" dirty="0" err="1">
                <a:solidFill>
                  <a:srgbClr val="660066"/>
                </a:solidFill>
              </a:rPr>
              <a:t>Γρ</a:t>
            </a:r>
            <a:r>
              <a:rPr lang="en-US" sz="3600" b="1" dirty="0">
                <a:solidFill>
                  <a:srgbClr val="660066"/>
                </a:solidFill>
              </a:rPr>
              <a:t>απ</a:t>
            </a:r>
            <a:r>
              <a:rPr lang="en-US" sz="3600" b="1" dirty="0" err="1">
                <a:solidFill>
                  <a:srgbClr val="660066"/>
                </a:solidFill>
              </a:rPr>
              <a:t>τή</a:t>
            </a:r>
            <a:r>
              <a:rPr lang="en-US" sz="3600" b="1" dirty="0">
                <a:solidFill>
                  <a:srgbClr val="660066"/>
                </a:solidFill>
              </a:rPr>
              <a:t> </a:t>
            </a:r>
            <a:r>
              <a:rPr lang="en-US" sz="3600" b="1" dirty="0" err="1">
                <a:solidFill>
                  <a:srgbClr val="660066"/>
                </a:solidFill>
              </a:rPr>
              <a:t>ε</a:t>
            </a:r>
            <a:r>
              <a:rPr lang="en-US" sz="3600" b="1" dirty="0">
                <a:solidFill>
                  <a:srgbClr val="660066"/>
                </a:solidFill>
              </a:rPr>
              <a:t>π</a:t>
            </a:r>
            <a:r>
              <a:rPr lang="en-US" sz="3600" b="1" dirty="0" err="1">
                <a:solidFill>
                  <a:srgbClr val="660066"/>
                </a:solidFill>
              </a:rPr>
              <a:t>ί</a:t>
            </a:r>
            <a:r>
              <a:rPr lang="en-US" sz="3600" b="1" dirty="0">
                <a:solidFill>
                  <a:srgbClr val="660066"/>
                </a:solidFill>
              </a:rPr>
              <a:t>π</a:t>
            </a:r>
            <a:r>
              <a:rPr lang="en-US" sz="3600" b="1" dirty="0" err="1">
                <a:solidFill>
                  <a:srgbClr val="660066"/>
                </a:solidFill>
              </a:rPr>
              <a:t>ληξη</a:t>
            </a:r>
            <a:r>
              <a:rPr lang="en-US" sz="3600" b="1" dirty="0">
                <a:solidFill>
                  <a:srgbClr val="660066"/>
                </a:solidFill>
              </a:rPr>
              <a:t> απ</a:t>
            </a:r>
            <a:r>
              <a:rPr lang="en-US" sz="3600" b="1" dirty="0" err="1">
                <a:solidFill>
                  <a:srgbClr val="660066"/>
                </a:solidFill>
              </a:rPr>
              <a:t>ό</a:t>
            </a:r>
            <a:r>
              <a:rPr lang="en-US" sz="3600" b="1" dirty="0">
                <a:solidFill>
                  <a:srgbClr val="660066"/>
                </a:solidFill>
              </a:rPr>
              <a:t> </a:t>
            </a:r>
            <a:r>
              <a:rPr lang="en-US" sz="3600" b="1" dirty="0" err="1">
                <a:solidFill>
                  <a:srgbClr val="660066"/>
                </a:solidFill>
              </a:rPr>
              <a:t>το</a:t>
            </a:r>
            <a:r>
              <a:rPr lang="en-US" sz="3600" b="1" dirty="0">
                <a:solidFill>
                  <a:srgbClr val="660066"/>
                </a:solidFill>
              </a:rPr>
              <a:t> </a:t>
            </a:r>
            <a:r>
              <a:rPr lang="en-US" sz="3600" b="1" dirty="0" err="1">
                <a:solidFill>
                  <a:srgbClr val="660066"/>
                </a:solidFill>
              </a:rPr>
              <a:t>σχολείο</a:t>
            </a:r>
            <a:r>
              <a:rPr lang="en-US" sz="3600" b="1" dirty="0">
                <a:solidFill>
                  <a:srgbClr val="660066"/>
                </a:solidFill>
              </a:rPr>
              <a:t> </a:t>
            </a:r>
            <a:r>
              <a:rPr lang="en-US" sz="3600" b="1" dirty="0" err="1">
                <a:solidFill>
                  <a:srgbClr val="660066"/>
                </a:solidFill>
              </a:rPr>
              <a:t>στο</a:t>
            </a:r>
            <a:r>
              <a:rPr lang="en-US" sz="3600" b="1" dirty="0">
                <a:solidFill>
                  <a:srgbClr val="660066"/>
                </a:solidFill>
              </a:rPr>
              <a:t> πα</a:t>
            </a:r>
            <a:r>
              <a:rPr lang="en-US" sz="3600" b="1" dirty="0" err="1">
                <a:solidFill>
                  <a:srgbClr val="660066"/>
                </a:solidFill>
              </a:rPr>
              <a:t>ιδί</a:t>
            </a:r>
            <a:r>
              <a:rPr lang="en-US" sz="3600" b="1" dirty="0">
                <a:solidFill>
                  <a:srgbClr val="660066"/>
                </a:solidFill>
              </a:rPr>
              <a:t> </a:t>
            </a:r>
            <a:r>
              <a:rPr lang="en-US" sz="3600" b="1" dirty="0" err="1">
                <a:solidFill>
                  <a:srgbClr val="660066"/>
                </a:solidFill>
              </a:rPr>
              <a:t>με</a:t>
            </a:r>
            <a:r>
              <a:rPr lang="en-US" sz="3600" b="1" dirty="0">
                <a:solidFill>
                  <a:srgbClr val="660066"/>
                </a:solidFill>
              </a:rPr>
              <a:t> </a:t>
            </a:r>
            <a:r>
              <a:rPr lang="en-US" sz="3600" b="1" dirty="0" err="1">
                <a:solidFill>
                  <a:srgbClr val="660066"/>
                </a:solidFill>
              </a:rPr>
              <a:t>την</a:t>
            </a:r>
            <a:r>
              <a:rPr lang="en-US" sz="3600" b="1" dirty="0">
                <a:solidFill>
                  <a:srgbClr val="660066"/>
                </a:solidFill>
              </a:rPr>
              <a:t> </a:t>
            </a:r>
            <a:r>
              <a:rPr lang="en-US" sz="3600" b="1" dirty="0" err="1">
                <a:solidFill>
                  <a:srgbClr val="660066"/>
                </a:solidFill>
              </a:rPr>
              <a:t>υ</a:t>
            </a:r>
            <a:r>
              <a:rPr lang="en-US" sz="3600" b="1" dirty="0">
                <a:solidFill>
                  <a:srgbClr val="660066"/>
                </a:solidFill>
              </a:rPr>
              <a:t>π</a:t>
            </a:r>
            <a:r>
              <a:rPr lang="en-US" sz="3600" b="1" dirty="0" err="1">
                <a:solidFill>
                  <a:srgbClr val="660066"/>
                </a:solidFill>
              </a:rPr>
              <a:t>ογρ</a:t>
            </a:r>
            <a:r>
              <a:rPr lang="en-US" sz="3600" b="1" dirty="0">
                <a:solidFill>
                  <a:srgbClr val="660066"/>
                </a:solidFill>
              </a:rPr>
              <a:t>α</a:t>
            </a:r>
            <a:r>
              <a:rPr lang="en-US" sz="3600" b="1" dirty="0" err="1">
                <a:solidFill>
                  <a:srgbClr val="660066"/>
                </a:solidFill>
              </a:rPr>
              <a:t>φή</a:t>
            </a:r>
            <a:r>
              <a:rPr lang="en-US" sz="3600" b="1" dirty="0">
                <a:solidFill>
                  <a:srgbClr val="660066"/>
                </a:solidFill>
              </a:rPr>
              <a:t> </a:t>
            </a:r>
            <a:r>
              <a:rPr lang="en-US" sz="3600" b="1" dirty="0" err="1">
                <a:solidFill>
                  <a:srgbClr val="660066"/>
                </a:solidFill>
              </a:rPr>
              <a:t>γονέ</a:t>
            </a:r>
            <a:r>
              <a:rPr lang="en-US" sz="3600" b="1" dirty="0">
                <a:solidFill>
                  <a:srgbClr val="660066"/>
                </a:solidFill>
              </a:rPr>
              <a:t>α/</a:t>
            </a:r>
            <a:r>
              <a:rPr lang="en-US" sz="3600" b="1" dirty="0" err="1">
                <a:solidFill>
                  <a:srgbClr val="660066"/>
                </a:solidFill>
              </a:rPr>
              <a:t>κηδεμόν</a:t>
            </a:r>
            <a:r>
              <a:rPr lang="en-US" sz="3600" b="1" dirty="0">
                <a:solidFill>
                  <a:srgbClr val="660066"/>
                </a:solidFill>
              </a:rPr>
              <a:t>α.</a:t>
            </a:r>
            <a:endParaRPr lang="en-US" sz="3600" dirty="0">
              <a:solidFill>
                <a:srgbClr val="660066"/>
              </a:solidFill>
            </a:endParaRPr>
          </a:p>
          <a:p>
            <a:r>
              <a:rPr lang="en-US" sz="3600" b="1" dirty="0" err="1">
                <a:solidFill>
                  <a:srgbClr val="FF0000"/>
                </a:solidFill>
              </a:rPr>
              <a:t>Τηλεφώνημ</a:t>
            </a:r>
            <a:r>
              <a:rPr lang="en-US" sz="3600" b="1" dirty="0">
                <a:solidFill>
                  <a:srgbClr val="FF0000"/>
                </a:solidFill>
              </a:rPr>
              <a:t>α </a:t>
            </a:r>
            <a:r>
              <a:rPr lang="en-US" sz="3600" b="1" dirty="0" err="1">
                <a:solidFill>
                  <a:srgbClr val="FF0000"/>
                </a:solidFill>
              </a:rPr>
              <a:t>του</a:t>
            </a:r>
            <a:r>
              <a:rPr lang="en-US" sz="3600" b="1" dirty="0">
                <a:solidFill>
                  <a:srgbClr val="FF0000"/>
                </a:solidFill>
              </a:rPr>
              <a:t> πα</a:t>
            </a:r>
            <a:r>
              <a:rPr lang="en-US" sz="3600" b="1" dirty="0" err="1">
                <a:solidFill>
                  <a:srgbClr val="FF0000"/>
                </a:solidFill>
              </a:rPr>
              <a:t>ιδιού</a:t>
            </a:r>
            <a:r>
              <a:rPr lang="en-US" sz="3600" b="1" dirty="0">
                <a:solidFill>
                  <a:srgbClr val="FF0000"/>
                </a:solidFill>
              </a:rPr>
              <a:t> </a:t>
            </a:r>
            <a:r>
              <a:rPr lang="en-US" sz="3600" b="1" dirty="0" err="1">
                <a:solidFill>
                  <a:srgbClr val="FF0000"/>
                </a:solidFill>
              </a:rPr>
              <a:t>στο</a:t>
            </a:r>
            <a:r>
              <a:rPr lang="en-US" sz="3600" b="1" dirty="0">
                <a:solidFill>
                  <a:srgbClr val="FF0000"/>
                </a:solidFill>
              </a:rPr>
              <a:t> </a:t>
            </a:r>
            <a:r>
              <a:rPr lang="en-US" sz="3600" b="1" dirty="0" err="1">
                <a:solidFill>
                  <a:srgbClr val="FF0000"/>
                </a:solidFill>
              </a:rPr>
              <a:t>σ</a:t>
            </a:r>
            <a:r>
              <a:rPr lang="en-US" sz="3600" b="1" dirty="0">
                <a:solidFill>
                  <a:srgbClr val="FF0000"/>
                </a:solidFill>
              </a:rPr>
              <a:t>π</a:t>
            </a:r>
            <a:r>
              <a:rPr lang="en-US" sz="3600" b="1" dirty="0" err="1">
                <a:solidFill>
                  <a:srgbClr val="FF0000"/>
                </a:solidFill>
              </a:rPr>
              <a:t>ίτι</a:t>
            </a:r>
            <a:r>
              <a:rPr lang="en-US" sz="3600" dirty="0">
                <a:solidFill>
                  <a:srgbClr val="FF0000"/>
                </a:solidFill>
              </a:rPr>
              <a:t> </a:t>
            </a:r>
            <a:r>
              <a:rPr lang="en-US" sz="3600" dirty="0" err="1"/>
              <a:t>κ</a:t>
            </a:r>
            <a:r>
              <a:rPr lang="en-US" sz="3600" dirty="0"/>
              <a:t>α</a:t>
            </a:r>
            <a:r>
              <a:rPr lang="en-US" sz="3600" dirty="0" err="1"/>
              <a:t>ι</a:t>
            </a:r>
            <a:r>
              <a:rPr lang="en-US" sz="3600" dirty="0"/>
              <a:t> α</a:t>
            </a:r>
            <a:r>
              <a:rPr lang="en-US" sz="3600" dirty="0" err="1"/>
              <a:t>ν</a:t>
            </a:r>
            <a:r>
              <a:rPr lang="en-US" sz="3600" dirty="0"/>
              <a:t>α</a:t>
            </a:r>
            <a:r>
              <a:rPr lang="en-US" sz="3600" dirty="0" err="1"/>
              <a:t>φορά</a:t>
            </a:r>
            <a:r>
              <a:rPr lang="en-US" sz="3600" dirty="0"/>
              <a:t> </a:t>
            </a:r>
            <a:r>
              <a:rPr lang="en-US" sz="3600" dirty="0" err="1"/>
              <a:t>στην</a:t>
            </a:r>
            <a:r>
              <a:rPr lang="en-US" sz="3600" dirty="0"/>
              <a:t> </a:t>
            </a:r>
            <a:r>
              <a:rPr lang="en-US" sz="3600" dirty="0" err="1"/>
              <a:t>εμ</a:t>
            </a:r>
            <a:r>
              <a:rPr lang="en-US" sz="3600" dirty="0"/>
              <a:t>π</a:t>
            </a:r>
            <a:r>
              <a:rPr lang="en-US" sz="3600" dirty="0" err="1"/>
              <a:t>λοκή</a:t>
            </a:r>
            <a:r>
              <a:rPr lang="en-US" sz="3600" dirty="0"/>
              <a:t> </a:t>
            </a:r>
            <a:r>
              <a:rPr lang="en-US" sz="3600" dirty="0" err="1"/>
              <a:t>του</a:t>
            </a:r>
            <a:r>
              <a:rPr lang="en-US" sz="3600" dirty="0"/>
              <a:t> </a:t>
            </a:r>
            <a:r>
              <a:rPr lang="en-US" sz="3600" dirty="0" err="1"/>
              <a:t>σε</a:t>
            </a:r>
            <a:r>
              <a:rPr lang="en-US" sz="3600" dirty="0"/>
              <a:t> α</a:t>
            </a:r>
            <a:r>
              <a:rPr lang="en-US" sz="3600" dirty="0" err="1"/>
              <a:t>υτό</a:t>
            </a:r>
            <a:r>
              <a:rPr lang="en-US" sz="3600" dirty="0"/>
              <a:t> </a:t>
            </a:r>
            <a:r>
              <a:rPr lang="en-US" sz="3600" dirty="0" err="1"/>
              <a:t>στην</a:t>
            </a:r>
            <a:r>
              <a:rPr lang="en-US" sz="3600" dirty="0"/>
              <a:t> πα</a:t>
            </a:r>
            <a:r>
              <a:rPr lang="en-US" sz="3600" dirty="0" err="1"/>
              <a:t>ρουσί</a:t>
            </a:r>
            <a:r>
              <a:rPr lang="en-US" sz="3600" dirty="0"/>
              <a:t>α </a:t>
            </a:r>
            <a:r>
              <a:rPr lang="en-US" sz="3600" dirty="0" err="1"/>
              <a:t>της</a:t>
            </a:r>
            <a:r>
              <a:rPr lang="en-US" sz="3600" dirty="0"/>
              <a:t> </a:t>
            </a:r>
            <a:r>
              <a:rPr lang="en-US" sz="3600" dirty="0" err="1"/>
              <a:t>διευθύντρι</a:t>
            </a:r>
            <a:r>
              <a:rPr lang="en-US" sz="3600" dirty="0"/>
              <a:t>α</a:t>
            </a:r>
            <a:r>
              <a:rPr lang="en-US" sz="3600" dirty="0" err="1"/>
              <a:t>ς</a:t>
            </a:r>
            <a:r>
              <a:rPr lang="en-US" sz="3600" dirty="0"/>
              <a:t> </a:t>
            </a:r>
            <a:r>
              <a:rPr lang="en-US" sz="3600" dirty="0" err="1"/>
              <a:t>ή</a:t>
            </a:r>
            <a:r>
              <a:rPr lang="en-US" sz="3600" dirty="0"/>
              <a:t> </a:t>
            </a:r>
            <a:r>
              <a:rPr lang="en-US" sz="3600" dirty="0" err="1"/>
              <a:t>της</a:t>
            </a:r>
            <a:r>
              <a:rPr lang="en-US" sz="3600" dirty="0"/>
              <a:t> </a:t>
            </a:r>
            <a:r>
              <a:rPr lang="en-US" sz="3600" dirty="0" err="1"/>
              <a:t>υ</a:t>
            </a:r>
            <a:r>
              <a:rPr lang="en-US" sz="3600" dirty="0"/>
              <a:t>π</a:t>
            </a:r>
            <a:r>
              <a:rPr lang="en-US" sz="3600" dirty="0" err="1"/>
              <a:t>εύθυνης</a:t>
            </a:r>
            <a:r>
              <a:rPr lang="en-US" sz="3600" dirty="0"/>
              <a:t> </a:t>
            </a:r>
            <a:r>
              <a:rPr lang="en-US" sz="3600" dirty="0" err="1"/>
              <a:t>εκ</a:t>
            </a:r>
            <a:r>
              <a:rPr lang="en-US" sz="3600" dirty="0"/>
              <a:t>πα</a:t>
            </a:r>
            <a:r>
              <a:rPr lang="en-US" sz="3600" dirty="0" err="1"/>
              <a:t>ιδευτικού</a:t>
            </a:r>
            <a:r>
              <a:rPr lang="en-US" sz="3600" dirty="0"/>
              <a:t>.</a:t>
            </a:r>
          </a:p>
          <a:p>
            <a:r>
              <a:rPr lang="en-US" sz="3600" b="1" dirty="0" err="1">
                <a:solidFill>
                  <a:schemeClr val="accent5">
                    <a:lumMod val="60000"/>
                    <a:lumOff val="40000"/>
                  </a:schemeClr>
                </a:solidFill>
              </a:rPr>
              <a:t>Υ</a:t>
            </a:r>
            <a:r>
              <a:rPr lang="en-US" sz="3600" b="1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π</a:t>
            </a:r>
            <a:r>
              <a:rPr lang="en-US" sz="3600" b="1" dirty="0" err="1">
                <a:solidFill>
                  <a:schemeClr val="accent5">
                    <a:lumMod val="60000"/>
                    <a:lumOff val="40000"/>
                  </a:schemeClr>
                </a:solidFill>
              </a:rPr>
              <a:t>οχρεωτική</a:t>
            </a:r>
            <a:r>
              <a:rPr lang="en-US" sz="3600" b="1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3600" b="1" dirty="0" err="1">
                <a:solidFill>
                  <a:schemeClr val="accent5">
                    <a:lumMod val="60000"/>
                    <a:lumOff val="40000"/>
                  </a:schemeClr>
                </a:solidFill>
              </a:rPr>
              <a:t>εκτέλεση</a:t>
            </a:r>
            <a:r>
              <a:rPr lang="en-US" sz="3600" b="1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3600" b="1" dirty="0" err="1">
                <a:solidFill>
                  <a:schemeClr val="accent5">
                    <a:lumMod val="60000"/>
                    <a:lumOff val="40000"/>
                  </a:schemeClr>
                </a:solidFill>
              </a:rPr>
              <a:t>κοινωφελούς</a:t>
            </a:r>
            <a:r>
              <a:rPr lang="en-US" sz="3600" b="1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3600" b="1" dirty="0" err="1">
                <a:solidFill>
                  <a:schemeClr val="accent5">
                    <a:lumMod val="60000"/>
                    <a:lumOff val="40000"/>
                  </a:schemeClr>
                </a:solidFill>
              </a:rPr>
              <a:t>εργ</a:t>
            </a:r>
            <a:r>
              <a:rPr lang="en-US" sz="3600" b="1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α</a:t>
            </a:r>
            <a:r>
              <a:rPr lang="en-US" sz="3600" b="1" dirty="0" err="1">
                <a:solidFill>
                  <a:schemeClr val="accent5">
                    <a:lumMod val="60000"/>
                    <a:lumOff val="40000"/>
                  </a:schemeClr>
                </a:solidFill>
              </a:rPr>
              <a:t>σί</a:t>
            </a:r>
            <a:r>
              <a:rPr lang="en-US" sz="3600" b="1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α</a:t>
            </a:r>
            <a:r>
              <a:rPr lang="en-US" sz="3600" b="1" dirty="0" err="1">
                <a:solidFill>
                  <a:schemeClr val="accent5">
                    <a:lumMod val="60000"/>
                    <a:lumOff val="40000"/>
                  </a:schemeClr>
                </a:solidFill>
              </a:rPr>
              <a:t>ς</a:t>
            </a:r>
            <a:r>
              <a:rPr lang="en-US" sz="3600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3600" dirty="0"/>
              <a:t>π</a:t>
            </a:r>
            <a:r>
              <a:rPr lang="en-US" sz="3600" dirty="0" err="1"/>
              <a:t>ρος</a:t>
            </a:r>
            <a:r>
              <a:rPr lang="en-US" sz="3600" dirty="0"/>
              <a:t> </a:t>
            </a:r>
            <a:r>
              <a:rPr lang="en-US" sz="3600" dirty="0" err="1"/>
              <a:t>όφελος</a:t>
            </a:r>
            <a:r>
              <a:rPr lang="en-US" sz="3600" dirty="0"/>
              <a:t> </a:t>
            </a:r>
            <a:r>
              <a:rPr lang="en-US" sz="3600" dirty="0" err="1"/>
              <a:t>της</a:t>
            </a:r>
            <a:r>
              <a:rPr lang="en-US" sz="3600" dirty="0"/>
              <a:t> </a:t>
            </a:r>
            <a:r>
              <a:rPr lang="en-US" sz="3600" dirty="0" err="1"/>
              <a:t>σχολικής</a:t>
            </a:r>
            <a:r>
              <a:rPr lang="en-US" sz="3600" dirty="0"/>
              <a:t> </a:t>
            </a:r>
            <a:r>
              <a:rPr lang="en-US" sz="3600" dirty="0" err="1"/>
              <a:t>κοινότητ</a:t>
            </a:r>
            <a:r>
              <a:rPr lang="en-US" sz="3600" dirty="0"/>
              <a:t>α</a:t>
            </a:r>
            <a:r>
              <a:rPr lang="en-US" sz="3600" dirty="0" err="1"/>
              <a:t>ς</a:t>
            </a:r>
            <a:r>
              <a:rPr lang="en-US" sz="3600" dirty="0"/>
              <a:t>. </a:t>
            </a:r>
            <a:r>
              <a:rPr lang="en-US" sz="3600" dirty="0" err="1"/>
              <a:t>Η</a:t>
            </a:r>
            <a:r>
              <a:rPr lang="en-US" sz="3600" dirty="0"/>
              <a:t> </a:t>
            </a:r>
            <a:r>
              <a:rPr lang="en-US" sz="3600" dirty="0" err="1"/>
              <a:t>εργ</a:t>
            </a:r>
            <a:r>
              <a:rPr lang="en-US" sz="3600" dirty="0"/>
              <a:t>α</a:t>
            </a:r>
            <a:r>
              <a:rPr lang="en-US" sz="3600" dirty="0" err="1"/>
              <a:t>σί</a:t>
            </a:r>
            <a:r>
              <a:rPr lang="en-US" sz="3600" dirty="0"/>
              <a:t>α π</a:t>
            </a:r>
            <a:r>
              <a:rPr lang="en-US" sz="3600" dirty="0" err="1"/>
              <a:t>ρ</a:t>
            </a:r>
            <a:r>
              <a:rPr lang="en-US" sz="3600" dirty="0"/>
              <a:t>α</a:t>
            </a:r>
            <a:r>
              <a:rPr lang="en-US" sz="3600" dirty="0" err="1"/>
              <a:t>γμ</a:t>
            </a:r>
            <a:r>
              <a:rPr lang="en-US" sz="3600" dirty="0"/>
              <a:t>α</a:t>
            </a:r>
            <a:r>
              <a:rPr lang="en-US" sz="3600" dirty="0" err="1"/>
              <a:t>το</a:t>
            </a:r>
            <a:r>
              <a:rPr lang="en-US" sz="3600" dirty="0"/>
              <a:t>π</a:t>
            </a:r>
            <a:r>
              <a:rPr lang="en-US" sz="3600" dirty="0" err="1"/>
              <a:t>οιείτ</a:t>
            </a:r>
            <a:r>
              <a:rPr lang="en-US" sz="3600" dirty="0"/>
              <a:t>α</a:t>
            </a:r>
            <a:r>
              <a:rPr lang="en-US" sz="3600" dirty="0" err="1"/>
              <a:t>ι</a:t>
            </a:r>
            <a:r>
              <a:rPr lang="en-US" sz="3600" dirty="0"/>
              <a:t> </a:t>
            </a:r>
            <a:r>
              <a:rPr lang="en-US" sz="3600" dirty="0" err="1"/>
              <a:t>κ</a:t>
            </a:r>
            <a:r>
              <a:rPr lang="en-US" sz="3600" dirty="0"/>
              <a:t>α</a:t>
            </a:r>
            <a:r>
              <a:rPr lang="en-US" sz="3600" dirty="0" err="1"/>
              <a:t>τά</a:t>
            </a:r>
            <a:r>
              <a:rPr lang="en-US" sz="3600" dirty="0"/>
              <a:t> </a:t>
            </a:r>
            <a:r>
              <a:rPr lang="en-US" sz="3600" dirty="0" err="1"/>
              <a:t>τη</a:t>
            </a:r>
            <a:r>
              <a:rPr lang="en-US" sz="3600" dirty="0"/>
              <a:t> </a:t>
            </a:r>
            <a:r>
              <a:rPr lang="en-US" sz="3600" dirty="0" err="1"/>
              <a:t>διάρκει</a:t>
            </a:r>
            <a:r>
              <a:rPr lang="en-US" sz="3600" dirty="0"/>
              <a:t>α </a:t>
            </a:r>
            <a:r>
              <a:rPr lang="en-US" sz="3600" dirty="0" err="1"/>
              <a:t>του</a:t>
            </a:r>
            <a:r>
              <a:rPr lang="en-US" sz="3600" dirty="0"/>
              <a:t> </a:t>
            </a:r>
            <a:r>
              <a:rPr lang="en-US" sz="3600" dirty="0" err="1"/>
              <a:t>σχολείου</a:t>
            </a:r>
            <a:r>
              <a:rPr lang="en-US" sz="3600" dirty="0"/>
              <a:t>, </a:t>
            </a:r>
            <a:r>
              <a:rPr lang="en-US" sz="3600" dirty="0" err="1"/>
              <a:t>στ</a:t>
            </a:r>
            <a:r>
              <a:rPr lang="en-US" sz="3600" dirty="0"/>
              <a:t>α π</a:t>
            </a:r>
            <a:r>
              <a:rPr lang="en-US" sz="3600" dirty="0" err="1"/>
              <a:t>λ</a:t>
            </a:r>
            <a:r>
              <a:rPr lang="en-US" sz="3600" dirty="0"/>
              <a:t>α</a:t>
            </a:r>
            <a:r>
              <a:rPr lang="en-US" sz="3600" dirty="0" err="1"/>
              <a:t>ίσι</a:t>
            </a:r>
            <a:r>
              <a:rPr lang="en-US" sz="3600" dirty="0"/>
              <a:t>α </a:t>
            </a:r>
            <a:r>
              <a:rPr lang="en-US" sz="3600" dirty="0" err="1"/>
              <a:t>των</a:t>
            </a:r>
            <a:r>
              <a:rPr lang="en-US" sz="3600" dirty="0"/>
              <a:t> </a:t>
            </a:r>
            <a:r>
              <a:rPr lang="en-US" sz="3600" dirty="0" err="1"/>
              <a:t>συνηθισμένων</a:t>
            </a:r>
            <a:r>
              <a:rPr lang="en-US" sz="3600" dirty="0"/>
              <a:t> </a:t>
            </a:r>
            <a:r>
              <a:rPr lang="en-US" sz="3600" dirty="0" err="1"/>
              <a:t>δρ</a:t>
            </a:r>
            <a:r>
              <a:rPr lang="en-US" sz="3600" dirty="0"/>
              <a:t>α</a:t>
            </a:r>
            <a:r>
              <a:rPr lang="en-US" sz="3600" dirty="0" err="1"/>
              <a:t>στηριοτήτων</a:t>
            </a:r>
            <a:r>
              <a:rPr lang="en-US" sz="3600" dirty="0"/>
              <a:t> π</a:t>
            </a:r>
            <a:r>
              <a:rPr lang="en-US" sz="3600" dirty="0" err="1"/>
              <a:t>ου</a:t>
            </a:r>
            <a:r>
              <a:rPr lang="en-US" sz="3600" dirty="0"/>
              <a:t> α</a:t>
            </a:r>
            <a:r>
              <a:rPr lang="en-US" sz="3600" dirty="0" err="1"/>
              <a:t>ν</a:t>
            </a:r>
            <a:r>
              <a:rPr lang="en-US" sz="3600" dirty="0"/>
              <a:t>α</a:t>
            </a:r>
            <a:r>
              <a:rPr lang="en-US" sz="3600" dirty="0" err="1"/>
              <a:t>λ</a:t>
            </a:r>
            <a:r>
              <a:rPr lang="en-US" sz="3600" dirty="0"/>
              <a:t>αμβ</a:t>
            </a:r>
            <a:r>
              <a:rPr lang="en-US" sz="3600" dirty="0" err="1"/>
              <a:t>άνουν</a:t>
            </a:r>
            <a:r>
              <a:rPr lang="en-US" sz="3600" dirty="0"/>
              <a:t> </a:t>
            </a:r>
            <a:r>
              <a:rPr lang="en-US" sz="3600" dirty="0" err="1"/>
              <a:t>τ</a:t>
            </a:r>
            <a:r>
              <a:rPr lang="en-US" sz="3600" dirty="0"/>
              <a:t>α πα</a:t>
            </a:r>
            <a:r>
              <a:rPr lang="en-US" sz="3600" dirty="0" err="1"/>
              <a:t>ιδιά</a:t>
            </a:r>
            <a:r>
              <a:rPr lang="en-US" sz="3600" dirty="0"/>
              <a:t> (π.</a:t>
            </a:r>
            <a:r>
              <a:rPr lang="en-US" sz="3600" dirty="0" err="1"/>
              <a:t>χ</a:t>
            </a:r>
            <a:r>
              <a:rPr lang="en-US" sz="3600" dirty="0"/>
              <a:t>. α</a:t>
            </a:r>
            <a:r>
              <a:rPr lang="en-US" sz="3600" dirty="0" err="1"/>
              <a:t>φ</a:t>
            </a:r>
            <a:r>
              <a:rPr lang="en-US" sz="3600" dirty="0"/>
              <a:t>α</a:t>
            </a:r>
            <a:r>
              <a:rPr lang="en-US" sz="3600" dirty="0" err="1"/>
              <a:t>ίρεση</a:t>
            </a:r>
            <a:r>
              <a:rPr lang="en-US" sz="3600" dirty="0"/>
              <a:t> α</a:t>
            </a:r>
            <a:r>
              <a:rPr lang="en-US" sz="3600" dirty="0" err="1"/>
              <a:t>ν</a:t>
            </a:r>
            <a:r>
              <a:rPr lang="en-US" sz="3600" dirty="0"/>
              <a:t>α</a:t>
            </a:r>
            <a:r>
              <a:rPr lang="en-US" sz="3600" dirty="0" err="1"/>
              <a:t>ρτήσεων</a:t>
            </a:r>
            <a:r>
              <a:rPr lang="en-US" sz="3600" dirty="0"/>
              <a:t>/</a:t>
            </a:r>
            <a:r>
              <a:rPr lang="en-US" sz="3600" dirty="0" err="1"/>
              <a:t>συνθημάτων</a:t>
            </a:r>
            <a:r>
              <a:rPr lang="en-US" sz="3600" dirty="0"/>
              <a:t>/ </a:t>
            </a:r>
            <a:r>
              <a:rPr lang="en-US" sz="3600" dirty="0" err="1"/>
              <a:t>γκράφιτι</a:t>
            </a:r>
            <a:r>
              <a:rPr lang="en-US" sz="3600" dirty="0"/>
              <a:t>, β</a:t>
            </a:r>
            <a:r>
              <a:rPr lang="en-US" sz="3600" dirty="0" err="1"/>
              <a:t>ελτίωση</a:t>
            </a:r>
            <a:r>
              <a:rPr lang="en-US" sz="3600" dirty="0"/>
              <a:t>/ </a:t>
            </a:r>
            <a:r>
              <a:rPr lang="en-US" sz="3600" dirty="0" err="1"/>
              <a:t>κ</a:t>
            </a:r>
            <a:r>
              <a:rPr lang="en-US" sz="3600" dirty="0"/>
              <a:t>α</a:t>
            </a:r>
            <a:r>
              <a:rPr lang="en-US" sz="3600" dirty="0" err="1"/>
              <a:t>θ</a:t>
            </a:r>
            <a:r>
              <a:rPr lang="en-US" sz="3600" dirty="0"/>
              <a:t>α</a:t>
            </a:r>
            <a:r>
              <a:rPr lang="en-US" sz="3600" dirty="0" err="1"/>
              <a:t>ριότητ</a:t>
            </a:r>
            <a:r>
              <a:rPr lang="en-US" sz="3600" dirty="0"/>
              <a:t>α </a:t>
            </a:r>
            <a:r>
              <a:rPr lang="en-US" sz="3600" dirty="0" err="1"/>
              <a:t>κά</a:t>
            </a:r>
            <a:r>
              <a:rPr lang="en-US" sz="3600" dirty="0"/>
              <a:t>π</a:t>
            </a:r>
            <a:r>
              <a:rPr lang="en-US" sz="3600" dirty="0" err="1"/>
              <a:t>οιου</a:t>
            </a:r>
            <a:r>
              <a:rPr lang="en-US" sz="3600" dirty="0"/>
              <a:t> </a:t>
            </a:r>
            <a:r>
              <a:rPr lang="en-US" sz="3600" dirty="0" err="1"/>
              <a:t>σχολικού</a:t>
            </a:r>
            <a:r>
              <a:rPr lang="en-US" sz="3600" dirty="0"/>
              <a:t> </a:t>
            </a:r>
            <a:r>
              <a:rPr lang="en-US" sz="3600" dirty="0" err="1"/>
              <a:t>χώρου</a:t>
            </a:r>
            <a:r>
              <a:rPr lang="en-US" sz="3600" dirty="0"/>
              <a:t> </a:t>
            </a:r>
            <a:r>
              <a:rPr lang="en-US" sz="3600" dirty="0" err="1"/>
              <a:t>ή</a:t>
            </a:r>
            <a:r>
              <a:rPr lang="en-US" sz="3600" dirty="0"/>
              <a:t> </a:t>
            </a:r>
            <a:r>
              <a:rPr lang="en-US" sz="3600" dirty="0" err="1"/>
              <a:t>άλλη</a:t>
            </a:r>
            <a:r>
              <a:rPr lang="en-US" sz="3600" dirty="0"/>
              <a:t> </a:t>
            </a:r>
            <a:r>
              <a:rPr lang="en-US" sz="3600" dirty="0" err="1"/>
              <a:t>εργ</a:t>
            </a:r>
            <a:r>
              <a:rPr lang="en-US" sz="3600" dirty="0"/>
              <a:t>α</a:t>
            </a:r>
            <a:r>
              <a:rPr lang="en-US" sz="3600" dirty="0" err="1"/>
              <a:t>σί</a:t>
            </a:r>
            <a:r>
              <a:rPr lang="en-US" sz="3600" dirty="0"/>
              <a:t>α)</a:t>
            </a:r>
          </a:p>
          <a:p>
            <a:r>
              <a:rPr lang="en-US" sz="3600" b="1" dirty="0" err="1">
                <a:solidFill>
                  <a:schemeClr val="accent3">
                    <a:lumMod val="75000"/>
                  </a:schemeClr>
                </a:solidFill>
              </a:rPr>
              <a:t>Α</a:t>
            </a:r>
            <a:r>
              <a:rPr lang="en-US" sz="3600" b="1" dirty="0">
                <a:solidFill>
                  <a:schemeClr val="accent3">
                    <a:lumMod val="75000"/>
                  </a:schemeClr>
                </a:solidFill>
              </a:rPr>
              <a:t>π</a:t>
            </a:r>
            <a:r>
              <a:rPr lang="en-US" sz="3600" b="1" dirty="0" err="1">
                <a:solidFill>
                  <a:schemeClr val="accent3">
                    <a:lumMod val="75000"/>
                  </a:schemeClr>
                </a:solidFill>
              </a:rPr>
              <a:t>οζημίωση</a:t>
            </a:r>
            <a:r>
              <a:rPr lang="en-US" sz="3600" dirty="0"/>
              <a:t> </a:t>
            </a:r>
            <a:r>
              <a:rPr lang="en-US" sz="3600" dirty="0" err="1"/>
              <a:t>γι</a:t>
            </a:r>
            <a:r>
              <a:rPr lang="en-US" sz="3600" dirty="0"/>
              <a:t>α </a:t>
            </a:r>
            <a:r>
              <a:rPr lang="en-US" sz="3600" dirty="0" err="1"/>
              <a:t>φθορά</a:t>
            </a:r>
            <a:r>
              <a:rPr lang="en-US" sz="3600" dirty="0"/>
              <a:t> π</a:t>
            </a:r>
            <a:r>
              <a:rPr lang="en-US" sz="3600" dirty="0" err="1"/>
              <a:t>εριουσί</a:t>
            </a:r>
            <a:r>
              <a:rPr lang="en-US" sz="3600" dirty="0"/>
              <a:t>α</a:t>
            </a:r>
            <a:r>
              <a:rPr lang="en-US" sz="3600" dirty="0" err="1"/>
              <a:t>ς</a:t>
            </a:r>
            <a:r>
              <a:rPr lang="en-US" sz="3600" dirty="0"/>
              <a:t> </a:t>
            </a:r>
            <a:r>
              <a:rPr lang="en-US" sz="3600" dirty="0" err="1"/>
              <a:t>του</a:t>
            </a:r>
            <a:r>
              <a:rPr lang="en-US" sz="3600" dirty="0"/>
              <a:t> </a:t>
            </a:r>
            <a:r>
              <a:rPr lang="en-US" sz="3600" dirty="0" err="1"/>
              <a:t>σχολείου</a:t>
            </a:r>
            <a:r>
              <a:rPr lang="en-US" sz="3600" dirty="0"/>
              <a:t> </a:t>
            </a:r>
            <a:r>
              <a:rPr lang="en-US" sz="3600" dirty="0" err="1"/>
              <a:t>ή</a:t>
            </a:r>
            <a:r>
              <a:rPr lang="en-US" sz="3600" dirty="0"/>
              <a:t> </a:t>
            </a:r>
            <a:r>
              <a:rPr lang="en-US" sz="3600" dirty="0" err="1"/>
              <a:t>κ</a:t>
            </a:r>
            <a:r>
              <a:rPr lang="en-US" sz="3600" dirty="0"/>
              <a:t>α</a:t>
            </a:r>
            <a:r>
              <a:rPr lang="en-US" sz="3600" dirty="0" err="1"/>
              <a:t>ι</a:t>
            </a:r>
            <a:r>
              <a:rPr lang="en-US" sz="3600" dirty="0"/>
              <a:t> </a:t>
            </a:r>
            <a:r>
              <a:rPr lang="en-US" sz="3600" dirty="0" err="1"/>
              <a:t>άλλων</a:t>
            </a:r>
            <a:r>
              <a:rPr lang="en-US" sz="3600" dirty="0"/>
              <a:t>.</a:t>
            </a:r>
          </a:p>
          <a:p>
            <a:r>
              <a:rPr lang="en-US" sz="3600" b="1" dirty="0" err="1">
                <a:solidFill>
                  <a:srgbClr val="0000FF"/>
                </a:solidFill>
              </a:rPr>
              <a:t>Συζητήσεις</a:t>
            </a:r>
            <a:r>
              <a:rPr lang="en-US" sz="3600" b="1" dirty="0">
                <a:solidFill>
                  <a:srgbClr val="0000FF"/>
                </a:solidFill>
              </a:rPr>
              <a:t> </a:t>
            </a:r>
            <a:r>
              <a:rPr lang="en-US" sz="3600" b="1" dirty="0" err="1">
                <a:solidFill>
                  <a:srgbClr val="0000FF"/>
                </a:solidFill>
              </a:rPr>
              <a:t>με</a:t>
            </a:r>
            <a:r>
              <a:rPr lang="en-US" sz="3600" b="1" dirty="0">
                <a:solidFill>
                  <a:srgbClr val="0000FF"/>
                </a:solidFill>
              </a:rPr>
              <a:t> </a:t>
            </a:r>
            <a:r>
              <a:rPr lang="en-US" sz="3600" b="1" dirty="0" err="1">
                <a:solidFill>
                  <a:srgbClr val="0000FF"/>
                </a:solidFill>
              </a:rPr>
              <a:t>τ</a:t>
            </a:r>
            <a:r>
              <a:rPr lang="en-US" sz="3600" b="1" dirty="0">
                <a:solidFill>
                  <a:srgbClr val="0000FF"/>
                </a:solidFill>
              </a:rPr>
              <a:t>α </a:t>
            </a:r>
            <a:r>
              <a:rPr lang="en-US" sz="3600" b="1" dirty="0" err="1">
                <a:solidFill>
                  <a:srgbClr val="0000FF"/>
                </a:solidFill>
              </a:rPr>
              <a:t>εμ</a:t>
            </a:r>
            <a:r>
              <a:rPr lang="en-US" sz="3600" b="1" dirty="0">
                <a:solidFill>
                  <a:srgbClr val="0000FF"/>
                </a:solidFill>
              </a:rPr>
              <a:t>π</a:t>
            </a:r>
            <a:r>
              <a:rPr lang="en-US" sz="3600" b="1" dirty="0" err="1">
                <a:solidFill>
                  <a:srgbClr val="0000FF"/>
                </a:solidFill>
              </a:rPr>
              <a:t>λεκόμεν</a:t>
            </a:r>
            <a:r>
              <a:rPr lang="en-US" sz="3600" b="1" dirty="0">
                <a:solidFill>
                  <a:srgbClr val="0000FF"/>
                </a:solidFill>
              </a:rPr>
              <a:t>α πα</a:t>
            </a:r>
            <a:r>
              <a:rPr lang="en-US" sz="3600" b="1" dirty="0" err="1">
                <a:solidFill>
                  <a:srgbClr val="0000FF"/>
                </a:solidFill>
              </a:rPr>
              <a:t>ιδι</a:t>
            </a:r>
            <a:r>
              <a:rPr lang="en-US" sz="3600" b="1" dirty="0">
                <a:solidFill>
                  <a:srgbClr val="0000FF"/>
                </a:solidFill>
              </a:rPr>
              <a:t>ά </a:t>
            </a:r>
            <a:r>
              <a:rPr lang="en-US" sz="3600" b="1" dirty="0" err="1">
                <a:solidFill>
                  <a:srgbClr val="0000FF"/>
                </a:solidFill>
              </a:rPr>
              <a:t>κ</a:t>
            </a:r>
            <a:r>
              <a:rPr lang="en-US" sz="3600" b="1" dirty="0">
                <a:solidFill>
                  <a:srgbClr val="0000FF"/>
                </a:solidFill>
              </a:rPr>
              <a:t>α</a:t>
            </a:r>
            <a:r>
              <a:rPr lang="en-US" sz="3600" b="1" dirty="0" err="1">
                <a:solidFill>
                  <a:srgbClr val="0000FF"/>
                </a:solidFill>
              </a:rPr>
              <a:t>ι</a:t>
            </a:r>
            <a:r>
              <a:rPr lang="en-US" sz="3600" b="1" dirty="0">
                <a:solidFill>
                  <a:srgbClr val="0000FF"/>
                </a:solidFill>
              </a:rPr>
              <a:t> </a:t>
            </a:r>
            <a:r>
              <a:rPr lang="en-US" sz="3600" b="1" dirty="0" err="1">
                <a:solidFill>
                  <a:srgbClr val="0000FF"/>
                </a:solidFill>
              </a:rPr>
              <a:t>τις</a:t>
            </a:r>
            <a:r>
              <a:rPr lang="en-US" sz="3600" b="1" dirty="0">
                <a:solidFill>
                  <a:srgbClr val="0000FF"/>
                </a:solidFill>
              </a:rPr>
              <a:t> </a:t>
            </a:r>
            <a:r>
              <a:rPr lang="en-US" sz="3600" b="1" dirty="0" err="1">
                <a:solidFill>
                  <a:srgbClr val="0000FF"/>
                </a:solidFill>
              </a:rPr>
              <a:t>οικογένειές</a:t>
            </a:r>
            <a:r>
              <a:rPr lang="en-US" sz="3600" b="1" dirty="0">
                <a:solidFill>
                  <a:srgbClr val="0000FF"/>
                </a:solidFill>
              </a:rPr>
              <a:t> </a:t>
            </a:r>
            <a:r>
              <a:rPr lang="en-US" sz="3600" b="1" dirty="0" err="1">
                <a:solidFill>
                  <a:srgbClr val="0000FF"/>
                </a:solidFill>
              </a:rPr>
              <a:t>τους</a:t>
            </a:r>
            <a:r>
              <a:rPr lang="en-US" sz="3600" b="1" dirty="0">
                <a:solidFill>
                  <a:srgbClr val="0000FF"/>
                </a:solidFill>
              </a:rPr>
              <a:t> </a:t>
            </a:r>
            <a:r>
              <a:rPr lang="en-US" sz="3600" dirty="0" err="1"/>
              <a:t>μετ</a:t>
            </a:r>
            <a:r>
              <a:rPr lang="en-US" sz="3600" dirty="0"/>
              <a:t>ά απ</a:t>
            </a:r>
            <a:r>
              <a:rPr lang="en-US" sz="3600" dirty="0" err="1"/>
              <a:t>ο</a:t>
            </a:r>
            <a:r>
              <a:rPr lang="en-US" sz="3600" dirty="0"/>
              <a:t>́ π</a:t>
            </a:r>
            <a:r>
              <a:rPr lang="en-US" sz="3600" dirty="0" err="1"/>
              <a:t>ρόσκληση</a:t>
            </a:r>
            <a:r>
              <a:rPr lang="en-US" sz="3600" dirty="0"/>
              <a:t>́ </a:t>
            </a:r>
            <a:r>
              <a:rPr lang="en-US" sz="3600" dirty="0" err="1"/>
              <a:t>τους</a:t>
            </a:r>
            <a:r>
              <a:rPr lang="en-US" sz="3600" dirty="0"/>
              <a:t> </a:t>
            </a:r>
            <a:r>
              <a:rPr lang="en-US" sz="3600" dirty="0" err="1"/>
              <a:t>στο</a:t>
            </a:r>
            <a:r>
              <a:rPr lang="en-US" sz="3600" dirty="0"/>
              <a:t> </a:t>
            </a:r>
            <a:r>
              <a:rPr lang="en-US" sz="3600" dirty="0" err="1"/>
              <a:t>σχολείο</a:t>
            </a:r>
            <a:r>
              <a:rPr lang="en-US" sz="3600" dirty="0"/>
              <a:t>, </a:t>
            </a:r>
            <a:r>
              <a:rPr lang="en-US" sz="3600" dirty="0" err="1"/>
              <a:t>σε</a:t>
            </a:r>
            <a:r>
              <a:rPr lang="en-US" sz="3600" dirty="0"/>
              <a:t> </a:t>
            </a:r>
            <a:r>
              <a:rPr lang="en-US" sz="3600" dirty="0" err="1"/>
              <a:t>ξεχωριστές</a:t>
            </a:r>
            <a:r>
              <a:rPr lang="en-US" sz="3600" dirty="0"/>
              <a:t> </a:t>
            </a:r>
            <a:r>
              <a:rPr lang="en-US" sz="3600" dirty="0" err="1"/>
              <a:t>κ</a:t>
            </a:r>
            <a:r>
              <a:rPr lang="en-US" sz="3600" dirty="0"/>
              <a:t>α</a:t>
            </a:r>
            <a:r>
              <a:rPr lang="en-US" sz="3600" dirty="0" err="1"/>
              <a:t>ι</a:t>
            </a:r>
            <a:r>
              <a:rPr lang="en-US" sz="3600" dirty="0"/>
              <a:t> </a:t>
            </a:r>
            <a:r>
              <a:rPr lang="en-US" sz="3600" dirty="0" err="1"/>
              <a:t>κοινές</a:t>
            </a:r>
            <a:r>
              <a:rPr lang="en-US" sz="3600" dirty="0"/>
              <a:t> </a:t>
            </a:r>
            <a:r>
              <a:rPr lang="en-US" sz="3600" dirty="0" err="1"/>
              <a:t>συν</a:t>
            </a:r>
            <a:r>
              <a:rPr lang="en-US" sz="3600" dirty="0"/>
              <a:t>α</a:t>
            </a:r>
            <a:r>
              <a:rPr lang="en-US" sz="3600" dirty="0" err="1"/>
              <a:t>ντήσεις</a:t>
            </a:r>
            <a:r>
              <a:rPr lang="en-US" sz="3600" dirty="0"/>
              <a:t> </a:t>
            </a:r>
            <a:r>
              <a:rPr lang="en-US" sz="3600" dirty="0" err="1"/>
              <a:t>στην</a:t>
            </a:r>
            <a:r>
              <a:rPr lang="en-US" sz="3600" dirty="0"/>
              <a:t> πα</a:t>
            </a:r>
            <a:r>
              <a:rPr lang="en-US" sz="3600" dirty="0" err="1"/>
              <a:t>ρουσι</a:t>
            </a:r>
            <a:r>
              <a:rPr lang="en-US" sz="3600" dirty="0"/>
              <a:t>́α </a:t>
            </a:r>
            <a:r>
              <a:rPr lang="en-US" sz="3600" dirty="0" err="1"/>
              <a:t>της</a:t>
            </a:r>
            <a:r>
              <a:rPr lang="en-US" sz="3600" dirty="0"/>
              <a:t>/</a:t>
            </a:r>
            <a:r>
              <a:rPr lang="en-US" sz="3600" dirty="0" err="1"/>
              <a:t>του</a:t>
            </a:r>
            <a:r>
              <a:rPr lang="en-US" sz="3600" dirty="0"/>
              <a:t> </a:t>
            </a:r>
            <a:r>
              <a:rPr lang="en-US" sz="3600" dirty="0" err="1"/>
              <a:t>Υ</a:t>
            </a:r>
            <a:r>
              <a:rPr lang="en-US" sz="3600" dirty="0"/>
              <a:t>π</a:t>
            </a:r>
            <a:r>
              <a:rPr lang="en-US" sz="3600" dirty="0" err="1"/>
              <a:t>εύθυνης</a:t>
            </a:r>
            <a:r>
              <a:rPr lang="en-US" sz="3600" dirty="0"/>
              <a:t>/</a:t>
            </a:r>
            <a:r>
              <a:rPr lang="en-US" sz="3600" dirty="0" err="1"/>
              <a:t>ου</a:t>
            </a:r>
            <a:r>
              <a:rPr lang="en-US" sz="3600" dirty="0"/>
              <a:t> </a:t>
            </a:r>
            <a:r>
              <a:rPr lang="en-US" sz="3600" dirty="0" err="1"/>
              <a:t>Εκ</a:t>
            </a:r>
            <a:r>
              <a:rPr lang="en-US" sz="3600" dirty="0"/>
              <a:t>πα</a:t>
            </a:r>
            <a:r>
              <a:rPr lang="en-US" sz="3600" dirty="0" err="1"/>
              <a:t>ιδευτικου</a:t>
            </a:r>
            <a:r>
              <a:rPr lang="en-US" sz="3600" dirty="0"/>
              <a:t>́, </a:t>
            </a:r>
            <a:r>
              <a:rPr lang="en-US" sz="3600" dirty="0" err="1"/>
              <a:t>της</a:t>
            </a:r>
            <a:r>
              <a:rPr lang="en-US" sz="3600" dirty="0"/>
              <a:t> </a:t>
            </a:r>
            <a:r>
              <a:rPr lang="en-US" sz="3600" dirty="0" err="1"/>
              <a:t>Διεύθυνσης</a:t>
            </a:r>
            <a:r>
              <a:rPr lang="en-US" sz="3600" dirty="0"/>
              <a:t> </a:t>
            </a:r>
            <a:r>
              <a:rPr lang="en-US" sz="3600" dirty="0" err="1"/>
              <a:t>του</a:t>
            </a:r>
            <a:r>
              <a:rPr lang="en-US" sz="3600" dirty="0"/>
              <a:t> </a:t>
            </a:r>
            <a:r>
              <a:rPr lang="en-US" sz="3600" dirty="0" err="1"/>
              <a:t>σχολείου</a:t>
            </a:r>
            <a:r>
              <a:rPr lang="en-US" sz="3600" dirty="0"/>
              <a:t> </a:t>
            </a:r>
            <a:r>
              <a:rPr lang="en-US" sz="3600" dirty="0" err="1"/>
              <a:t>κ</a:t>
            </a:r>
            <a:r>
              <a:rPr lang="en-US" sz="3600" dirty="0"/>
              <a:t>α</a:t>
            </a:r>
            <a:r>
              <a:rPr lang="en-US" sz="3600" dirty="0" err="1"/>
              <a:t>ι</a:t>
            </a:r>
            <a:r>
              <a:rPr lang="en-US" sz="3600" dirty="0"/>
              <a:t> </a:t>
            </a:r>
            <a:r>
              <a:rPr lang="en-US" sz="3600" dirty="0" err="1"/>
              <a:t>της</a:t>
            </a:r>
            <a:r>
              <a:rPr lang="en-US" sz="3600" dirty="0"/>
              <a:t>/</a:t>
            </a:r>
            <a:r>
              <a:rPr lang="en-US" sz="3600" dirty="0" err="1"/>
              <a:t>του</a:t>
            </a:r>
            <a:r>
              <a:rPr lang="en-US" sz="3600" dirty="0"/>
              <a:t> </a:t>
            </a:r>
            <a:r>
              <a:rPr lang="en-US" sz="3600" dirty="0" err="1"/>
              <a:t>Εκ</a:t>
            </a:r>
            <a:r>
              <a:rPr lang="en-US" sz="3600" dirty="0"/>
              <a:t>πα</a:t>
            </a:r>
            <a:r>
              <a:rPr lang="en-US" sz="3600" dirty="0" err="1"/>
              <a:t>ιδευτικής</a:t>
            </a:r>
            <a:r>
              <a:rPr lang="en-US" sz="3600" dirty="0"/>
              <a:t>/</a:t>
            </a:r>
            <a:r>
              <a:rPr lang="en-US" sz="3600" dirty="0" err="1"/>
              <a:t>ου</a:t>
            </a:r>
            <a:r>
              <a:rPr lang="en-US" sz="3600" dirty="0"/>
              <a:t>́ </a:t>
            </a:r>
            <a:r>
              <a:rPr lang="en-US" sz="3600" dirty="0" err="1"/>
              <a:t>Ψυχολόγου</a:t>
            </a:r>
            <a:r>
              <a:rPr lang="en-US" sz="3600" dirty="0"/>
              <a:t> α</a:t>
            </a:r>
            <a:r>
              <a:rPr lang="en-US" sz="3600" dirty="0" err="1"/>
              <a:t>ν</a:t>
            </a:r>
            <a:r>
              <a:rPr lang="en-US" sz="3600" dirty="0"/>
              <a:t> </a:t>
            </a:r>
            <a:r>
              <a:rPr lang="en-US" sz="3600" dirty="0" err="1"/>
              <a:t>χρει</a:t>
            </a:r>
            <a:r>
              <a:rPr lang="en-US" sz="3600" dirty="0"/>
              <a:t>ά</a:t>
            </a:r>
            <a:r>
              <a:rPr lang="en-US" sz="3600" dirty="0" err="1"/>
              <a:t>ζετ</a:t>
            </a:r>
            <a:r>
              <a:rPr lang="en-US" sz="3600" dirty="0"/>
              <a:t>α</a:t>
            </a:r>
            <a:r>
              <a:rPr lang="en-US" sz="3600" dirty="0" err="1"/>
              <a:t>ι</a:t>
            </a:r>
            <a:r>
              <a:rPr lang="en-US" sz="3600" dirty="0"/>
              <a:t>. </a:t>
            </a:r>
          </a:p>
          <a:p>
            <a:r>
              <a:rPr lang="en-US" sz="3600" b="1" dirty="0" err="1">
                <a:solidFill>
                  <a:schemeClr val="accent6">
                    <a:lumMod val="75000"/>
                  </a:schemeClr>
                </a:solidFill>
              </a:rPr>
              <a:t>Στέρηση</a:t>
            </a:r>
            <a:r>
              <a:rPr lang="en-US" sz="36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3600" b="1" dirty="0" err="1">
                <a:solidFill>
                  <a:schemeClr val="accent6">
                    <a:lumMod val="75000"/>
                  </a:schemeClr>
                </a:solidFill>
              </a:rPr>
              <a:t>συμμετοχής</a:t>
            </a:r>
            <a:r>
              <a:rPr lang="en-US" sz="36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3600" dirty="0" err="1"/>
              <a:t>σε</a:t>
            </a:r>
            <a:r>
              <a:rPr lang="en-US" sz="3600" dirty="0"/>
              <a:t> </a:t>
            </a:r>
            <a:r>
              <a:rPr lang="en-US" sz="3600" dirty="0" err="1"/>
              <a:t>ενδοσχολικές</a:t>
            </a:r>
            <a:r>
              <a:rPr lang="en-US" sz="3600" dirty="0"/>
              <a:t> </a:t>
            </a:r>
            <a:r>
              <a:rPr lang="en-US" sz="3600" dirty="0" err="1"/>
              <a:t>εκδηλώσεις</a:t>
            </a:r>
            <a:r>
              <a:rPr lang="en-US" sz="3600" dirty="0"/>
              <a:t> </a:t>
            </a:r>
            <a:r>
              <a:rPr lang="en-US" sz="3600" dirty="0" err="1"/>
              <a:t>κ</a:t>
            </a:r>
            <a:r>
              <a:rPr lang="en-US" sz="3600" dirty="0"/>
              <a:t>α</a:t>
            </a:r>
            <a:r>
              <a:rPr lang="en-US" sz="3600" dirty="0" err="1"/>
              <a:t>ι</a:t>
            </a:r>
            <a:r>
              <a:rPr lang="en-US" sz="3600" dirty="0"/>
              <a:t> α</a:t>
            </a:r>
            <a:r>
              <a:rPr lang="en-US" sz="3600" dirty="0" err="1"/>
              <a:t>θλο</a:t>
            </a:r>
            <a:r>
              <a:rPr lang="en-US" sz="3600" dirty="0"/>
              <a:t>πα</a:t>
            </a:r>
            <a:r>
              <a:rPr lang="en-US" sz="3600" dirty="0" err="1"/>
              <a:t>ιδιές</a:t>
            </a:r>
            <a:r>
              <a:rPr lang="en-US" sz="3600" dirty="0"/>
              <a:t> </a:t>
            </a:r>
            <a:r>
              <a:rPr lang="en-US" sz="3600" dirty="0" err="1"/>
              <a:t>εντός</a:t>
            </a:r>
            <a:r>
              <a:rPr lang="en-US" sz="3600" dirty="0"/>
              <a:t> </a:t>
            </a:r>
            <a:r>
              <a:rPr lang="en-US" sz="3600" dirty="0" err="1"/>
              <a:t>του</a:t>
            </a:r>
            <a:r>
              <a:rPr lang="en-US" sz="3600" dirty="0"/>
              <a:t> </a:t>
            </a:r>
            <a:r>
              <a:rPr lang="en-US" sz="3600" dirty="0" err="1"/>
              <a:t>σχολείου</a:t>
            </a:r>
            <a:r>
              <a:rPr lang="en-US" sz="3600" dirty="0"/>
              <a:t> </a:t>
            </a:r>
            <a:r>
              <a:rPr lang="en-US" sz="3600" dirty="0" err="1"/>
              <a:t>κ</a:t>
            </a:r>
            <a:r>
              <a:rPr lang="en-US" sz="3600" dirty="0"/>
              <a:t>α</a:t>
            </a:r>
            <a:r>
              <a:rPr lang="en-US" sz="3600" dirty="0" err="1"/>
              <a:t>θώς</a:t>
            </a:r>
            <a:r>
              <a:rPr lang="en-US" sz="3600" dirty="0"/>
              <a:t> </a:t>
            </a:r>
            <a:r>
              <a:rPr lang="en-US" sz="3600" dirty="0" err="1"/>
              <a:t>κ</a:t>
            </a:r>
            <a:r>
              <a:rPr lang="en-US" sz="3600" dirty="0"/>
              <a:t>α</a:t>
            </a:r>
            <a:r>
              <a:rPr lang="en-US" sz="3600" dirty="0" err="1"/>
              <a:t>ι</a:t>
            </a:r>
            <a:r>
              <a:rPr lang="en-US" sz="3600" dirty="0"/>
              <a:t> </a:t>
            </a:r>
            <a:r>
              <a:rPr lang="en-US" sz="3600" dirty="0" err="1"/>
              <a:t>σε</a:t>
            </a:r>
            <a:r>
              <a:rPr lang="en-US" sz="3600" dirty="0"/>
              <a:t> </a:t>
            </a:r>
            <a:r>
              <a:rPr lang="en-US" sz="3600" dirty="0" err="1"/>
              <a:t>άλλες</a:t>
            </a:r>
            <a:r>
              <a:rPr lang="en-US" sz="3600" dirty="0"/>
              <a:t> </a:t>
            </a:r>
            <a:r>
              <a:rPr lang="en-US" sz="3600" dirty="0" err="1"/>
              <a:t>ενδοσχολικές</a:t>
            </a:r>
            <a:r>
              <a:rPr lang="en-US" sz="3600" dirty="0"/>
              <a:t> </a:t>
            </a:r>
            <a:r>
              <a:rPr lang="en-US" sz="3600" dirty="0" err="1"/>
              <a:t>δρ</a:t>
            </a:r>
            <a:r>
              <a:rPr lang="en-US" sz="3600" dirty="0"/>
              <a:t>α</a:t>
            </a:r>
            <a:r>
              <a:rPr lang="en-US" sz="3600" dirty="0" err="1"/>
              <a:t>στηριότητες</a:t>
            </a:r>
            <a:r>
              <a:rPr lang="en-US" sz="3600" dirty="0"/>
              <a:t> </a:t>
            </a:r>
            <a:r>
              <a:rPr lang="en-US" sz="3600" dirty="0" err="1"/>
              <a:t>γι</a:t>
            </a:r>
            <a:r>
              <a:rPr lang="en-US" sz="3600" dirty="0"/>
              <a:t>α </a:t>
            </a:r>
            <a:r>
              <a:rPr lang="en-US" sz="3600" dirty="0" err="1"/>
              <a:t>μί</a:t>
            </a:r>
            <a:r>
              <a:rPr lang="en-US" sz="3600" dirty="0"/>
              <a:t>α </a:t>
            </a:r>
            <a:r>
              <a:rPr lang="en-US" sz="3600" dirty="0" err="1"/>
              <a:t>μόνο</a:t>
            </a:r>
            <a:r>
              <a:rPr lang="en-US" sz="3600" dirty="0"/>
              <a:t> π</a:t>
            </a:r>
            <a:r>
              <a:rPr lang="en-US" sz="3600" dirty="0" err="1"/>
              <a:t>ερίοδο</a:t>
            </a:r>
            <a:r>
              <a:rPr lang="en-US" sz="3600" dirty="0"/>
              <a:t> απ</a:t>
            </a:r>
            <a:r>
              <a:rPr lang="en-US" sz="3600" dirty="0" err="1"/>
              <a:t>ό</a:t>
            </a:r>
            <a:r>
              <a:rPr lang="en-US" sz="3600" dirty="0"/>
              <a:t> </a:t>
            </a:r>
            <a:r>
              <a:rPr lang="en-US" sz="3600" dirty="0" err="1"/>
              <a:t>μι</a:t>
            </a:r>
            <a:r>
              <a:rPr lang="en-US" sz="3600" dirty="0"/>
              <a:t>α </a:t>
            </a:r>
            <a:r>
              <a:rPr lang="en-US" sz="3600" dirty="0" err="1"/>
              <a:t>μέχρι</a:t>
            </a:r>
            <a:r>
              <a:rPr lang="en-US" sz="3600" dirty="0"/>
              <a:t> </a:t>
            </a:r>
            <a:r>
              <a:rPr lang="en-US" sz="3600" dirty="0" err="1"/>
              <a:t>τριάντ</a:t>
            </a:r>
            <a:r>
              <a:rPr lang="en-US" sz="3600" dirty="0"/>
              <a:t>α </a:t>
            </a:r>
            <a:r>
              <a:rPr lang="en-US" sz="3600" dirty="0" err="1"/>
              <a:t>συνεχόμενες</a:t>
            </a:r>
            <a:r>
              <a:rPr lang="en-US" sz="3600" dirty="0"/>
              <a:t> </a:t>
            </a:r>
            <a:r>
              <a:rPr lang="en-US" sz="3600" dirty="0" err="1"/>
              <a:t>μέρες</a:t>
            </a:r>
            <a:r>
              <a:rPr lang="en-US" sz="3600" dirty="0"/>
              <a:t> </a:t>
            </a:r>
            <a:r>
              <a:rPr lang="en-US" sz="3600" dirty="0" err="1"/>
              <a:t>μέσ</a:t>
            </a:r>
            <a:r>
              <a:rPr lang="en-US" sz="3600" dirty="0"/>
              <a:t>α </a:t>
            </a:r>
            <a:r>
              <a:rPr lang="en-US" sz="3600" dirty="0" err="1"/>
              <a:t>στο</a:t>
            </a:r>
            <a:r>
              <a:rPr lang="en-US" sz="3600" dirty="0"/>
              <a:t> </a:t>
            </a:r>
            <a:r>
              <a:rPr lang="en-US" sz="3600" dirty="0" err="1"/>
              <a:t>ίδιο</a:t>
            </a:r>
            <a:r>
              <a:rPr lang="en-US" sz="3600" dirty="0"/>
              <a:t> </a:t>
            </a:r>
            <a:r>
              <a:rPr lang="en-US" sz="3600" dirty="0" err="1"/>
              <a:t>σχολικό</a:t>
            </a:r>
            <a:r>
              <a:rPr lang="en-US" sz="3600" dirty="0"/>
              <a:t> </a:t>
            </a:r>
            <a:r>
              <a:rPr lang="en-US" sz="3600" dirty="0" err="1"/>
              <a:t>έτος</a:t>
            </a:r>
            <a:r>
              <a:rPr lang="en-US" sz="3600" dirty="0"/>
              <a:t>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2482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8iE6jka5T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9381" y="1479662"/>
            <a:ext cx="3620219" cy="5191924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372868" y="267970"/>
            <a:ext cx="7856732" cy="5858193"/>
          </a:xfrm>
        </p:spPr>
        <p:txBody>
          <a:bodyPr>
            <a:normAutofit/>
          </a:bodyPr>
          <a:lstStyle/>
          <a:p>
            <a:r>
              <a:rPr lang="el-GR" b="1" dirty="0" smtClean="0"/>
              <a:t>Αυτές οι </a:t>
            </a:r>
            <a:r>
              <a:rPr lang="el-GR" b="1" dirty="0" smtClean="0">
                <a:solidFill>
                  <a:srgbClr val="008000"/>
                </a:solidFill>
              </a:rPr>
              <a:t>κυρώσεις /συνέπειες </a:t>
            </a:r>
            <a:r>
              <a:rPr lang="el-GR" b="1" dirty="0" smtClean="0"/>
              <a:t>είναι απαραίτητες  όχι για να τιμωρούν άλλα για να </a:t>
            </a:r>
            <a:r>
              <a:rPr lang="el-GR" b="1" dirty="0" smtClean="0">
                <a:solidFill>
                  <a:srgbClr val="FF0000"/>
                </a:solidFill>
              </a:rPr>
              <a:t>υπενθυμίζουν</a:t>
            </a:r>
            <a:r>
              <a:rPr lang="el-GR" b="1" dirty="0" smtClean="0"/>
              <a:t> πως: </a:t>
            </a:r>
            <a:endParaRPr lang="en-US" b="1" dirty="0" smtClean="0"/>
          </a:p>
          <a:p>
            <a:endParaRPr lang="el-GR" b="1" dirty="0" smtClean="0"/>
          </a:p>
          <a:p>
            <a:pPr marL="0" indent="0">
              <a:buNone/>
            </a:pPr>
            <a:r>
              <a:rPr lang="en-US" dirty="0" smtClean="0"/>
              <a:t> </a:t>
            </a:r>
            <a:endParaRPr lang="el-GR" dirty="0"/>
          </a:p>
          <a:p>
            <a:pPr marL="0" indent="0">
              <a:buNone/>
            </a:pPr>
            <a:endParaRPr lang="el-GR" dirty="0" smtClean="0"/>
          </a:p>
        </p:txBody>
      </p:sp>
    </p:spTree>
    <p:extLst>
      <p:ext uri="{BB962C8B-B14F-4D97-AF65-F5344CB8AC3E}">
        <p14:creationId xmlns:p14="http://schemas.microsoft.com/office/powerpoint/2010/main" val="400723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431128" y="431084"/>
            <a:ext cx="7798472" cy="5695080"/>
          </a:xfrm>
        </p:spPr>
        <p:txBody>
          <a:bodyPr>
            <a:normAutofit lnSpcReduction="10000"/>
          </a:bodyPr>
          <a:lstStyle/>
          <a:p>
            <a:r>
              <a:rPr lang="el-GR" sz="5400" b="1" dirty="0">
                <a:solidFill>
                  <a:srgbClr val="000000"/>
                </a:solidFill>
              </a:rPr>
              <a:t>ΣΤΟ ΣΧΟΛΕΙΟ ΜΑΣ </a:t>
            </a:r>
            <a:r>
              <a:rPr lang="el-GR" sz="5400" b="1" dirty="0">
                <a:solidFill>
                  <a:srgbClr val="008000"/>
                </a:solidFill>
              </a:rPr>
              <a:t>ΠΡΟΣΤΑΤΕΥΟΥΜΕ ΤΟ ΔΙΚΑΙΩΜΑ ΌΛΩΝ ΤΩΝ ΠΑΙΔΙΩΝ ΣΤΗΝ</a:t>
            </a:r>
            <a:r>
              <a:rPr lang="el-GR" sz="5400" b="1" dirty="0">
                <a:solidFill>
                  <a:srgbClr val="FF0000"/>
                </a:solidFill>
              </a:rPr>
              <a:t> </a:t>
            </a:r>
            <a:r>
              <a:rPr lang="el-GR" sz="5400" b="1" dirty="0">
                <a:solidFill>
                  <a:srgbClr val="3366FF"/>
                </a:solidFill>
              </a:rPr>
              <a:t>ΕΛΕΥΘΕΡΙΑ</a:t>
            </a:r>
            <a:r>
              <a:rPr lang="el-GR" sz="5400" b="1" dirty="0"/>
              <a:t>,</a:t>
            </a:r>
            <a:r>
              <a:rPr lang="el-GR" sz="5400" b="1" dirty="0">
                <a:solidFill>
                  <a:srgbClr val="FF0000"/>
                </a:solidFill>
              </a:rPr>
              <a:t> </a:t>
            </a:r>
            <a:r>
              <a:rPr lang="el-GR" sz="5400" b="1" dirty="0">
                <a:solidFill>
                  <a:srgbClr val="000000"/>
                </a:solidFill>
              </a:rPr>
              <a:t>ΤΗΝ</a:t>
            </a:r>
            <a:r>
              <a:rPr lang="el-GR" sz="5400" b="1" dirty="0">
                <a:solidFill>
                  <a:srgbClr val="FF0000"/>
                </a:solidFill>
              </a:rPr>
              <a:t> </a:t>
            </a:r>
            <a:r>
              <a:rPr lang="el-GR" sz="5400" b="1" dirty="0">
                <a:solidFill>
                  <a:srgbClr val="FF6600"/>
                </a:solidFill>
              </a:rPr>
              <a:t>ΑΣΦΑΛΕΙΑ</a:t>
            </a:r>
            <a:r>
              <a:rPr lang="el-GR" sz="5400" b="1" dirty="0">
                <a:solidFill>
                  <a:srgbClr val="FF0000"/>
                </a:solidFill>
              </a:rPr>
              <a:t> </a:t>
            </a:r>
            <a:r>
              <a:rPr lang="el-GR" sz="5400" b="1" dirty="0"/>
              <a:t>ΚΑΙ ΤΗΝ </a:t>
            </a:r>
            <a:r>
              <a:rPr lang="el-GR" sz="5400" b="1" dirty="0">
                <a:solidFill>
                  <a:srgbClr val="FFFF00"/>
                </a:solidFill>
              </a:rPr>
              <a:t>ΑΞΙΟΠΡΕΠΕΙΑ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9036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power-to-change-2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4681" y="2726305"/>
            <a:ext cx="3987633" cy="4012925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174782" y="291272"/>
            <a:ext cx="8054818" cy="583489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5400" b="1" dirty="0" smtClean="0"/>
              <a:t>	</a:t>
            </a:r>
            <a:r>
              <a:rPr lang="el-GR" sz="5400" b="1" dirty="0" smtClean="0"/>
              <a:t>ΣΤΟ ΣΧΟΛΕΙΟ ΜΑΣ </a:t>
            </a:r>
            <a:r>
              <a:rPr lang="el-GR" sz="5400" b="1" dirty="0" smtClean="0">
                <a:solidFill>
                  <a:srgbClr val="FF0000"/>
                </a:solidFill>
              </a:rPr>
              <a:t>Η ΒΙΑ </a:t>
            </a:r>
            <a:r>
              <a:rPr lang="en-US" sz="5400" b="1" dirty="0" smtClean="0">
                <a:solidFill>
                  <a:srgbClr val="FF0000"/>
                </a:solidFill>
              </a:rPr>
              <a:t>	</a:t>
            </a:r>
            <a:r>
              <a:rPr lang="el-GR" sz="5400" b="1" dirty="0" smtClean="0">
                <a:solidFill>
                  <a:srgbClr val="FF0000"/>
                </a:solidFill>
              </a:rPr>
              <a:t>ΚΑΙ Ο ΡΑΤΣΙΣΜΟΣ ΔΕΝ </a:t>
            </a:r>
            <a:r>
              <a:rPr lang="en-US" sz="5400" b="1" dirty="0" smtClean="0">
                <a:solidFill>
                  <a:srgbClr val="FF0000"/>
                </a:solidFill>
              </a:rPr>
              <a:t>				</a:t>
            </a:r>
            <a:r>
              <a:rPr lang="el-GR" sz="5400" b="1" dirty="0" smtClean="0">
                <a:solidFill>
                  <a:srgbClr val="FF0000"/>
                </a:solidFill>
              </a:rPr>
              <a:t>ΕΧΟΥΝ ΘΕΣΗ</a:t>
            </a:r>
            <a:endParaRPr lang="en-US" sz="5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9425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869" y="151461"/>
            <a:ext cx="9039131" cy="644293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6000" b="1" dirty="0" smtClean="0"/>
              <a:t>		</a:t>
            </a:r>
            <a:r>
              <a:rPr lang="el-GR" sz="6000" b="1" dirty="0" smtClean="0"/>
              <a:t>ΟΛΟΙ ΛΕΜΕ ΟΧΙ ΣΤΟ </a:t>
            </a:r>
            <a:r>
              <a:rPr lang="en-US" sz="6000" b="1" dirty="0" smtClean="0"/>
              <a:t>	</a:t>
            </a:r>
            <a:r>
              <a:rPr lang="el-GR" sz="6000" b="1" dirty="0" smtClean="0"/>
              <a:t>ΡΑΤΣΙΣΜΟ ΚΑΙ ΣΤΗ ΒΙΑ!</a:t>
            </a:r>
            <a:endParaRPr lang="en-US" sz="6000" b="1" dirty="0"/>
          </a:p>
        </p:txBody>
      </p:sp>
      <p:pic>
        <p:nvPicPr>
          <p:cNvPr id="5" name="Picture 4" descr="images-2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7543" y="2016543"/>
            <a:ext cx="4049257" cy="4049257"/>
          </a:xfrm>
          <a:prstGeom prst="rect">
            <a:avLst/>
          </a:prstGeom>
        </p:spPr>
      </p:pic>
      <p:pic>
        <p:nvPicPr>
          <p:cNvPr id="6" name="Picture 5" descr="ed5057701f8e23319599cc334c600cde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858" y="2255800"/>
            <a:ext cx="3810000" cy="3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9703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1022350" y="0"/>
            <a:ext cx="8121650" cy="637381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l-GR" sz="5400" b="1" dirty="0" smtClean="0"/>
              <a:t>ΟΛΟΙ ΛΕΜΕ ΝΑΙ ΣΤΟ ΣΕΒΑΣΜΟ ΚΑΙ ΣΤΗ ΦΙΛΙΑ!!!</a:t>
            </a:r>
            <a:endParaRPr lang="en-US" sz="5400" b="1" dirty="0"/>
          </a:p>
        </p:txBody>
      </p:sp>
      <p:pic>
        <p:nvPicPr>
          <p:cNvPr id="4" name="Picture 3" descr="images-2 copy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8250" y="2373141"/>
            <a:ext cx="5493601" cy="47641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1383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kids_small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7884" y="3742262"/>
            <a:ext cx="5834747" cy="2994147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499930" y="459340"/>
            <a:ext cx="7729669" cy="5666824"/>
          </a:xfrm>
        </p:spPr>
        <p:txBody>
          <a:bodyPr/>
          <a:lstStyle/>
          <a:p>
            <a:pPr marL="0" indent="0">
              <a:buNone/>
            </a:pPr>
            <a:r>
              <a:rPr lang="el-GR" sz="4000" b="1" dirty="0">
                <a:solidFill>
                  <a:srgbClr val="008000"/>
                </a:solidFill>
              </a:rPr>
              <a:t>Είμαστε μεταξυ μας διαφορετικοί. </a:t>
            </a:r>
            <a:r>
              <a:rPr lang="el-GR" dirty="0"/>
              <a:t/>
            </a:r>
            <a:br>
              <a:rPr lang="el-GR" dirty="0"/>
            </a:br>
            <a:r>
              <a:rPr lang="el-GR" dirty="0"/>
              <a:t>Μπορεί να διαφέρουμε με πολλούς τρόπους: </a:t>
            </a:r>
            <a:endParaRPr lang="en-US" dirty="0" smtClean="0"/>
          </a:p>
          <a:p>
            <a:pPr marL="0" indent="0">
              <a:buNone/>
            </a:pPr>
            <a:r>
              <a:rPr lang="el-GR" dirty="0" smtClean="0">
                <a:solidFill>
                  <a:srgbClr val="008000"/>
                </a:solidFill>
              </a:rPr>
              <a:t>εμφάνιση</a:t>
            </a:r>
            <a:r>
              <a:rPr lang="el-GR" dirty="0">
                <a:solidFill>
                  <a:srgbClr val="008000"/>
                </a:solidFill>
              </a:rPr>
              <a:t>, </a:t>
            </a:r>
            <a:r>
              <a:rPr lang="el-GR" dirty="0">
                <a:solidFill>
                  <a:srgbClr val="FF6600"/>
                </a:solidFill>
              </a:rPr>
              <a:t>ηλικία</a:t>
            </a:r>
            <a:r>
              <a:rPr lang="el-GR" dirty="0"/>
              <a:t>,</a:t>
            </a:r>
            <a:r>
              <a:rPr lang="el-GR" dirty="0">
                <a:solidFill>
                  <a:srgbClr val="3366FF"/>
                </a:solidFill>
              </a:rPr>
              <a:t> φύλο</a:t>
            </a:r>
            <a:r>
              <a:rPr lang="el-GR" dirty="0"/>
              <a:t>, </a:t>
            </a:r>
            <a:r>
              <a:rPr lang="el-GR" dirty="0">
                <a:solidFill>
                  <a:schemeClr val="accent2"/>
                </a:solidFill>
              </a:rPr>
              <a:t>ενδιαφέροντα, </a:t>
            </a:r>
            <a:r>
              <a:rPr lang="el-GR" dirty="0">
                <a:solidFill>
                  <a:srgbClr val="3366FF"/>
                </a:solidFill>
              </a:rPr>
              <a:t>συνήθειες</a:t>
            </a:r>
            <a:r>
              <a:rPr lang="el-GR" dirty="0"/>
              <a:t>, </a:t>
            </a:r>
            <a:r>
              <a:rPr lang="el-GR" dirty="0">
                <a:solidFill>
                  <a:schemeClr val="accent2"/>
                </a:solidFill>
              </a:rPr>
              <a:t>χρώμα</a:t>
            </a:r>
            <a:r>
              <a:rPr lang="el-GR" dirty="0"/>
              <a:t>, </a:t>
            </a:r>
            <a:r>
              <a:rPr lang="el-GR" dirty="0">
                <a:solidFill>
                  <a:srgbClr val="FFFF00"/>
                </a:solidFill>
              </a:rPr>
              <a:t>θρησκεία,</a:t>
            </a:r>
            <a:r>
              <a:rPr lang="el-GR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 εθνικότητα</a:t>
            </a:r>
            <a:r>
              <a:rPr lang="el-GR" dirty="0"/>
              <a:t>, </a:t>
            </a:r>
            <a:r>
              <a:rPr lang="el-GR" dirty="0">
                <a:solidFill>
                  <a:srgbClr val="000090"/>
                </a:solidFill>
              </a:rPr>
              <a:t>οικονομική κατάσταση </a:t>
            </a:r>
            <a:r>
              <a:rPr lang="el-GR" dirty="0"/>
              <a:t>κ.τ.λ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7628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 descr="Friendship Forever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92338"/>
            <a:ext cx="9144000" cy="33846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656282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kindness_wins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3791" y="2888889"/>
            <a:ext cx="2808198" cy="3744264"/>
          </a:xfrm>
          <a:prstGeom prst="rect">
            <a:avLst/>
          </a:prstGeom>
        </p:spPr>
      </p:pic>
      <p:pic>
        <p:nvPicPr>
          <p:cNvPr id="4" name="Picture 3" descr="925bfce9ae775ebcfaf1f9a9e7ff9091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176" y="2888889"/>
            <a:ext cx="2809725" cy="374426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8532714" cy="2713869"/>
          </a:xfrm>
        </p:spPr>
        <p:txBody>
          <a:bodyPr>
            <a:normAutofit/>
          </a:bodyPr>
          <a:lstStyle/>
          <a:p>
            <a:r>
              <a:rPr lang="el-GR" sz="5400" b="1" dirty="0" smtClean="0"/>
              <a:t>ΣΥΜΠΕΡΙΦΕΡΣΟΥ ΜΕ </a:t>
            </a:r>
            <a:r>
              <a:rPr lang="el-GR" sz="5400" b="1" dirty="0" smtClean="0">
                <a:solidFill>
                  <a:srgbClr val="FF0000"/>
                </a:solidFill>
              </a:rPr>
              <a:t>ΚΑΛΟΣΥΝΗ</a:t>
            </a:r>
            <a:r>
              <a:rPr lang="el-GR" sz="5400" b="1" dirty="0" smtClean="0"/>
              <a:t>.</a:t>
            </a:r>
            <a:br>
              <a:rPr lang="el-GR" sz="5400" b="1" dirty="0" smtClean="0"/>
            </a:br>
            <a:r>
              <a:rPr lang="el-GR" sz="5400" b="1" dirty="0" smtClean="0"/>
              <a:t>ΕΙΝΑΙ ΜΕΤΑΔΟΤΙΚΗ!!!!</a:t>
            </a:r>
            <a:endParaRPr lang="en-US" sz="5400" b="1" dirty="0"/>
          </a:p>
        </p:txBody>
      </p:sp>
    </p:spTree>
    <p:extLst>
      <p:ext uri="{BB962C8B-B14F-4D97-AF65-F5344CB8AC3E}">
        <p14:creationId xmlns:p14="http://schemas.microsoft.com/office/powerpoint/2010/main" val="4041857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 descr="kindness_1902_wideweb__470x341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024" y="274638"/>
            <a:ext cx="8546089" cy="62004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9990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free-clip-art-children-at-church-family-and-friends-clipart-cliparts-cdf9bdsf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3989" y="186415"/>
            <a:ext cx="4882238" cy="178506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378327" y="274637"/>
            <a:ext cx="8444772" cy="6412799"/>
          </a:xfrm>
        </p:spPr>
        <p:txBody>
          <a:bodyPr>
            <a:normAutofit/>
          </a:bodyPr>
          <a:lstStyle/>
          <a:p>
            <a:r>
              <a:rPr lang="en-US" sz="3200" b="1" dirty="0" smtClean="0">
                <a:solidFill>
                  <a:srgbClr val="008000"/>
                </a:solidFill>
              </a:rPr>
              <a:t/>
            </a:r>
            <a:br>
              <a:rPr lang="en-US" sz="3200" b="1" dirty="0" smtClean="0">
                <a:solidFill>
                  <a:srgbClr val="008000"/>
                </a:solidFill>
              </a:rPr>
            </a:br>
            <a:r>
              <a:rPr lang="en-US" sz="3200" b="1" dirty="0">
                <a:solidFill>
                  <a:srgbClr val="008000"/>
                </a:solidFill>
              </a:rPr>
              <a:t/>
            </a:r>
            <a:br>
              <a:rPr lang="en-US" sz="3200" b="1" dirty="0">
                <a:solidFill>
                  <a:srgbClr val="008000"/>
                </a:solidFill>
              </a:rPr>
            </a:br>
            <a:r>
              <a:rPr lang="el-GR" sz="3200" b="1" dirty="0" smtClean="0">
                <a:solidFill>
                  <a:srgbClr val="008000"/>
                </a:solidFill>
              </a:rPr>
              <a:t>Αυτή η διαφορετικότητα εμπλουτίζει τη ζωή μας. </a:t>
            </a: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l-GR" b="1" dirty="0" smtClean="0">
                <a:solidFill>
                  <a:srgbClr val="FF0000"/>
                </a:solidFill>
              </a:rPr>
              <a:t>Ο καθένας με την παρουσία του προσφέρει κάτι μοναδικό στο σύνολο.</a:t>
            </a:r>
            <a:r>
              <a:rPr lang="el-GR" sz="3200" dirty="0" smtClean="0"/>
              <a:t/>
            </a:r>
            <a:br>
              <a:rPr lang="el-GR" sz="3200" dirty="0" smtClean="0"/>
            </a:br>
            <a:r>
              <a:rPr lang="el-GR" sz="3600" b="1" dirty="0" smtClean="0">
                <a:solidFill>
                  <a:srgbClr val="3366FF"/>
                </a:solidFill>
              </a:rPr>
              <a:t>Αυτή η ποικιλία δημιουργεί δύναμη και ομορφιά</a:t>
            </a:r>
            <a:r>
              <a:rPr lang="el-GR" sz="3200" dirty="0" smtClean="0"/>
              <a:t>.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871778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32371" y="4800599"/>
            <a:ext cx="8525843" cy="1616637"/>
          </a:xfrm>
        </p:spPr>
        <p:txBody>
          <a:bodyPr>
            <a:noAutofit/>
          </a:bodyPr>
          <a:lstStyle/>
          <a:p>
            <a:pPr algn="ctr"/>
            <a:r>
              <a:rPr lang="el-GR" sz="3600" dirty="0" smtClean="0"/>
              <a:t>Η ΟΜΟΡΦΙΑ ΤΟΥ ΚΟΣΜΟΥ ΟΦΕΙΛΕΤΑΙ ΣΤΗ ΔΙΑΦΟΡΕΤΙΚΟΤΗΤΑ ΤΩΝ ΑΝΘΡΩΠΩΝ.</a:t>
            </a:r>
            <a:endParaRPr lang="en-US" sz="3600" dirty="0"/>
          </a:p>
        </p:txBody>
      </p:sp>
      <p:sp>
        <p:nvSpPr>
          <p:cNvPr id="6" name="Picture Placeholder 5"/>
          <p:cNvSpPr>
            <a:spLocks noGrp="1"/>
          </p:cNvSpPr>
          <p:nvPr>
            <p:ph type="pic" idx="1"/>
          </p:nvPr>
        </p:nvSpPr>
        <p:spPr>
          <a:xfrm>
            <a:off x="432371" y="162120"/>
            <a:ext cx="8525843" cy="4638480"/>
          </a:xfrm>
        </p:spPr>
      </p:sp>
      <p:sp>
        <p:nvSpPr>
          <p:cNvPr id="3" name="Content Placeholder 2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marL="0" indent="0">
              <a:buNone/>
            </a:pPr>
            <a:r>
              <a:rPr lang="el-GR" dirty="0" smtClean="0"/>
              <a:t> </a:t>
            </a:r>
            <a:endParaRPr lang="en-US" dirty="0"/>
          </a:p>
        </p:txBody>
      </p:sp>
      <p:pic>
        <p:nvPicPr>
          <p:cNvPr id="4" name="Picture 3" descr="Macintosh HD:Users:Fani:Desktop:image.axd.jpe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1257" y="162120"/>
            <a:ext cx="3891351" cy="505272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39744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mages-3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6024" y="2651046"/>
            <a:ext cx="3213100" cy="25273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>
            <a:noAutofit/>
          </a:bodyPr>
          <a:lstStyle/>
          <a:p>
            <a:r>
              <a:rPr lang="el-GR" sz="3600" b="1" dirty="0" smtClean="0">
                <a:solidFill>
                  <a:srgbClr val="FF0000"/>
                </a:solidFill>
              </a:rPr>
              <a:t>Κάποιες φορές όμως η διαφορετικότητα μας μπορεί να δημιουργεί και εντάσεις</a:t>
            </a:r>
            <a:endParaRPr lang="en-US" sz="3600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0" y="1600200"/>
            <a:ext cx="8229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l-GR" sz="4000" b="1" dirty="0"/>
              <a:t>	</a:t>
            </a:r>
            <a:r>
              <a:rPr lang="el-GR" b="1" dirty="0" smtClean="0">
                <a:solidFill>
                  <a:srgbClr val="000000"/>
                </a:solidFill>
              </a:rPr>
              <a:t>Κάποτε μπορεί να συμπεριφερόμαστε με 	τρόπους που πληγώνουν τους άλλους</a:t>
            </a:r>
          </a:p>
          <a:p>
            <a:pPr marL="0" indent="0">
              <a:buNone/>
            </a:pPr>
            <a:r>
              <a:rPr lang="el-GR" b="1" dirty="0" smtClean="0">
                <a:solidFill>
                  <a:srgbClr val="000000"/>
                </a:solidFill>
              </a:rPr>
              <a:t>	</a:t>
            </a:r>
            <a:r>
              <a:rPr lang="el-GR" b="1" dirty="0">
                <a:solidFill>
                  <a:srgbClr val="000000"/>
                </a:solidFill>
              </a:rPr>
              <a:t>	</a:t>
            </a:r>
            <a:r>
              <a:rPr lang="el-GR" b="1" dirty="0" smtClean="0">
                <a:solidFill>
                  <a:srgbClr val="000000"/>
                </a:solidFill>
              </a:rPr>
              <a:t>ή</a:t>
            </a:r>
          </a:p>
          <a:p>
            <a:pPr marL="0" indent="0">
              <a:buNone/>
            </a:pPr>
            <a:r>
              <a:rPr lang="el-GR" b="1" dirty="0" smtClean="0">
                <a:solidFill>
                  <a:srgbClr val="000000"/>
                </a:solidFill>
              </a:rPr>
              <a:t>	Με τρόπους που καταπατούν τα 	δικαιώματα τους</a:t>
            </a:r>
          </a:p>
          <a:p>
            <a:pPr marL="0" indent="0">
              <a:buNone/>
            </a:pPr>
            <a:endParaRPr lang="el-GR" b="1" dirty="0">
              <a:solidFill>
                <a:srgbClr val="3366FF"/>
              </a:solidFill>
            </a:endParaRPr>
          </a:p>
          <a:p>
            <a:pPr marL="0" indent="0">
              <a:buNone/>
            </a:pPr>
            <a:r>
              <a:rPr lang="el-GR" b="1" dirty="0" smtClean="0"/>
              <a:t>	</a:t>
            </a:r>
            <a:r>
              <a:rPr lang="el-GR" b="1" dirty="0" smtClean="0">
                <a:solidFill>
                  <a:srgbClr val="3366FF"/>
                </a:solidFill>
              </a:rPr>
              <a:t>Αυτό είναι καλά να μας προβληματίσει...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0622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k792069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6725" y="3777325"/>
            <a:ext cx="3269815" cy="326981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3200" b="1" dirty="0"/>
              <a:t>Η</a:t>
            </a:r>
            <a:r>
              <a:rPr lang="el-GR" sz="3200" b="1" dirty="0" smtClean="0"/>
              <a:t> Διακύρηξη για τα Ανθρώπινα Δικαιώματα αναφέρει:</a:t>
            </a:r>
            <a:endParaRPr lang="en-US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l-GR" b="1" dirty="0" smtClean="0">
                <a:solidFill>
                  <a:srgbClr val="FF6600"/>
                </a:solidFill>
              </a:rPr>
              <a:t>Άρθρο 1:</a:t>
            </a:r>
          </a:p>
          <a:p>
            <a:pPr marL="0" indent="0">
              <a:buNone/>
            </a:pPr>
            <a:r>
              <a:rPr lang="el-GR" b="1" dirty="0" smtClean="0"/>
              <a:t>	 Όλοι οι άνθρωποι γεννιούνται </a:t>
            </a:r>
            <a:r>
              <a:rPr lang="el-GR" b="1" dirty="0" smtClean="0">
                <a:solidFill>
                  <a:srgbClr val="008000"/>
                </a:solidFill>
              </a:rPr>
              <a:t>ελεύθεροι</a:t>
            </a:r>
            <a:r>
              <a:rPr lang="el-GR" b="1" dirty="0" smtClean="0"/>
              <a:t> και 	</a:t>
            </a:r>
            <a:r>
              <a:rPr lang="el-GR" b="1" dirty="0" smtClean="0">
                <a:solidFill>
                  <a:srgbClr val="008000"/>
                </a:solidFill>
              </a:rPr>
              <a:t>ίσοι</a:t>
            </a:r>
            <a:r>
              <a:rPr lang="el-GR" b="1" dirty="0" smtClean="0"/>
              <a:t> στην </a:t>
            </a:r>
            <a:r>
              <a:rPr lang="el-GR" b="1" dirty="0" smtClean="0">
                <a:solidFill>
                  <a:srgbClr val="FF6600"/>
                </a:solidFill>
              </a:rPr>
              <a:t>αξιοπρέπεια</a:t>
            </a:r>
            <a:r>
              <a:rPr lang="el-GR" b="1" dirty="0" smtClean="0"/>
              <a:t> και στα </a:t>
            </a:r>
            <a:r>
              <a:rPr lang="el-GR" b="1" dirty="0" smtClean="0">
                <a:solidFill>
                  <a:srgbClr val="FF6600"/>
                </a:solidFill>
              </a:rPr>
              <a:t>δικαιώματα</a:t>
            </a:r>
            <a:r>
              <a:rPr lang="el-GR" b="1" dirty="0" smtClean="0"/>
              <a:t>.</a:t>
            </a:r>
          </a:p>
          <a:p>
            <a:pPr marL="0" indent="0">
              <a:buNone/>
            </a:pPr>
            <a:r>
              <a:rPr lang="el-GR" b="1" dirty="0" smtClean="0"/>
              <a:t>	 Είναι προικισμένοι με</a:t>
            </a:r>
            <a:r>
              <a:rPr lang="el-GR" b="1" dirty="0" smtClean="0">
                <a:solidFill>
                  <a:srgbClr val="3366FF"/>
                </a:solidFill>
              </a:rPr>
              <a:t> λογική </a:t>
            </a:r>
            <a:r>
              <a:rPr lang="el-GR" b="1" dirty="0" smtClean="0"/>
              <a:t>και </a:t>
            </a:r>
            <a:r>
              <a:rPr lang="el-GR" b="1" dirty="0" smtClean="0">
                <a:solidFill>
                  <a:srgbClr val="3366FF"/>
                </a:solidFill>
              </a:rPr>
              <a:t>συνείδηση</a:t>
            </a:r>
            <a:r>
              <a:rPr lang="el-GR" b="1" dirty="0" smtClean="0"/>
              <a:t> 	και οφείλουν να συμπεριφέρονται μεταξύ 	τους με </a:t>
            </a:r>
            <a:r>
              <a:rPr lang="el-GR" b="1" dirty="0" smtClean="0">
                <a:solidFill>
                  <a:srgbClr val="008000"/>
                </a:solidFill>
              </a:rPr>
              <a:t>πνευμα αδελφοσύνης</a:t>
            </a:r>
            <a:r>
              <a:rPr lang="el-GR" b="1" dirty="0" smtClean="0"/>
              <a:t>.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268287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world_peace_rectangle_sticker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3165" y="3317951"/>
            <a:ext cx="3540049" cy="3540049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310768" y="297220"/>
            <a:ext cx="7918832" cy="5828944"/>
          </a:xfrm>
        </p:spPr>
        <p:txBody>
          <a:bodyPr/>
          <a:lstStyle/>
          <a:p>
            <a:pPr marL="0" indent="0">
              <a:buNone/>
            </a:pPr>
            <a:r>
              <a:rPr lang="el-GR" b="1" dirty="0" smtClean="0">
                <a:solidFill>
                  <a:srgbClr val="FF6600"/>
                </a:solidFill>
              </a:rPr>
              <a:t>Άρθρο 2:</a:t>
            </a:r>
          </a:p>
          <a:p>
            <a:pPr marL="0" indent="0">
              <a:buNone/>
            </a:pPr>
            <a:r>
              <a:rPr lang="el-GR" b="1" dirty="0" smtClean="0">
                <a:solidFill>
                  <a:schemeClr val="accent4"/>
                </a:solidFill>
              </a:rPr>
              <a:t> Όλοι οι άνθρωποι </a:t>
            </a:r>
            <a:r>
              <a:rPr lang="el-GR" b="1" dirty="0" smtClean="0"/>
              <a:t>έχουν τα </a:t>
            </a:r>
            <a:r>
              <a:rPr lang="el-GR" b="1" dirty="0" smtClean="0">
                <a:solidFill>
                  <a:srgbClr val="3366FF"/>
                </a:solidFill>
              </a:rPr>
              <a:t>ίδια δικαιώματα</a:t>
            </a:r>
            <a:r>
              <a:rPr lang="el-GR" b="1" dirty="0" smtClean="0"/>
              <a:t> και τις </a:t>
            </a:r>
            <a:r>
              <a:rPr lang="el-GR" b="1" dirty="0" smtClean="0">
                <a:solidFill>
                  <a:srgbClr val="FF6600"/>
                </a:solidFill>
              </a:rPr>
              <a:t>ίδιες ελευθερίες </a:t>
            </a:r>
            <a:r>
              <a:rPr lang="el-GR" b="1" dirty="0" smtClean="0"/>
              <a:t>χωρις καμιά απολύτως διάκριση ειδικότερα προς τη </a:t>
            </a:r>
            <a:r>
              <a:rPr lang="el-GR" b="1" dirty="0" smtClean="0">
                <a:solidFill>
                  <a:srgbClr val="008000"/>
                </a:solidFill>
              </a:rPr>
              <a:t>φυλή, </a:t>
            </a:r>
            <a:r>
              <a:rPr lang="el-GR" b="1" dirty="0" smtClean="0">
                <a:solidFill>
                  <a:srgbClr val="3366FF"/>
                </a:solidFill>
              </a:rPr>
              <a:t>το χρώμα</a:t>
            </a:r>
            <a:r>
              <a:rPr lang="el-GR" b="1" dirty="0" smtClean="0"/>
              <a:t>, </a:t>
            </a:r>
            <a:r>
              <a:rPr lang="el-GR" b="1" dirty="0" smtClean="0">
                <a:solidFill>
                  <a:srgbClr val="FFFF00"/>
                </a:solidFill>
              </a:rPr>
              <a:t>το φύλο, </a:t>
            </a:r>
            <a:r>
              <a:rPr lang="el-GR" b="1" dirty="0" smtClean="0">
                <a:solidFill>
                  <a:srgbClr val="FF6600"/>
                </a:solidFill>
              </a:rPr>
              <a:t>τη γλώσσα, </a:t>
            </a:r>
            <a:r>
              <a:rPr lang="el-GR" b="1" dirty="0" smtClean="0">
                <a:solidFill>
                  <a:srgbClr val="4BACC6"/>
                </a:solidFill>
              </a:rPr>
              <a:t>τη</a:t>
            </a:r>
            <a:r>
              <a:rPr lang="el-GR" b="1" dirty="0" smtClean="0"/>
              <a:t> </a:t>
            </a:r>
            <a:r>
              <a:rPr lang="el-GR" b="1" dirty="0" smtClean="0">
                <a:solidFill>
                  <a:schemeClr val="accent5"/>
                </a:solidFill>
              </a:rPr>
              <a:t>θρησκεία</a:t>
            </a:r>
            <a:r>
              <a:rPr lang="el-GR" b="1" dirty="0" smtClean="0"/>
              <a:t> </a:t>
            </a:r>
            <a:r>
              <a:rPr lang="el-GR" b="1" dirty="0" smtClean="0">
                <a:solidFill>
                  <a:srgbClr val="000090"/>
                </a:solidFill>
              </a:rPr>
              <a:t>ή οποιαδήποτε άλλη κατάσταση. </a:t>
            </a:r>
          </a:p>
          <a:p>
            <a:pPr marL="0" indent="0">
              <a:buNone/>
            </a:pPr>
            <a:r>
              <a:rPr lang="el-GR" b="1" dirty="0" smtClean="0">
                <a:solidFill>
                  <a:srgbClr val="000090"/>
                </a:solidFill>
              </a:rPr>
              <a:t> </a:t>
            </a:r>
            <a:endParaRPr lang="en-US" b="1" dirty="0">
              <a:solidFill>
                <a:srgbClr val="00009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8080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816c7299c39b26a41471c70de802c01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1760" y="2304604"/>
            <a:ext cx="3675165" cy="4298075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337790" y="283710"/>
            <a:ext cx="7891809" cy="5842454"/>
          </a:xfrm>
        </p:spPr>
        <p:txBody>
          <a:bodyPr/>
          <a:lstStyle/>
          <a:p>
            <a:pPr marL="0" indent="0">
              <a:buNone/>
            </a:pPr>
            <a:r>
              <a:rPr lang="el-GR" b="1" dirty="0" smtClean="0"/>
              <a:t>	Άρθρο 3: </a:t>
            </a:r>
          </a:p>
          <a:p>
            <a:pPr marL="400050" lvl="1" indent="0">
              <a:buNone/>
            </a:pPr>
            <a:r>
              <a:rPr lang="el-GR" sz="3600" b="1" dirty="0" smtClean="0"/>
              <a:t>Κάθε άτομο έχει </a:t>
            </a:r>
            <a:r>
              <a:rPr lang="el-GR" sz="3600" b="1" dirty="0" smtClean="0">
                <a:solidFill>
                  <a:srgbClr val="FF6600"/>
                </a:solidFill>
              </a:rPr>
              <a:t>δικαίωμα στη ζωή </a:t>
            </a:r>
            <a:r>
              <a:rPr lang="el-GR" sz="3600" b="1" dirty="0" smtClean="0"/>
              <a:t>, </a:t>
            </a:r>
            <a:r>
              <a:rPr lang="el-GR" sz="3600" b="1" dirty="0" smtClean="0">
                <a:solidFill>
                  <a:srgbClr val="008000"/>
                </a:solidFill>
              </a:rPr>
              <a:t>την ελευθερία </a:t>
            </a:r>
            <a:r>
              <a:rPr lang="el-GR" sz="3600" b="1" dirty="0" smtClean="0"/>
              <a:t>και </a:t>
            </a:r>
            <a:r>
              <a:rPr lang="el-GR" sz="3600" b="1" dirty="0" smtClean="0">
                <a:solidFill>
                  <a:srgbClr val="3366FF"/>
                </a:solidFill>
              </a:rPr>
              <a:t>την προσώπική του ασφάλεια.</a:t>
            </a:r>
            <a:endParaRPr lang="en-US" sz="3600" b="1" dirty="0">
              <a:solidFill>
                <a:srgbClr val="3366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3969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294</TotalTime>
  <Words>746</Words>
  <Application>Microsoft Office PowerPoint</Application>
  <PresentationFormat>On-screen Show (4:3)</PresentationFormat>
  <Paragraphs>98</Paragraphs>
  <Slides>32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5" baseType="lpstr">
      <vt:lpstr>Arial</vt:lpstr>
      <vt:lpstr>Calibri</vt:lpstr>
      <vt:lpstr>Office Theme</vt:lpstr>
      <vt:lpstr>ΟΧΙ ΣΤΟ ΡΑΤΣΙΣΜΟ ΚΑΙ ΣΤΗ ΒΙΑ! ΝΑΙ ΣΤΟ ΣΕΒΑΣΜΟ ΚΑΙ ΣΤΗ ΦΙΛΙΑ! Φάνη Κωνσταντή</vt:lpstr>
      <vt:lpstr>PowerPoint Presentation</vt:lpstr>
      <vt:lpstr>PowerPoint Presentation</vt:lpstr>
      <vt:lpstr>  Αυτή η διαφορετικότητα εμπλουτίζει τη ζωή μας.  Ο καθένας με την παρουσία του προσφέρει κάτι μοναδικό στο σύνολο. Αυτή η ποικιλία δημιουργεί δύναμη και ομορφιά.</vt:lpstr>
      <vt:lpstr>Η ΟΜΟΡΦΙΑ ΤΟΥ ΚΟΣΜΟΥ ΟΦΕΙΛΕΤΑΙ ΣΤΗ ΔΙΑΦΟΡΕΤΙΚΟΤΗΤΑ ΤΩΝ ΑΝΘΡΩΠΩΝ.</vt:lpstr>
      <vt:lpstr>Κάποιες φορές όμως η διαφορετικότητα μας μπορεί να δημιουργεί και εντάσεις</vt:lpstr>
      <vt:lpstr>Η Διακύρηξη για τα Ανθρώπινα Δικαιώματα αναφέρει:</vt:lpstr>
      <vt:lpstr>PowerPoint Presentation</vt:lpstr>
      <vt:lpstr>PowerPoint Presentation</vt:lpstr>
      <vt:lpstr>     Εμείς εδώ στο σχολείο μας δε δεχομαστε τις ρατσιστικές συμπεριφορές  </vt:lpstr>
      <vt:lpstr>Εμείς εδώ στο σχολείο μας δε δεχόμαστε τη βία. </vt:lpstr>
      <vt:lpstr>Λεκτική Βία</vt:lpstr>
      <vt:lpstr>Κοινωνική Βία</vt:lpstr>
      <vt:lpstr>Σωματική Βία</vt:lpstr>
      <vt:lpstr>Η βία πλήγώνει την αυτοπεποίθηση, την αίσθηση ασφάλειας και την αίσθηση της αποδοχής ενός ατόμου ή ομάδας.</vt:lpstr>
      <vt:lpstr>PowerPoint Presentation</vt:lpstr>
      <vt:lpstr>ΚΑΝΕΝΑ ΕΙΔΟΣ ΒΙΑΣ ΔΕΝ ΕΙΝΑΙ ΑΠΟΔΕΧΤΟ ΣΤΟ ΣΧΟΛΕΙΟ ΜΑΣ</vt:lpstr>
      <vt:lpstr>   ΠΡΟΓΡΑΜΜΑ:  ΚΩΔΙΚΑΣ ΣΥΜΠΕΡΙΦΟΡΑΣ ΚΑΤΑ ΤΟΥ ΡΑΤΣΙΣΜΟΥ </vt:lpstr>
      <vt:lpstr>Τι σημάινει αυτό:</vt:lpstr>
      <vt:lpstr>ΔΕΣΜΕΥΟΜΑΣΤΕ ΟΛΟΙ ΠΩΣ:</vt:lpstr>
      <vt:lpstr>PowerPoint Presentation</vt:lpstr>
      <vt:lpstr>Τι μπορεί να κάνει ένα άτομο όταν δέχεται ρατσιστική ή βίαιη συμπεριφορά:</vt:lpstr>
      <vt:lpstr> Όσα παιδιά συμπεριφέρονται βίαια ή ρατσιστικά απέναντι σε άλλους θα έχουν κάποιες κυρώσεις.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ΣΥΜΠΕΡΙΦΕΡΣΟΥ ΜΕ ΚΑΛΟΣΥΝΗ. ΕΙΝΑΙ ΜΕΤΑΔΟΤΙΚΗ!!!!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ΣΤΟ ΣΧΟΛΕΙΟ ΜΑΣ ΛΕΜΕ ΟΧΙ ΣΤΟ ΡΑΤΣΙΣΜΟ ΚΑΙ ΣΤΗ ΒΙΑ</dc:title>
  <dc:creator>Sifis</dc:creator>
  <cp:lastModifiedBy>Elena Papamichael</cp:lastModifiedBy>
  <cp:revision>36</cp:revision>
  <dcterms:created xsi:type="dcterms:W3CDTF">2016-01-23T10:01:51Z</dcterms:created>
  <dcterms:modified xsi:type="dcterms:W3CDTF">2018-11-14T09:32:01Z</dcterms:modified>
</cp:coreProperties>
</file>