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handoutMasterIdLst>
    <p:handoutMasterId r:id="rId25"/>
  </p:handoutMasterIdLst>
  <p:sldIdLst>
    <p:sldId id="392" r:id="rId2"/>
    <p:sldId id="393" r:id="rId3"/>
    <p:sldId id="394" r:id="rId4"/>
    <p:sldId id="342" r:id="rId5"/>
    <p:sldId id="314" r:id="rId6"/>
    <p:sldId id="324" r:id="rId7"/>
    <p:sldId id="380" r:id="rId8"/>
    <p:sldId id="381" r:id="rId9"/>
    <p:sldId id="382" r:id="rId10"/>
    <p:sldId id="383" r:id="rId11"/>
    <p:sldId id="384" r:id="rId12"/>
    <p:sldId id="395" r:id="rId13"/>
    <p:sldId id="328" r:id="rId14"/>
    <p:sldId id="327" r:id="rId15"/>
    <p:sldId id="339" r:id="rId16"/>
    <p:sldId id="388" r:id="rId17"/>
    <p:sldId id="389" r:id="rId18"/>
    <p:sldId id="385" r:id="rId19"/>
    <p:sldId id="391" r:id="rId20"/>
    <p:sldId id="365" r:id="rId21"/>
    <p:sldId id="390" r:id="rId22"/>
    <p:sldId id="321" r:id="rId23"/>
  </p:sldIdLst>
  <p:sldSz cx="9144000" cy="6858000" type="screen4x3"/>
  <p:notesSz cx="6669088" cy="9926638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221" autoAdjust="0"/>
    <p:restoredTop sz="82060" autoAdjust="0"/>
  </p:normalViewPr>
  <p:slideViewPr>
    <p:cSldViewPr>
      <p:cViewPr>
        <p:scale>
          <a:sx n="60" d="100"/>
          <a:sy n="60" d="100"/>
        </p:scale>
        <p:origin x="-142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74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90665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6866" y="1"/>
            <a:ext cx="2890665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71BDEB-82C2-477D-9EC8-5CA25E1076BF}" type="datetimeFigureOut">
              <a:rPr lang="el-GR" smtClean="0"/>
              <a:t>12/11/2015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711"/>
            <a:ext cx="2890665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6866" y="9428711"/>
            <a:ext cx="2890665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6D4B3F-FF7E-4C79-9A8D-920C5078B08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572970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1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06B279-98F4-4F76-A324-198A65003E35}" type="datetimeFigureOut">
              <a:rPr lang="el-GR" smtClean="0"/>
              <a:pPr/>
              <a:t>12/11/2015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4"/>
            <a:ext cx="5335270" cy="4466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2A2AF8-D0B9-4BE9-B8AB-46EF7F7DC37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83103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A2AF8-D0B9-4BE9-B8AB-46EF7F7DC379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34017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A2AF8-D0B9-4BE9-B8AB-46EF7F7DC379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1120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A2AF8-D0B9-4BE9-B8AB-46EF7F7DC379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70966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Στο δεύτερο μέρος του εγγράφου,</a:t>
            </a:r>
            <a:r>
              <a:rPr lang="el-GR" baseline="0" dirty="0" smtClean="0"/>
              <a:t> είναι ο Οδηγός…… στον οποίο περιλαμβάνονται…………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A2AF8-D0B9-4BE9-B8AB-46EF7F7DC379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15721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Ως θέμα αρχής, ο χειρισμός των ρατσιστικών περιστατικών γίνεται πρωτίστως με </a:t>
            </a:r>
            <a:r>
              <a:rPr lang="el-GR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παιδαγωγικούς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όρους.</a:t>
            </a:r>
            <a:r>
              <a:rPr lang="el-G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Είναι σημαντικό η επιβολή των κυρώσεων να γίνεται με 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διαφάνεια και συνέπεια.</a:t>
            </a:r>
            <a:r>
              <a:rPr lang="el-G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A2AF8-D0B9-4BE9-B8AB-46EF7F7DC379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8592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Οι κυρώσεις μπορεί να περιλαμβάνουν συμπλήρωση εντύπου </a:t>
            </a:r>
            <a:r>
              <a:rPr lang="el-GR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αναστοχασμού</a:t>
            </a:r>
            <a:r>
              <a:rPr lang="el-G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τηλεφώνημα στο σπίτι και στέρηση συμμετοχής σε </a:t>
            </a:r>
            <a:r>
              <a:rPr lang="el-GR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ενδοσχολικές</a:t>
            </a:r>
            <a:r>
              <a:rPr lang="el-G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εκδηλώσεις ή και αποβολή. </a:t>
            </a:r>
            <a:endParaRPr lang="el-G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A2AF8-D0B9-4BE9-B8AB-46EF7F7DC379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94519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A2AF8-D0B9-4BE9-B8AB-46EF7F7DC379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15818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1BCAA5B6-9B19-4230-A48B-5441E82053CA}" type="datetimeFigureOut">
              <a:rPr lang="el-GR" smtClean="0"/>
              <a:pPr/>
              <a:t>12/11/2015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BCF1AA9E-98A7-4C1A-8448-92D44C742401}" type="slidenum">
              <a:rPr lang="el-GR" smtClean="0"/>
              <a:pPr/>
              <a:t>‹#›</a:t>
            </a:fld>
            <a:endParaRPr lang="el-GR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AA5B6-9B19-4230-A48B-5441E82053CA}" type="datetimeFigureOut">
              <a:rPr lang="el-GR" smtClean="0"/>
              <a:pPr/>
              <a:t>12/11/2015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AA9E-98A7-4C1A-8448-92D44C74240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AA5B6-9B19-4230-A48B-5441E82053CA}" type="datetimeFigureOut">
              <a:rPr lang="el-GR" smtClean="0"/>
              <a:pPr/>
              <a:t>12/11/2015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AA9E-98A7-4C1A-8448-92D44C74240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AA5B6-9B19-4230-A48B-5441E82053CA}" type="datetimeFigureOut">
              <a:rPr lang="el-GR" smtClean="0"/>
              <a:pPr/>
              <a:t>12/11/2015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AA9E-98A7-4C1A-8448-92D44C74240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AA5B6-9B19-4230-A48B-5441E82053CA}" type="datetimeFigureOut">
              <a:rPr lang="el-GR" smtClean="0"/>
              <a:pPr/>
              <a:t>12/11/2015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AA9E-98A7-4C1A-8448-92D44C74240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AA5B6-9B19-4230-A48B-5441E82053CA}" type="datetimeFigureOut">
              <a:rPr lang="el-GR" smtClean="0"/>
              <a:pPr/>
              <a:t>12/11/2015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AA9E-98A7-4C1A-8448-92D44C742401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AA5B6-9B19-4230-A48B-5441E82053CA}" type="datetimeFigureOut">
              <a:rPr lang="el-GR" smtClean="0"/>
              <a:pPr/>
              <a:t>12/11/2015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AA9E-98A7-4C1A-8448-92D44C742401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AA5B6-9B19-4230-A48B-5441E82053CA}" type="datetimeFigureOut">
              <a:rPr lang="el-GR" smtClean="0"/>
              <a:pPr/>
              <a:t>12/11/2015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AA9E-98A7-4C1A-8448-92D44C74240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AA5B6-9B19-4230-A48B-5441E82053CA}" type="datetimeFigureOut">
              <a:rPr lang="el-GR" smtClean="0"/>
              <a:pPr/>
              <a:t>12/11/2015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AA9E-98A7-4C1A-8448-92D44C74240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AA5B6-9B19-4230-A48B-5441E82053CA}" type="datetimeFigureOut">
              <a:rPr lang="el-GR" smtClean="0"/>
              <a:pPr/>
              <a:t>12/11/2015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AA9E-98A7-4C1A-8448-92D44C74240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AA5B6-9B19-4230-A48B-5441E82053CA}" type="datetimeFigureOut">
              <a:rPr lang="el-GR" smtClean="0"/>
              <a:pPr/>
              <a:t>12/11/2015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1AA9E-98A7-4C1A-8448-92D44C74240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 cstate="print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1BCAA5B6-9B19-4230-A48B-5441E82053CA}" type="datetimeFigureOut">
              <a:rPr lang="el-GR" smtClean="0"/>
              <a:pPr/>
              <a:t>12/11/2015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BCF1AA9E-98A7-4C1A-8448-92D44C742401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ap092\Desktop\various pics\unicef teach respe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6912768" cy="553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03848" y="5802846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Βίντεο </a:t>
            </a:r>
            <a:r>
              <a:rPr lang="en-US" dirty="0" smtClean="0"/>
              <a:t>UNICEF Teach Respect</a:t>
            </a:r>
            <a:r>
              <a:rPr lang="el-GR" dirty="0" smtClean="0"/>
              <a:t> - Εγχειρίδιο Αγωγής Υγείας «Ανακαλύπτοντας τον Ελέφαντα» σελ. </a:t>
            </a:r>
            <a:r>
              <a:rPr lang="en-US" dirty="0" smtClean="0"/>
              <a:t>126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10504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b="1" dirty="0">
                <a:solidFill>
                  <a:srgbClr val="FF0000"/>
                </a:solidFill>
              </a:rPr>
              <a:t>Μη λεκτική βία </a:t>
            </a:r>
            <a:r>
              <a:rPr lang="el-GR" sz="2800" b="1" dirty="0"/>
              <a:t>που πληγώνει</a:t>
            </a:r>
            <a:br>
              <a:rPr lang="el-GR" sz="2800" b="1" dirty="0"/>
            </a:br>
            <a:r>
              <a:rPr lang="el-GR" sz="2800" b="1" dirty="0"/>
              <a:t>την αυτοπεποίθηση ή την αίσθηση </a:t>
            </a:r>
            <a:r>
              <a:rPr lang="el-GR" sz="2800" b="1" dirty="0" err="1"/>
              <a:t>ασφά</a:t>
            </a:r>
            <a:r>
              <a:rPr lang="el-GR" sz="2800" b="1" dirty="0"/>
              <a:t>-</a:t>
            </a:r>
            <a:br>
              <a:rPr lang="el-GR" sz="2800" b="1" dirty="0"/>
            </a:br>
            <a:r>
              <a:rPr lang="el-GR" sz="2800" b="1" dirty="0" err="1"/>
              <a:t>λειας</a:t>
            </a:r>
            <a:r>
              <a:rPr lang="el-GR" sz="2800" b="1" dirty="0"/>
              <a:t> ενός ατόμου/μιας ομάδας, όπως:</a:t>
            </a:r>
            <a:br>
              <a:rPr lang="el-GR" sz="2800" b="1" dirty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* </a:t>
            </a:r>
            <a:r>
              <a:rPr lang="el-GR" dirty="0"/>
              <a:t>σήματα ή σύμβολα σε ρούχα που είναι </a:t>
            </a:r>
            <a:r>
              <a:rPr lang="el-GR" dirty="0" smtClean="0"/>
              <a:t>ενάντια </a:t>
            </a:r>
            <a:r>
              <a:rPr lang="el-GR" dirty="0"/>
              <a:t>σε συγκεκριμένες πολιτισμικές ή </a:t>
            </a:r>
            <a:r>
              <a:rPr lang="el-GR" dirty="0" smtClean="0"/>
              <a:t>άλλες</a:t>
            </a:r>
            <a:r>
              <a:rPr lang="en-US" dirty="0" smtClean="0"/>
              <a:t> </a:t>
            </a:r>
            <a:r>
              <a:rPr lang="el-GR" dirty="0" smtClean="0"/>
              <a:t>ομάδες </a:t>
            </a:r>
            <a:r>
              <a:rPr lang="el-GR" dirty="0"/>
              <a:t>ή προκαλούν αισθήματα </a:t>
            </a:r>
            <a:r>
              <a:rPr lang="el-GR" dirty="0" smtClean="0"/>
              <a:t>εναντίον</a:t>
            </a:r>
            <a:r>
              <a:rPr lang="en-US" dirty="0" smtClean="0"/>
              <a:t> </a:t>
            </a:r>
            <a:r>
              <a:rPr lang="el-GR" dirty="0" smtClean="0"/>
              <a:t>ατόμων </a:t>
            </a:r>
            <a:r>
              <a:rPr lang="el-GR" dirty="0"/>
              <a:t>ή ομάδων</a:t>
            </a:r>
          </a:p>
          <a:p>
            <a:r>
              <a:rPr lang="el-GR" dirty="0"/>
              <a:t>* προσβλητικά, απειλητικά ή </a:t>
            </a:r>
            <a:r>
              <a:rPr lang="el-GR" dirty="0" smtClean="0"/>
              <a:t>ρατσιστικά</a:t>
            </a:r>
            <a:r>
              <a:rPr lang="en-US" dirty="0" smtClean="0"/>
              <a:t> </a:t>
            </a:r>
            <a:r>
              <a:rPr lang="el-GR" dirty="0" smtClean="0"/>
              <a:t>γκράφιτι </a:t>
            </a:r>
            <a:r>
              <a:rPr lang="el-GR" dirty="0"/>
              <a:t>ή σλόγκαν (σε τοίχους του </a:t>
            </a:r>
            <a:r>
              <a:rPr lang="el-GR" dirty="0" smtClean="0"/>
              <a:t>σχολείου</a:t>
            </a:r>
            <a:r>
              <a:rPr lang="el-GR" dirty="0"/>
              <a:t>, στις τουαλέτες, στα θρανία κ.λπ.)</a:t>
            </a:r>
          </a:p>
          <a:p>
            <a:r>
              <a:rPr lang="el-GR" dirty="0"/>
              <a:t>* προώθηση εκδόσεων που είναι ενάντια </a:t>
            </a:r>
            <a:r>
              <a:rPr lang="el-GR" dirty="0" smtClean="0"/>
              <a:t>σε</a:t>
            </a:r>
            <a:r>
              <a:rPr lang="en-US" dirty="0" smtClean="0"/>
              <a:t> </a:t>
            </a:r>
            <a:r>
              <a:rPr lang="el-GR" dirty="0" smtClean="0"/>
              <a:t>συγκεκριμένες </a:t>
            </a:r>
            <a:r>
              <a:rPr lang="el-GR" dirty="0"/>
              <a:t>πολιτισμικές ή άλλες ομάδες</a:t>
            </a:r>
          </a:p>
          <a:p>
            <a:r>
              <a:rPr lang="el-GR" dirty="0"/>
              <a:t>* προώθηση του ρατσισμού ή ρατσιστικών </a:t>
            </a:r>
            <a:r>
              <a:rPr lang="el-GR" dirty="0" smtClean="0"/>
              <a:t>αντιλήψεων </a:t>
            </a:r>
            <a:r>
              <a:rPr lang="el-GR" dirty="0"/>
              <a:t>και της μη αποδοχής της </a:t>
            </a:r>
            <a:r>
              <a:rPr lang="el-GR" dirty="0" smtClean="0"/>
              <a:t>διαφορετικότητας </a:t>
            </a:r>
            <a:r>
              <a:rPr lang="el-GR" dirty="0"/>
              <a:t>μέσα από το διαδίκτυο ή </a:t>
            </a:r>
            <a:r>
              <a:rPr lang="el-GR" dirty="0" smtClean="0"/>
              <a:t>άλλα ηλεκτρονικά </a:t>
            </a:r>
            <a:r>
              <a:rPr lang="el-GR" dirty="0"/>
              <a:t>μέσα</a:t>
            </a:r>
          </a:p>
          <a:p>
            <a:r>
              <a:rPr lang="el-GR" dirty="0"/>
              <a:t>* άλλα είδη ρατσιστικής προπαγάνδας</a:t>
            </a:r>
          </a:p>
        </p:txBody>
      </p:sp>
    </p:spTree>
    <p:extLst>
      <p:ext uri="{BB962C8B-B14F-4D97-AF65-F5344CB8AC3E}">
        <p14:creationId xmlns:p14="http://schemas.microsoft.com/office/powerpoint/2010/main" val="1401933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b="1" dirty="0">
                <a:solidFill>
                  <a:srgbClr val="FF0000"/>
                </a:solidFill>
              </a:rPr>
              <a:t>Σωματική βία </a:t>
            </a:r>
            <a:r>
              <a:rPr lang="el-GR" sz="2800" b="1" dirty="0"/>
              <a:t>που πληγώνει την</a:t>
            </a:r>
            <a:br>
              <a:rPr lang="el-GR" sz="2800" b="1" dirty="0"/>
            </a:br>
            <a:r>
              <a:rPr lang="el-GR" sz="2800" b="1" dirty="0"/>
              <a:t>αυτοπεποίθηση ή την αίσθηση ασφάλειας</a:t>
            </a:r>
            <a:br>
              <a:rPr lang="el-GR" sz="2800" b="1" dirty="0"/>
            </a:br>
            <a:r>
              <a:rPr lang="el-GR" sz="2800" b="1" dirty="0"/>
              <a:t>ενός ατόμου/μιας ομάδας, όπως:</a:t>
            </a:r>
            <a:br>
              <a:rPr lang="el-GR" sz="2800" b="1" dirty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* </a:t>
            </a:r>
            <a:r>
              <a:rPr lang="el-GR" dirty="0"/>
              <a:t>απειλητικές ή κοροϊδευτικές χειρονομίες</a:t>
            </a:r>
          </a:p>
          <a:p>
            <a:r>
              <a:rPr lang="el-GR" dirty="0"/>
              <a:t>* σπρωξίματα</a:t>
            </a:r>
          </a:p>
          <a:p>
            <a:r>
              <a:rPr lang="el-GR" dirty="0"/>
              <a:t>* χτυπήματα</a:t>
            </a:r>
          </a:p>
          <a:p>
            <a:r>
              <a:rPr lang="el-GR" dirty="0"/>
              <a:t>* τρικλοποδιές</a:t>
            </a:r>
          </a:p>
          <a:p>
            <a:r>
              <a:rPr lang="el-GR" dirty="0"/>
              <a:t>* κλοπές</a:t>
            </a:r>
          </a:p>
          <a:p>
            <a:r>
              <a:rPr lang="el-GR" dirty="0"/>
              <a:t>* απειλές</a:t>
            </a:r>
          </a:p>
          <a:p>
            <a:r>
              <a:rPr lang="el-GR" dirty="0"/>
              <a:t>* καταδίωξη</a:t>
            </a:r>
          </a:p>
          <a:p>
            <a:r>
              <a:rPr lang="el-GR" dirty="0"/>
              <a:t>* καταστροφή προσωπικών αντικειμένων </a:t>
            </a:r>
            <a:r>
              <a:rPr lang="el-GR" dirty="0" smtClean="0"/>
              <a:t>ή</a:t>
            </a:r>
            <a:r>
              <a:rPr lang="en-US" dirty="0" smtClean="0"/>
              <a:t> </a:t>
            </a:r>
            <a:r>
              <a:rPr lang="el-GR" dirty="0" smtClean="0"/>
              <a:t>άλλης </a:t>
            </a:r>
            <a:r>
              <a:rPr lang="el-GR" dirty="0"/>
              <a:t>περιουσίας</a:t>
            </a:r>
          </a:p>
          <a:p>
            <a:r>
              <a:rPr lang="el-GR" dirty="0"/>
              <a:t>* καταστροφή δημόσιας ή άλλης </a:t>
            </a:r>
            <a:r>
              <a:rPr lang="el-GR" dirty="0" smtClean="0"/>
              <a:t>περιουσίας</a:t>
            </a:r>
            <a:r>
              <a:rPr lang="en-US" dirty="0" smtClean="0"/>
              <a:t> </a:t>
            </a:r>
            <a:r>
              <a:rPr lang="el-GR" dirty="0" smtClean="0"/>
              <a:t>με </a:t>
            </a:r>
            <a:r>
              <a:rPr lang="el-GR" dirty="0"/>
              <a:t>συναισθηματική, ηθική ή άλλη αξία </a:t>
            </a:r>
            <a:r>
              <a:rPr lang="el-GR" dirty="0" smtClean="0"/>
              <a:t>για</a:t>
            </a:r>
            <a:r>
              <a:rPr lang="en-US" dirty="0" smtClean="0"/>
              <a:t> </a:t>
            </a:r>
            <a:r>
              <a:rPr lang="el-GR" dirty="0" smtClean="0"/>
              <a:t>συγκεκριμένα </a:t>
            </a:r>
            <a:r>
              <a:rPr lang="el-GR" dirty="0"/>
              <a:t>άτομα ή ομάδες (π.χ. </a:t>
            </a:r>
            <a:r>
              <a:rPr lang="el-GR" dirty="0" smtClean="0"/>
              <a:t>μνημεία,</a:t>
            </a:r>
            <a:r>
              <a:rPr lang="en-US" dirty="0" smtClean="0"/>
              <a:t> </a:t>
            </a:r>
            <a:r>
              <a:rPr lang="el-GR" dirty="0" smtClean="0"/>
              <a:t>έργα </a:t>
            </a:r>
            <a:r>
              <a:rPr lang="el-GR" dirty="0"/>
              <a:t>τέχνης, κοινωφελή έργα κ.λπ.).</a:t>
            </a:r>
          </a:p>
          <a:p>
            <a:r>
              <a:rPr lang="el-GR" dirty="0"/>
              <a:t>* κλοτσιές, γροθιές</a:t>
            </a:r>
          </a:p>
          <a:p>
            <a:r>
              <a:rPr lang="el-GR" dirty="0"/>
              <a:t>* σωματική επίθεση ή παρενόχληση</a:t>
            </a:r>
          </a:p>
        </p:txBody>
      </p:sp>
    </p:spTree>
    <p:extLst>
      <p:ext uri="{BB962C8B-B14F-4D97-AF65-F5344CB8AC3E}">
        <p14:creationId xmlns:p14="http://schemas.microsoft.com/office/powerpoint/2010/main" val="2308740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b="1" dirty="0"/>
              <a:t>Τι μπορεί να κάνει κάποιο άτομο που πιστεύει ότι δέχθηκε ή δέχεται ρατσιστική συμπεριφορά ή κάποιος που ήταν θεατής στην εκδήλωση τέτοιας συμπεριφοράς;</a:t>
            </a:r>
            <a:endParaRPr lang="el-G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Να το καταγγείλει το συντομότερο δυνατόν, χωρίς φόβο, σε οποιονδήποτε εκπαιδευτικό επιθυμεί ή στον/στην Υπεύθυνο/η Εκπαιδευτικό. </a:t>
            </a:r>
            <a:r>
              <a:rPr lang="el-GR" dirty="0" smtClean="0"/>
              <a:t>Ο/Η</a:t>
            </a:r>
            <a:r>
              <a:rPr lang="en-US" dirty="0" smtClean="0"/>
              <a:t> </a:t>
            </a:r>
            <a:r>
              <a:rPr lang="el-GR" dirty="0" smtClean="0"/>
              <a:t>εκπαιδευτικός </a:t>
            </a:r>
            <a:r>
              <a:rPr lang="el-GR" dirty="0"/>
              <a:t>που έλαβε γνώση έχει με τη σειρά του/της υποχρέωση να ενημερώσει τον/την Υπεύθυνο Εκπαιδευτικό, που θα </a:t>
            </a:r>
            <a:r>
              <a:rPr lang="el-GR" dirty="0" smtClean="0"/>
              <a:t>προχωρήσει</a:t>
            </a:r>
            <a:r>
              <a:rPr lang="en-US" dirty="0" smtClean="0"/>
              <a:t> </a:t>
            </a:r>
            <a:r>
              <a:rPr lang="el-GR" dirty="0" smtClean="0"/>
              <a:t>στη </a:t>
            </a:r>
            <a:r>
              <a:rPr lang="el-GR" dirty="0"/>
              <a:t>διαχείριση και καταγραφή του περιστατικού με βάση τον Οδηγό.</a:t>
            </a:r>
          </a:p>
        </p:txBody>
      </p:sp>
    </p:spTree>
    <p:extLst>
      <p:ext uri="{BB962C8B-B14F-4D97-AF65-F5344CB8AC3E}">
        <p14:creationId xmlns:p14="http://schemas.microsoft.com/office/powerpoint/2010/main" val="750970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b="1" dirty="0"/>
              <a:t>Οδηγός </a:t>
            </a:r>
            <a:r>
              <a:rPr lang="el-GR" sz="3600" b="1" dirty="0" smtClean="0"/>
              <a:t>Διαχείρισης </a:t>
            </a:r>
            <a:r>
              <a:rPr lang="el-GR" sz="3600" b="1" dirty="0"/>
              <a:t>και </a:t>
            </a:r>
            <a:r>
              <a:rPr lang="el-GR" sz="3600" b="1" dirty="0" smtClean="0"/>
              <a:t>Καταγραφής </a:t>
            </a:r>
            <a:r>
              <a:rPr lang="el-GR" sz="3600" b="1" dirty="0"/>
              <a:t>Ρ</a:t>
            </a:r>
            <a:r>
              <a:rPr lang="el-GR" sz="3600" b="1" dirty="0" smtClean="0"/>
              <a:t>ατσιστικών </a:t>
            </a:r>
            <a:r>
              <a:rPr lang="el-GR" sz="3600" b="1" dirty="0"/>
              <a:t>Π</a:t>
            </a:r>
            <a:r>
              <a:rPr lang="el-GR" sz="3600" b="1" dirty="0" smtClean="0"/>
              <a:t>εριστατικών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dirty="0" smtClean="0"/>
              <a:t>Βήματα </a:t>
            </a:r>
            <a:r>
              <a:rPr lang="el-GR" dirty="0"/>
              <a:t>διαχείρισης ρατσιστικών </a:t>
            </a:r>
            <a:r>
              <a:rPr lang="el-GR" dirty="0" smtClean="0"/>
              <a:t>περιστατικών</a:t>
            </a:r>
          </a:p>
          <a:p>
            <a:pPr lvl="0"/>
            <a:r>
              <a:rPr lang="el-GR" dirty="0" smtClean="0"/>
              <a:t>Πίνακας Κυρώσεων </a:t>
            </a:r>
          </a:p>
          <a:p>
            <a:pPr lvl="0"/>
            <a:r>
              <a:rPr lang="el-GR" dirty="0" smtClean="0"/>
              <a:t>Έντυπο </a:t>
            </a:r>
            <a:r>
              <a:rPr lang="el-GR" dirty="0" err="1"/>
              <a:t>Αναστοχασμού</a:t>
            </a:r>
            <a:r>
              <a:rPr lang="el-GR" dirty="0"/>
              <a:t> </a:t>
            </a:r>
            <a:endParaRPr lang="el-GR" dirty="0" smtClean="0"/>
          </a:p>
          <a:p>
            <a:pPr lvl="0"/>
            <a:r>
              <a:rPr lang="el-GR" dirty="0" smtClean="0"/>
              <a:t>Έντυπο </a:t>
            </a:r>
            <a:r>
              <a:rPr lang="el-GR" dirty="0"/>
              <a:t>καταγραφής ρατσιστικού περιστατικού (Φόρμα </a:t>
            </a:r>
            <a:r>
              <a:rPr lang="el-GR" dirty="0" smtClean="0"/>
              <a:t>1)</a:t>
            </a:r>
          </a:p>
          <a:p>
            <a:pPr lvl="0"/>
            <a:r>
              <a:rPr lang="el-GR" dirty="0" smtClean="0"/>
              <a:t>Έντυπο ετήσιας αναφοράς ρατσιστικών περιστατικών (Φόρμα 2). </a:t>
            </a:r>
          </a:p>
          <a:p>
            <a:endParaRPr lang="el-G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0" t="11089" r="25062" b="6950"/>
          <a:stretch/>
        </p:blipFill>
        <p:spPr bwMode="auto">
          <a:xfrm rot="20131772">
            <a:off x="6297821" y="4596531"/>
            <a:ext cx="2136943" cy="1494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972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Πίνακας κυρώσεων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916832"/>
            <a:ext cx="7848872" cy="4292787"/>
          </a:xfrm>
        </p:spPr>
        <p:txBody>
          <a:bodyPr>
            <a:normAutofit lnSpcReduction="10000"/>
          </a:bodyPr>
          <a:lstStyle/>
          <a:p>
            <a:pPr lvl="0"/>
            <a:r>
              <a:rPr lang="el-GR" dirty="0"/>
              <a:t>Συμπλήρωση του </a:t>
            </a:r>
            <a:r>
              <a:rPr lang="el-GR" b="1" dirty="0"/>
              <a:t>εντύπου </a:t>
            </a:r>
            <a:r>
              <a:rPr lang="el-GR" b="1" dirty="0" err="1" smtClean="0"/>
              <a:t>αναστοχασμού</a:t>
            </a:r>
            <a:r>
              <a:rPr lang="el-GR" dirty="0" smtClean="0"/>
              <a:t> </a:t>
            </a:r>
            <a:r>
              <a:rPr lang="el-GR" dirty="0"/>
              <a:t>και υπογραφή του από γονέα/κηδεμόνα.</a:t>
            </a:r>
          </a:p>
          <a:p>
            <a:pPr lvl="0"/>
            <a:r>
              <a:rPr lang="el-GR" b="1" dirty="0"/>
              <a:t>Παρατήρηση</a:t>
            </a:r>
            <a:r>
              <a:rPr lang="el-GR" dirty="0"/>
              <a:t>.</a:t>
            </a:r>
          </a:p>
          <a:p>
            <a:pPr lvl="0"/>
            <a:r>
              <a:rPr lang="el-GR" b="1" dirty="0"/>
              <a:t>Γραπτή επίπληξη</a:t>
            </a:r>
            <a:r>
              <a:rPr lang="el-GR" dirty="0"/>
              <a:t> από το σχολείο προς το παιδί ιδιαιτέρως με υπογραφή από γονέα/κηδεμόνα ή ενώπιον του κηδεμόνα.</a:t>
            </a:r>
          </a:p>
          <a:p>
            <a:pPr lvl="0"/>
            <a:r>
              <a:rPr lang="el-GR" b="1" dirty="0"/>
              <a:t>Τηλεφώνημα</a:t>
            </a:r>
            <a:r>
              <a:rPr lang="el-GR" dirty="0"/>
              <a:t> του παιδιού στο σπίτι και αναφορά του περιστατικού και της εμπλοκής του σε αυτό στην παρουσία της/του εκπαιδευτικού διαχείρισης ρατσιστικών περιστατικών ή της διεύθυνσης του σχολείου.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4026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404663"/>
            <a:ext cx="7992888" cy="5804956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l-GR" dirty="0"/>
              <a:t>Υποχρεωτική εκτέλεση </a:t>
            </a:r>
            <a:r>
              <a:rPr lang="el-GR" b="1" dirty="0"/>
              <a:t>κοινωφελούς εργασίας</a:t>
            </a:r>
            <a:r>
              <a:rPr lang="el-GR" dirty="0"/>
              <a:t> που θα στοχεύει κυρίως στην αξιοποίηση των ικανοτήτων/δεξιοτήτων του μαθητή προς όφελος της σχολικής κοινότητας</a:t>
            </a:r>
            <a:r>
              <a:rPr lang="el-GR"/>
              <a:t>. </a:t>
            </a:r>
            <a:endParaRPr lang="el-GR" smtClean="0"/>
          </a:p>
          <a:p>
            <a:pPr lvl="0"/>
            <a:r>
              <a:rPr lang="el-GR" b="1" smtClean="0"/>
              <a:t>Αποζημίωση</a:t>
            </a:r>
            <a:r>
              <a:rPr lang="el-GR" smtClean="0"/>
              <a:t> </a:t>
            </a:r>
            <a:r>
              <a:rPr lang="el-GR" dirty="0"/>
              <a:t>για φθορά περιουσίας του σχολείου ή και άλλων.</a:t>
            </a:r>
          </a:p>
          <a:p>
            <a:pPr lvl="0"/>
            <a:r>
              <a:rPr lang="el-GR" b="1" dirty="0"/>
              <a:t>Συζητήσεις</a:t>
            </a:r>
            <a:r>
              <a:rPr lang="el-GR" dirty="0"/>
              <a:t> με τα εμπλεκόμενα παιδιά και τις οικογένειές τους μετά από πρόσκλησή τους στο σχολείο, σε ξεχωριστές και κοινές συναντήσεις στην παρουσία της/του Υπεύθυνου Εκπαιδευτικού, της Διεύθυνσης του σχολείου και της/του Εκπαιδευτικής/</a:t>
            </a:r>
            <a:r>
              <a:rPr lang="el-GR" dirty="0" err="1"/>
              <a:t>ού</a:t>
            </a:r>
            <a:r>
              <a:rPr lang="el-GR" dirty="0"/>
              <a:t> Ψυχολόγου αν χρειάζεται. </a:t>
            </a:r>
          </a:p>
          <a:p>
            <a:pPr lvl="0"/>
            <a:r>
              <a:rPr lang="el-GR" b="1" dirty="0" smtClean="0"/>
              <a:t>Στέρηση </a:t>
            </a:r>
            <a:r>
              <a:rPr lang="el-GR" b="1" dirty="0"/>
              <a:t>συμμετοχής</a:t>
            </a:r>
            <a:r>
              <a:rPr lang="el-GR" dirty="0"/>
              <a:t> σε </a:t>
            </a:r>
            <a:r>
              <a:rPr lang="el-GR" dirty="0" err="1"/>
              <a:t>ενδοσχολικές</a:t>
            </a:r>
            <a:r>
              <a:rPr lang="el-GR" dirty="0"/>
              <a:t> εκδηλώσεις και αθλοπαιδιές εντός του σχολείου καθώς και σε άλλες </a:t>
            </a:r>
            <a:r>
              <a:rPr lang="el-GR" dirty="0" err="1"/>
              <a:t>ενδοσχολικές</a:t>
            </a:r>
            <a:r>
              <a:rPr lang="el-GR" dirty="0"/>
              <a:t> δραστηριότητες για μία μόνο περίοδο από μία μέχρι τριάντα συνεχόμενες ημέρες μέσα στο ίδιο σχολικό έτος (</a:t>
            </a:r>
            <a:r>
              <a:rPr lang="el-GR" i="1" dirty="0"/>
              <a:t>για τη Δημοτική Εκπαίδευση</a:t>
            </a:r>
            <a:r>
              <a:rPr lang="el-GR" dirty="0"/>
              <a:t>) ή </a:t>
            </a:r>
            <a:r>
              <a:rPr lang="el-GR" b="1" dirty="0"/>
              <a:t>Αποβολή</a:t>
            </a:r>
            <a:r>
              <a:rPr lang="el-GR" dirty="0"/>
              <a:t> από την τάξη και παραπομπή στη Διεύθυνση και αποβολή από 1-8 μέρες (</a:t>
            </a:r>
            <a:r>
              <a:rPr lang="el-GR" i="1" dirty="0"/>
              <a:t>για τη Μέση και Μέση Τεχνική Εκπαίδευση</a:t>
            </a:r>
            <a:r>
              <a:rPr lang="el-GR" dirty="0"/>
              <a:t>).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647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2800" b="1" dirty="0"/>
              <a:t>Όλα τα μέλη της σχολικής κοινότητας (εκπαιδευτικοί, μαθητές/</a:t>
            </a:r>
            <a:r>
              <a:rPr lang="el-GR" sz="2800" b="1" dirty="0" err="1"/>
              <a:t>τριες</a:t>
            </a:r>
            <a:r>
              <a:rPr lang="el-GR" sz="2800" b="1" dirty="0"/>
              <a:t/>
            </a:r>
            <a:br>
              <a:rPr lang="el-GR" sz="2800" b="1" dirty="0"/>
            </a:br>
            <a:r>
              <a:rPr lang="el-GR" sz="2800" b="1" dirty="0"/>
              <a:t>και άλλο προσωπικό του σχολείου) δεσμεύονται ώστε να:</a:t>
            </a:r>
            <a:endParaRPr lang="el-G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348880"/>
            <a:ext cx="8229600" cy="4425355"/>
          </a:xfrm>
        </p:spPr>
        <p:txBody>
          <a:bodyPr>
            <a:normAutofit/>
          </a:bodyPr>
          <a:lstStyle/>
          <a:p>
            <a:r>
              <a:rPr lang="el-GR" dirty="0"/>
              <a:t>Σέβονται τα δικαιώματα όλων των ατόμων στη σχολική κοινότητα</a:t>
            </a:r>
          </a:p>
          <a:p>
            <a:r>
              <a:rPr lang="el-GR" dirty="0" smtClean="0"/>
              <a:t>Αναγνωρίζουν </a:t>
            </a:r>
            <a:r>
              <a:rPr lang="el-GR" dirty="0"/>
              <a:t>και εφαρμόζουν τις υποχρεώσεις τους, όπως απορρέουν από τους κανονισμούς του σχολείου για την καταπολέμηση </a:t>
            </a:r>
            <a:r>
              <a:rPr lang="el-GR" dirty="0" smtClean="0"/>
              <a:t>των διακρίσεων </a:t>
            </a:r>
            <a:r>
              <a:rPr lang="el-GR" dirty="0"/>
              <a:t>και του ρατσισμού</a:t>
            </a:r>
          </a:p>
          <a:p>
            <a:r>
              <a:rPr lang="el-GR" dirty="0" smtClean="0"/>
              <a:t>Συμπεριφέρονται </a:t>
            </a:r>
            <a:r>
              <a:rPr lang="el-GR" dirty="0"/>
              <a:t>με ασφαλή και υπεύθυνο τρόπο αποφεύγοντας οποιαδήποτε επιθετική συμπεριφορά ή άλλη επικοινωνία που </a:t>
            </a:r>
            <a:r>
              <a:rPr lang="el-GR" dirty="0" smtClean="0"/>
              <a:t>δείχνει έλλειψη </a:t>
            </a:r>
            <a:r>
              <a:rPr lang="el-GR" dirty="0"/>
              <a:t>σεβασμού σε άτομα ή </a:t>
            </a:r>
            <a:r>
              <a:rPr lang="el-GR" dirty="0" smtClean="0"/>
              <a:t>περιουσίες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7284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64704"/>
            <a:ext cx="7467600" cy="5225021"/>
          </a:xfrm>
        </p:spPr>
        <p:txBody>
          <a:bodyPr>
            <a:normAutofit lnSpcReduction="10000"/>
          </a:bodyPr>
          <a:lstStyle/>
          <a:p>
            <a:r>
              <a:rPr lang="el-GR" dirty="0"/>
              <a:t>Απορρίπτουν και καταδικάζουν κάθε μορφή ρατσισμού, παρενόχλησης ή διάκρισης προς οποιοδήποτε άτομο της σχολικής κοινότητας</a:t>
            </a:r>
          </a:p>
          <a:p>
            <a:r>
              <a:rPr lang="el-GR" dirty="0"/>
              <a:t>Αποφεύγουν έμμεση ή άμεση πρόκληση οποιουδήποτε ρατσιστικού περιστατικού (βλ. παραδείγματα στον Πίνακα Κυρώσεων στον Οδηγό)</a:t>
            </a:r>
          </a:p>
          <a:p>
            <a:r>
              <a:rPr lang="el-GR" dirty="0"/>
              <a:t>Λαμβάνουν μέρος στη διαχείριση ρατσιστικών περιστατικών, η οποία πρέπει να γίνεται άμεσα, κατηγορηματικά και με συνέπεια, στη βάση του Κώδικα</a:t>
            </a:r>
          </a:p>
          <a:p>
            <a:r>
              <a:rPr lang="el-GR" dirty="0">
                <a:solidFill>
                  <a:srgbClr val="FF0000"/>
                </a:solidFill>
              </a:rPr>
              <a:t>Εάν παρατηρήσουν ρατσιστικά περιστατικά παρεμβαίνουν με ειρηνικά μέσα για να βοηθήσουν, εάν χρειάζεται, και στη συνέχεια αναφέρουν το περιστατικό στην/στον Υπεύθυνη/ο Εκπαιδευτικό.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674593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Οι μαθήτριες και οι μαθητές δεσμεύονται ώστε: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38388"/>
            <a:ext cx="7467600" cy="4414948"/>
          </a:xfrm>
        </p:spPr>
        <p:txBody>
          <a:bodyPr>
            <a:normAutofit lnSpcReduction="10000"/>
          </a:bodyPr>
          <a:lstStyle/>
          <a:p>
            <a:r>
              <a:rPr lang="el-GR" dirty="0"/>
              <a:t>να σέβονται την προσωπικότητα, την ελευθερία και την αξιοπρέπεια των άλλων (εκπαιδευτικών, συμμαθητών, γονιών και όλων των </a:t>
            </a:r>
            <a:r>
              <a:rPr lang="el-GR" dirty="0" smtClean="0"/>
              <a:t>άλλων προσώπων </a:t>
            </a:r>
            <a:r>
              <a:rPr lang="el-GR" dirty="0"/>
              <a:t>εντός και εκτός του σχολείου)</a:t>
            </a:r>
          </a:p>
          <a:p>
            <a:r>
              <a:rPr lang="el-GR" dirty="0" smtClean="0"/>
              <a:t>να </a:t>
            </a:r>
            <a:r>
              <a:rPr lang="el-GR" dirty="0"/>
              <a:t>ενημερώνονται για τα δικαιώματα και τις υποχρεώσεις τους σε σχέση με τον ρατσισμό και τις </a:t>
            </a:r>
            <a:r>
              <a:rPr lang="el-GR" dirty="0" smtClean="0"/>
              <a:t>διακρίσεις</a:t>
            </a:r>
            <a:endParaRPr lang="el-GR" dirty="0"/>
          </a:p>
          <a:p>
            <a:r>
              <a:rPr lang="el-GR" dirty="0" smtClean="0"/>
              <a:t>να </a:t>
            </a:r>
            <a:r>
              <a:rPr lang="el-GR" dirty="0"/>
              <a:t>αναγνωρίζουν τα διάφορα ρατσιστικά περιστατικά και να τα αναφέρουν άμεσα σε μία/έναν εκπαιδευτικό του σχολείου</a:t>
            </a:r>
          </a:p>
          <a:p>
            <a:r>
              <a:rPr lang="el-GR" dirty="0" smtClean="0"/>
              <a:t>να </a:t>
            </a:r>
            <a:r>
              <a:rPr lang="el-GR" dirty="0"/>
              <a:t>αρνούνται να εμπλακούν σε ρατσιστικές </a:t>
            </a:r>
            <a:r>
              <a:rPr lang="el-GR" dirty="0" smtClean="0"/>
              <a:t>συμπεριφορές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68622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76672"/>
            <a:ext cx="7467600" cy="5513053"/>
          </a:xfrm>
        </p:spPr>
        <p:txBody>
          <a:bodyPr>
            <a:normAutofit/>
          </a:bodyPr>
          <a:lstStyle/>
          <a:p>
            <a:r>
              <a:rPr lang="el-GR" dirty="0"/>
              <a:t>να ενημερώνουν άτομα που λένε ρατσιστικά ανέκδοτα ότι μπορεί με αυτόν τον τρόπο να πληγώνουν κάποια άλλα άτομα ή ομάδες</a:t>
            </a:r>
          </a:p>
          <a:p>
            <a:r>
              <a:rPr lang="el-GR" dirty="0" smtClean="0"/>
              <a:t>να </a:t>
            </a:r>
            <a:r>
              <a:rPr lang="el-GR" dirty="0"/>
              <a:t>περιλαμβάνουν παιδιά στις παρέες και στις δραστηριότητές τους που μπορεί να αποκλείονται λόγω της διαφορετικότητάς τους</a:t>
            </a:r>
          </a:p>
          <a:p>
            <a:r>
              <a:rPr lang="el-GR" dirty="0" smtClean="0"/>
              <a:t>να </a:t>
            </a:r>
            <a:r>
              <a:rPr lang="el-GR" dirty="0"/>
              <a:t>αμφισβητούν οποιαδήποτε στερεότυπα ή ρατσιστικές αντιλήψεις ακούνε στο περιβάλλον τους</a:t>
            </a:r>
          </a:p>
          <a:p>
            <a:r>
              <a:rPr lang="el-GR" dirty="0" smtClean="0"/>
              <a:t>να </a:t>
            </a:r>
            <a:r>
              <a:rPr lang="el-GR" dirty="0"/>
              <a:t>σέβονται τα εθνικά και θρησκευτικά σύμβολα, όχι μόνο τα δικά τους αλλά και των άλλων26</a:t>
            </a:r>
          </a:p>
          <a:p>
            <a:r>
              <a:rPr lang="el-GR" dirty="0" smtClean="0"/>
              <a:t>να </a:t>
            </a:r>
            <a:r>
              <a:rPr lang="el-GR" dirty="0" err="1"/>
              <a:t>αναστοχάζονται</a:t>
            </a:r>
            <a:r>
              <a:rPr lang="el-GR" dirty="0"/>
              <a:t> αναφορικά με τη συμπεριφορά τους και κατά πόσο αυτή μπορεί να έχει ρατσιστικές συνέπειες για άλλα άτομα ή ομάδες.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02151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ap092\Desktop\various pics\unicef teach respect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89" b="12989"/>
          <a:stretch/>
        </p:blipFill>
        <p:spPr bwMode="auto">
          <a:xfrm>
            <a:off x="323527" y="332656"/>
            <a:ext cx="8430751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23742" y="5711246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Βίντεο </a:t>
            </a:r>
            <a:r>
              <a:rPr lang="en-US" dirty="0" smtClean="0"/>
              <a:t>UNICEF Teach Respect</a:t>
            </a:r>
            <a:r>
              <a:rPr lang="el-GR" dirty="0" smtClean="0"/>
              <a:t> - Εγχειρίδιο Αγωγής Υγείας «Ανακαλύπτοντας τον Ελέφαντα» σελ. </a:t>
            </a:r>
            <a:r>
              <a:rPr lang="en-US" dirty="0" smtClean="0"/>
              <a:t>126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938742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b="1" dirty="0"/>
              <a:t>Η αναφορά των </a:t>
            </a:r>
            <a:r>
              <a:rPr lang="el-GR" sz="4000" b="1" dirty="0" smtClean="0"/>
              <a:t>περιστατικών…</a:t>
            </a:r>
            <a:endParaRPr lang="el-G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 smtClean="0"/>
              <a:t>…δεν </a:t>
            </a:r>
            <a:r>
              <a:rPr lang="el-GR" b="1" dirty="0"/>
              <a:t>αποτελεί αδυναμία των σχολείων</a:t>
            </a:r>
            <a:r>
              <a:rPr lang="el-GR" dirty="0"/>
              <a:t>, αλλά δηλώνει έμπρακτα την αποφασιστικότητα τους να ενεργούν προς όφελος ολόκληρης της σχολικής κοινότητας και των δικαιωμάτων των μελών της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961733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Τελικά, τι έχει σημασία;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772816"/>
            <a:ext cx="7467600" cy="4687398"/>
          </a:xfrm>
        </p:spPr>
        <p:txBody>
          <a:bodyPr>
            <a:normAutofit fontScale="92500" lnSpcReduction="20000"/>
          </a:bodyPr>
          <a:lstStyle/>
          <a:p>
            <a:r>
              <a:rPr lang="el-GR" dirty="0"/>
              <a:t>ΑΡΘΡΟ 1 </a:t>
            </a:r>
            <a:r>
              <a:rPr lang="el-GR" dirty="0" smtClean="0"/>
              <a:t>'</a:t>
            </a:r>
            <a:r>
              <a:rPr lang="el-GR" dirty="0" err="1" smtClean="0"/>
              <a:t>Ολοι</a:t>
            </a:r>
            <a:r>
              <a:rPr lang="el-GR" dirty="0" smtClean="0"/>
              <a:t> </a:t>
            </a:r>
            <a:r>
              <a:rPr lang="el-GR" dirty="0"/>
              <a:t>οι άνθρωποι γεννιούνται ελεύθεροι και ίσοι στην αξιοπρέπεια και </a:t>
            </a:r>
            <a:r>
              <a:rPr lang="el-GR" dirty="0" smtClean="0"/>
              <a:t>τα δικαιώματα</a:t>
            </a:r>
            <a:r>
              <a:rPr lang="el-GR" dirty="0"/>
              <a:t>. Είναι προικισμένοι με λογική και συνείδηση, και οφείλουν </a:t>
            </a:r>
            <a:r>
              <a:rPr lang="el-GR" dirty="0" smtClean="0"/>
              <a:t>να συμπεριφέρονται </a:t>
            </a:r>
            <a:r>
              <a:rPr lang="el-GR" dirty="0"/>
              <a:t>μεταξύ τους </a:t>
            </a:r>
            <a:r>
              <a:rPr lang="el-GR" dirty="0" smtClean="0"/>
              <a:t>με πνεύμα αδελφοσύνης. </a:t>
            </a:r>
          </a:p>
          <a:p>
            <a:endParaRPr lang="el-GR" dirty="0" smtClean="0"/>
          </a:p>
          <a:p>
            <a:r>
              <a:rPr lang="el-GR" dirty="0"/>
              <a:t>ΑΡΘΡΟ 2 </a:t>
            </a:r>
            <a:r>
              <a:rPr lang="el-GR" dirty="0" smtClean="0"/>
              <a:t>Κάθε </a:t>
            </a:r>
            <a:r>
              <a:rPr lang="el-GR" dirty="0"/>
              <a:t>άνθρωπος δικαιούται να επικαλείται όλα τα δικαιώματα και όλες </a:t>
            </a:r>
            <a:r>
              <a:rPr lang="el-GR" dirty="0" smtClean="0"/>
              <a:t>τις ελευθερίες </a:t>
            </a:r>
            <a:r>
              <a:rPr lang="el-GR" dirty="0"/>
              <a:t>που προκηρύσσει η παρούσα Διακήρυξη, χωρίς καμία </a:t>
            </a:r>
            <a:r>
              <a:rPr lang="el-GR" dirty="0" smtClean="0"/>
              <a:t>απολύτως διάκριση</a:t>
            </a:r>
            <a:r>
              <a:rPr lang="el-GR" dirty="0"/>
              <a:t>, ειδικότερα ως προς τη φυλή, το χρώμα, το φύλο, τη γλώσσα, </a:t>
            </a:r>
            <a:r>
              <a:rPr lang="el-GR" dirty="0" smtClean="0"/>
              <a:t>τις θρησκείες</a:t>
            </a:r>
            <a:r>
              <a:rPr lang="el-GR" dirty="0"/>
              <a:t>, τις πολιτικές ή οποιεσδήποτε άλλες πεποιθήσεις, την εθνική </a:t>
            </a:r>
            <a:r>
              <a:rPr lang="el-GR" dirty="0" smtClean="0"/>
              <a:t>ή κοινωνική </a:t>
            </a:r>
            <a:r>
              <a:rPr lang="el-GR" dirty="0"/>
              <a:t>καταγωγή, την περιουσία, τη γέννηση ή οποιαδήποτε άλλη κατάσταση</a:t>
            </a:r>
            <a:r>
              <a:rPr lang="el-GR" dirty="0" smtClean="0"/>
              <a:t>.</a:t>
            </a:r>
          </a:p>
          <a:p>
            <a:endParaRPr lang="el-GR" dirty="0" smtClean="0"/>
          </a:p>
          <a:p>
            <a:r>
              <a:rPr lang="el-GR" dirty="0" smtClean="0"/>
              <a:t>ΑΡΘΡΟ </a:t>
            </a:r>
            <a:r>
              <a:rPr lang="el-GR" dirty="0"/>
              <a:t>3 Κάθε άτομο έχει δικαίωμα στη ζωή, την ελευθερία και την προσωπική </a:t>
            </a:r>
            <a:r>
              <a:rPr lang="el-GR" dirty="0" smtClean="0"/>
              <a:t>του ασφάλεια</a:t>
            </a:r>
            <a:r>
              <a:rPr lang="el-GR" dirty="0"/>
              <a:t>. </a:t>
            </a:r>
          </a:p>
          <a:p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2134380" y="6275548"/>
            <a:ext cx="7027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Οικουμενική Διακήρυξη για τα Ανθρώπινα Δικαιώματα, 1948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8897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27584" y="2038388"/>
            <a:ext cx="7478216" cy="3951337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l-GR" sz="3600" b="1" dirty="0" smtClean="0"/>
              <a:t>Ερωτήσεις;</a:t>
            </a:r>
            <a:endParaRPr lang="el-GR" sz="3600" b="1" dirty="0"/>
          </a:p>
        </p:txBody>
      </p:sp>
    </p:spTree>
    <p:extLst>
      <p:ext uri="{BB962C8B-B14F-4D97-AF65-F5344CB8AC3E}">
        <p14:creationId xmlns:p14="http://schemas.microsoft.com/office/powerpoint/2010/main" val="278198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74" b="9955"/>
          <a:stretch/>
        </p:blipFill>
        <p:spPr>
          <a:xfrm>
            <a:off x="372951" y="260648"/>
            <a:ext cx="8496944" cy="50134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27784" y="5691699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Βίντεο </a:t>
            </a:r>
            <a:r>
              <a:rPr lang="en-US" dirty="0" smtClean="0"/>
              <a:t>Put racism in the right place </a:t>
            </a:r>
            <a:r>
              <a:rPr lang="el-GR" dirty="0" smtClean="0"/>
              <a:t>- Εγχειρίδιο Αγωγής Υγείας «Ανακαλύπτοντας τον Ελέφαντα» σελ. </a:t>
            </a:r>
            <a:r>
              <a:rPr lang="en-US" dirty="0" smtClean="0"/>
              <a:t>127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01080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343404"/>
            <a:ext cx="7117064" cy="1442674"/>
          </a:xfrm>
        </p:spPr>
        <p:txBody>
          <a:bodyPr/>
          <a:lstStyle/>
          <a:p>
            <a:r>
              <a:rPr lang="el-GR" sz="2800" b="1" dirty="0"/>
              <a:t>ΕΦΑΡΜΟΓΗ ΑΝΤΙΡΑΤΣΙΣΤΙΚΗΣ ΠΟΛΙΤΙΚΗΣ ΥΠΠ</a:t>
            </a:r>
            <a:br>
              <a:rPr lang="el-GR" sz="2800" b="1" dirty="0"/>
            </a:br>
            <a:r>
              <a:rPr lang="el-GR" sz="2800" b="1" dirty="0"/>
              <a:t>2015-16</a:t>
            </a:r>
            <a:endParaRPr lang="el-GR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0" t="11089" r="25062" b="6950"/>
          <a:stretch/>
        </p:blipFill>
        <p:spPr bwMode="auto">
          <a:xfrm>
            <a:off x="1079612" y="1772816"/>
            <a:ext cx="6768752" cy="4735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76672"/>
            <a:ext cx="1224136" cy="1176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4217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b="1" dirty="0"/>
              <a:t>Κώδικας Συμπεριφοράς Κατά του Ρατσισμού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1520" y="1916832"/>
            <a:ext cx="6912768" cy="4599409"/>
          </a:xfrm>
        </p:spPr>
        <p:txBody>
          <a:bodyPr>
            <a:normAutofit lnSpcReduction="10000"/>
          </a:bodyPr>
          <a:lstStyle/>
          <a:p>
            <a:pPr lvl="2"/>
            <a:r>
              <a:rPr lang="el-GR" sz="2400" dirty="0"/>
              <a:t>Αναγκαιότητα για ανάπτυξη </a:t>
            </a:r>
            <a:r>
              <a:rPr lang="el-GR" sz="2400" dirty="0" smtClean="0"/>
              <a:t>και </a:t>
            </a:r>
            <a:r>
              <a:rPr lang="el-GR" sz="2400" dirty="0"/>
              <a:t>εφαρμογή του </a:t>
            </a:r>
          </a:p>
          <a:p>
            <a:pPr lvl="2"/>
            <a:r>
              <a:rPr lang="el-GR" sz="2400" dirty="0"/>
              <a:t>Θεωρητικό υπόβαθρο: </a:t>
            </a:r>
            <a:r>
              <a:rPr lang="el-GR" sz="2400" b="1" i="1" dirty="0"/>
              <a:t>ταυτότητα, διαφορετικότητα, φυλή, προκατάληψη, στερεότυπο, διάκριση, ρατσισμός, ξενοφοβία, εθνικισμός, μισαλλοδοξία, </a:t>
            </a:r>
            <a:r>
              <a:rPr lang="el-GR" sz="2400" b="1" i="1" dirty="0" err="1"/>
              <a:t>ομοφοβία</a:t>
            </a:r>
            <a:r>
              <a:rPr lang="el-GR" sz="2400" b="1" i="1" dirty="0"/>
              <a:t>, </a:t>
            </a:r>
            <a:r>
              <a:rPr lang="el-GR" sz="2400" b="1" i="1" dirty="0" err="1"/>
              <a:t>τρανσφοβία</a:t>
            </a:r>
            <a:r>
              <a:rPr lang="el-GR" sz="2400" b="1" i="1" dirty="0"/>
              <a:t>, εκφοβισμός, ρητορική μίσους, ελλιπής καταγγελία </a:t>
            </a:r>
            <a:r>
              <a:rPr lang="el-GR" sz="2400" dirty="0"/>
              <a:t>και </a:t>
            </a:r>
            <a:r>
              <a:rPr lang="el-GR" sz="2400" b="1" i="1" dirty="0"/>
              <a:t>ρατσιστικό περιστατικό </a:t>
            </a:r>
            <a:endParaRPr lang="el-GR" sz="2400" dirty="0"/>
          </a:p>
          <a:p>
            <a:pPr lvl="2"/>
            <a:r>
              <a:rPr lang="el-GR" sz="2400" dirty="0"/>
              <a:t>Σκοπός και στόχοι </a:t>
            </a:r>
          </a:p>
          <a:p>
            <a:pPr lvl="2"/>
            <a:r>
              <a:rPr lang="el-GR" sz="2400" dirty="0"/>
              <a:t>Υπευθυνότητες και δεσμεύσεις για όλα τα μέλη της σχολικής κοινότητας.</a:t>
            </a:r>
          </a:p>
          <a:p>
            <a:endParaRPr lang="el-G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0" t="11089" r="25062" b="6950"/>
          <a:stretch/>
        </p:blipFill>
        <p:spPr bwMode="auto">
          <a:xfrm rot="20131772">
            <a:off x="6761357" y="2076252"/>
            <a:ext cx="2136943" cy="1494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513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260648"/>
            <a:ext cx="8041440" cy="1186541"/>
          </a:xfrm>
        </p:spPr>
        <p:txBody>
          <a:bodyPr/>
          <a:lstStyle/>
          <a:p>
            <a:r>
              <a:rPr lang="el-GR" b="1" dirty="0" smtClean="0"/>
              <a:t>Ρατσιστικό περιστατικό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68760"/>
            <a:ext cx="8168224" cy="5214666"/>
          </a:xfrm>
        </p:spPr>
        <p:txBody>
          <a:bodyPr>
            <a:normAutofit fontScale="92500" lnSpcReduction="20000"/>
          </a:bodyPr>
          <a:lstStyle/>
          <a:p>
            <a:r>
              <a:rPr lang="el-GR" dirty="0" smtClean="0"/>
              <a:t>οποιοδήποτε </a:t>
            </a:r>
            <a:r>
              <a:rPr lang="el-GR" dirty="0"/>
              <a:t>περιστατικό εκλαμβάνεται ως ρατσιστικό από το θύμα ή άλλο πρόσωπο. </a:t>
            </a:r>
          </a:p>
          <a:p>
            <a:r>
              <a:rPr lang="el-GR" dirty="0" smtClean="0"/>
              <a:t>έννοια </a:t>
            </a:r>
            <a:r>
              <a:rPr lang="el-GR" dirty="0"/>
              <a:t>ευρύτερη του παραπτώματος ή του αδικήματος, αφού το ρατσιστικό περιστατικό μπορεί να περιλαμβάνει και συμπεριφορές, οι οποίες αν δεν συνδέονταν με κάποιο ιδιαίτερο χαρακτηριστικό του θύματος, ενδεχομένως να μην θεωρούνταν </a:t>
            </a:r>
            <a:r>
              <a:rPr lang="el-GR" dirty="0" err="1"/>
              <a:t>παραβατικές</a:t>
            </a:r>
            <a:r>
              <a:rPr lang="el-GR" dirty="0"/>
              <a:t>. </a:t>
            </a:r>
          </a:p>
          <a:p>
            <a:r>
              <a:rPr lang="el-GR" dirty="0"/>
              <a:t>σ</a:t>
            </a:r>
            <a:r>
              <a:rPr lang="el-GR" dirty="0" smtClean="0"/>
              <a:t>υνήθως έχει ως </a:t>
            </a:r>
            <a:r>
              <a:rPr lang="el-GR" dirty="0"/>
              <a:t>σκοπό ή ως αποτέλεσμα την περιθωριοποίηση, τον αποκλεισμό ή τις διακρίσεις σε βάρος ατόμων και ομάδων ατόμων, εξ αιτίας της διαφορετικότητάς </a:t>
            </a:r>
            <a:r>
              <a:rPr lang="el-GR" dirty="0" smtClean="0"/>
              <a:t>τους… η </a:t>
            </a:r>
            <a:r>
              <a:rPr lang="el-GR" dirty="0"/>
              <a:t>φύση και η έκταση του ρατσισμού είναι τέτοιες που οι εκδηλώσεις και οι μορφές του μεταλλάσσονται και είναι ανεξάντλητες. </a:t>
            </a:r>
          </a:p>
          <a:p>
            <a:r>
              <a:rPr lang="el-GR" dirty="0" smtClean="0"/>
              <a:t>έχει </a:t>
            </a:r>
            <a:r>
              <a:rPr lang="el-GR" dirty="0"/>
              <a:t>ως συνέπεια να επηρεάζει και να καλλιεργεί περιβάλλον εχθρότητας προς όλα τα πρόσωπα που μοιράζονται τα χαρακτηριστικά αυτά. Συνεπώς, </a:t>
            </a:r>
            <a:r>
              <a:rPr lang="el-GR" dirty="0" smtClean="0"/>
              <a:t>βλάπτει </a:t>
            </a:r>
            <a:r>
              <a:rPr lang="el-GR" dirty="0"/>
              <a:t>σοβαρά όχι μόνο το πρόσωπο που το δέχεται, αλλά και ευρύτερες κοινότητες, καθώς και την </a:t>
            </a:r>
            <a:r>
              <a:rPr lang="el-GR" dirty="0" smtClean="0"/>
              <a:t>κοινωνία.</a:t>
            </a:r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7380312" y="6114094"/>
            <a:ext cx="1327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Σελ. </a:t>
            </a:r>
            <a:r>
              <a:rPr lang="en-US" dirty="0" smtClean="0"/>
              <a:t>14-15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Λεκτική προφορική, γραπτή ή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l-GR" sz="2400" b="1" dirty="0" smtClean="0">
                <a:solidFill>
                  <a:srgbClr val="FF0000"/>
                </a:solidFill>
              </a:rPr>
              <a:t>ηλεκτρονική βία </a:t>
            </a:r>
            <a:r>
              <a:rPr lang="el-GR" sz="2400" b="1" dirty="0" smtClean="0"/>
              <a:t>που πληγώνει την αυτοπεποίθηση ή την αίσθηση ασφάλειας </a:t>
            </a:r>
            <a:r>
              <a:rPr lang="el-GR" sz="2400" b="1" dirty="0"/>
              <a:t>ενός ατόμου/μιας ομάδας, </a:t>
            </a:r>
            <a:r>
              <a:rPr lang="el-GR" sz="2400" b="1" dirty="0">
                <a:solidFill>
                  <a:srgbClr val="FF0000"/>
                </a:solidFill>
              </a:rPr>
              <a:t>χωρίς οι δέκτες της βίας να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l-GR" sz="2400" b="1" dirty="0">
                <a:solidFill>
                  <a:srgbClr val="FF0000"/>
                </a:solidFill>
              </a:rPr>
              <a:t>είναι μάρτυρες</a:t>
            </a:r>
            <a:r>
              <a:rPr lang="el-GR" sz="2400" b="1" dirty="0"/>
              <a:t>, όπως:</a:t>
            </a:r>
            <a:br>
              <a:rPr lang="el-GR" sz="2400" b="1" dirty="0"/>
            </a:br>
            <a:endParaRPr lang="el-GR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>
                <a:latin typeface="MinionPro-Regular"/>
              </a:rPr>
              <a:t>* </a:t>
            </a:r>
            <a:r>
              <a:rPr lang="el-GR" dirty="0"/>
              <a:t>στερεοτυπικές δηλώσεις</a:t>
            </a:r>
          </a:p>
          <a:p>
            <a:pPr marL="0" indent="0">
              <a:buNone/>
            </a:pPr>
            <a:r>
              <a:rPr lang="el-GR" dirty="0"/>
              <a:t>* ανέκδοτα ή αστεία</a:t>
            </a:r>
          </a:p>
          <a:p>
            <a:pPr marL="0" indent="0">
              <a:buNone/>
            </a:pPr>
            <a:r>
              <a:rPr lang="el-GR" dirty="0"/>
              <a:t>* κοροϊδία ή πειράγματα για ρούχα, </a:t>
            </a:r>
            <a:r>
              <a:rPr lang="el-GR" dirty="0" smtClean="0"/>
              <a:t>φαγητό, σχέσεις</a:t>
            </a:r>
            <a:r>
              <a:rPr lang="el-GR" dirty="0"/>
              <a:t>, κοινωνικοοικονομική </a:t>
            </a:r>
            <a:r>
              <a:rPr lang="el-GR" dirty="0" smtClean="0"/>
              <a:t>κατάσταση, περιουσία ή σωματική </a:t>
            </a:r>
            <a:r>
              <a:rPr lang="el-GR" dirty="0"/>
              <a:t>εμφάνιση</a:t>
            </a:r>
          </a:p>
          <a:p>
            <a:pPr marL="0" indent="0">
              <a:buNone/>
            </a:pPr>
            <a:r>
              <a:rPr lang="el-GR" dirty="0"/>
              <a:t>* χρήση υποτιμητικής γλώσσας ή όρων</a:t>
            </a:r>
          </a:p>
          <a:p>
            <a:pPr marL="0" indent="0">
              <a:buNone/>
            </a:pPr>
            <a:r>
              <a:rPr lang="el-GR" dirty="0"/>
              <a:t>* προσβλητικά σχόλια</a:t>
            </a:r>
          </a:p>
          <a:p>
            <a:pPr marL="0" indent="0">
              <a:buNone/>
            </a:pPr>
            <a:r>
              <a:rPr lang="el-GR" dirty="0"/>
              <a:t>* γελοιοποίηση ή μίμηση των προφορών </a:t>
            </a:r>
            <a:r>
              <a:rPr lang="el-GR" dirty="0" smtClean="0"/>
              <a:t>ή κινήσεων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* ρατσιστικά σχόλια</a:t>
            </a:r>
          </a:p>
        </p:txBody>
      </p:sp>
    </p:spTree>
    <p:extLst>
      <p:ext uri="{BB962C8B-B14F-4D97-AF65-F5344CB8AC3E}">
        <p14:creationId xmlns:p14="http://schemas.microsoft.com/office/powerpoint/2010/main" val="1891063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041440" cy="1442674"/>
          </a:xfrm>
        </p:spPr>
        <p:txBody>
          <a:bodyPr/>
          <a:lstStyle/>
          <a:p>
            <a:r>
              <a:rPr lang="el-GR" sz="2400" b="1" dirty="0">
                <a:solidFill>
                  <a:srgbClr val="FF0000"/>
                </a:solidFill>
              </a:rPr>
              <a:t>Λεκτική προφορική, γραπτή </a:t>
            </a:r>
            <a:r>
              <a:rPr lang="el-GR" sz="2400" b="1" dirty="0" smtClean="0">
                <a:solidFill>
                  <a:srgbClr val="FF0000"/>
                </a:solidFill>
              </a:rPr>
              <a:t>ή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l-GR" sz="2400" b="1" dirty="0" smtClean="0">
                <a:solidFill>
                  <a:srgbClr val="FF0000"/>
                </a:solidFill>
              </a:rPr>
              <a:t>ηλεκτρονική </a:t>
            </a:r>
            <a:r>
              <a:rPr lang="el-GR" sz="2400" b="1" dirty="0">
                <a:solidFill>
                  <a:srgbClr val="FF0000"/>
                </a:solidFill>
              </a:rPr>
              <a:t>βία </a:t>
            </a:r>
            <a:r>
              <a:rPr lang="el-GR" sz="2400" b="1" dirty="0"/>
              <a:t>που πληγώνει την </a:t>
            </a:r>
            <a:r>
              <a:rPr lang="el-GR" sz="2400" b="1" dirty="0" smtClean="0"/>
              <a:t>αυτοπεποίθηση </a:t>
            </a:r>
            <a:r>
              <a:rPr lang="el-GR" sz="2400" b="1" dirty="0"/>
              <a:t>ή την αίσθηση ασφάλειας ενός </a:t>
            </a:r>
            <a:r>
              <a:rPr lang="el-GR" sz="2400" b="1" dirty="0" smtClean="0"/>
              <a:t>ατόμου/μιας </a:t>
            </a:r>
            <a:r>
              <a:rPr lang="el-GR" sz="2400" b="1" dirty="0"/>
              <a:t>ομάδας </a:t>
            </a:r>
            <a:r>
              <a:rPr lang="el-GR" sz="2400" b="1" dirty="0">
                <a:solidFill>
                  <a:srgbClr val="FF0000"/>
                </a:solidFill>
              </a:rPr>
              <a:t>στην οποία οι </a:t>
            </a:r>
            <a:r>
              <a:rPr lang="el-GR" sz="2400" b="1" dirty="0" smtClean="0">
                <a:solidFill>
                  <a:srgbClr val="FF0000"/>
                </a:solidFill>
              </a:rPr>
              <a:t>δέκτες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l-GR" sz="2400" b="1" dirty="0" smtClean="0">
                <a:solidFill>
                  <a:srgbClr val="FF0000"/>
                </a:solidFill>
              </a:rPr>
              <a:t>της </a:t>
            </a:r>
            <a:r>
              <a:rPr lang="el-GR" sz="2400" b="1" dirty="0">
                <a:solidFill>
                  <a:srgbClr val="FF0000"/>
                </a:solidFill>
              </a:rPr>
              <a:t>βίας γίνονται </a:t>
            </a:r>
            <a:r>
              <a:rPr lang="el-GR" sz="2400" b="1" dirty="0" smtClean="0">
                <a:solidFill>
                  <a:srgbClr val="FF0000"/>
                </a:solidFill>
              </a:rPr>
              <a:t>μάρτυρες</a:t>
            </a:r>
            <a:r>
              <a:rPr lang="el-GR" sz="2400" b="1" dirty="0" smtClean="0"/>
              <a:t>,</a:t>
            </a:r>
            <a:r>
              <a:rPr lang="en-US" sz="2400" b="1" dirty="0" smtClean="0"/>
              <a:t> </a:t>
            </a:r>
            <a:r>
              <a:rPr lang="el-GR" sz="2400" b="1" dirty="0" smtClean="0"/>
              <a:t>όπως</a:t>
            </a:r>
            <a:r>
              <a:rPr lang="el-GR" sz="2400" b="1" dirty="0"/>
              <a:t>:</a:t>
            </a:r>
            <a:br>
              <a:rPr lang="el-GR" sz="2400" b="1" dirty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* </a:t>
            </a:r>
            <a:r>
              <a:rPr lang="el-GR" sz="2000" dirty="0"/>
              <a:t>στερεοτυπικές δηλώσεις</a:t>
            </a:r>
          </a:p>
          <a:p>
            <a:r>
              <a:rPr lang="el-GR" sz="2000" dirty="0"/>
              <a:t>* ανέκδοτα ή αστεία</a:t>
            </a:r>
          </a:p>
          <a:p>
            <a:r>
              <a:rPr lang="el-GR" sz="2000" dirty="0"/>
              <a:t>* κοροϊδία ή πειράγματα για ρούχα, </a:t>
            </a:r>
            <a:r>
              <a:rPr lang="el-GR" sz="2000" dirty="0" smtClean="0"/>
              <a:t>φαγητό, σχέσεις</a:t>
            </a:r>
            <a:r>
              <a:rPr lang="el-GR" sz="2000" dirty="0"/>
              <a:t>, κοινωνικοοικονομική </a:t>
            </a:r>
            <a:r>
              <a:rPr lang="el-GR" sz="2000" dirty="0" smtClean="0"/>
              <a:t>κατάσταση</a:t>
            </a:r>
            <a:r>
              <a:rPr lang="el-GR" sz="2000" dirty="0"/>
              <a:t>, περιουσία ή σωματική εμφάνιση</a:t>
            </a:r>
          </a:p>
          <a:p>
            <a:r>
              <a:rPr lang="el-GR" sz="2000" dirty="0"/>
              <a:t>* χρήση υποτιμητικής γλώσσας ή όρων</a:t>
            </a:r>
          </a:p>
          <a:p>
            <a:r>
              <a:rPr lang="el-GR" sz="2000" dirty="0"/>
              <a:t>* προσβλητικά σχόλια</a:t>
            </a:r>
          </a:p>
          <a:p>
            <a:r>
              <a:rPr lang="el-GR" sz="2000" dirty="0"/>
              <a:t>* γελοιοποίηση ή μίμηση των </a:t>
            </a:r>
            <a:r>
              <a:rPr lang="el-GR" sz="2000" dirty="0" smtClean="0"/>
              <a:t>προφορών ή </a:t>
            </a:r>
            <a:r>
              <a:rPr lang="el-GR" sz="2000" dirty="0"/>
              <a:t>κινήσεων</a:t>
            </a:r>
          </a:p>
          <a:p>
            <a:r>
              <a:rPr lang="el-GR" sz="2000" dirty="0"/>
              <a:t>* ρατσιστικά σχόλια</a:t>
            </a:r>
            <a:endParaRPr lang="el-GR" sz="2200" dirty="0"/>
          </a:p>
        </p:txBody>
      </p:sp>
    </p:spTree>
    <p:extLst>
      <p:ext uri="{BB962C8B-B14F-4D97-AF65-F5344CB8AC3E}">
        <p14:creationId xmlns:p14="http://schemas.microsoft.com/office/powerpoint/2010/main" val="1297373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b="1" dirty="0">
                <a:solidFill>
                  <a:srgbClr val="FF0000"/>
                </a:solidFill>
              </a:rPr>
              <a:t>Κοινωνική βία </a:t>
            </a:r>
            <a:r>
              <a:rPr lang="el-GR" sz="2800" b="1" dirty="0"/>
              <a:t>που πληγώνει</a:t>
            </a:r>
            <a:br>
              <a:rPr lang="el-GR" sz="2800" b="1" dirty="0"/>
            </a:br>
            <a:r>
              <a:rPr lang="el-GR" sz="2800" b="1" dirty="0"/>
              <a:t>την αίσθηση της αποδοχής ενός ατόμου από</a:t>
            </a:r>
            <a:br>
              <a:rPr lang="el-GR" sz="2800" b="1" dirty="0"/>
            </a:br>
            <a:r>
              <a:rPr lang="el-GR" sz="2800" b="1" dirty="0"/>
              <a:t>το σύνολο, όπως:</a:t>
            </a:r>
            <a:br>
              <a:rPr lang="el-GR" sz="2800" b="1" dirty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* </a:t>
            </a:r>
            <a:r>
              <a:rPr lang="el-GR" dirty="0"/>
              <a:t>σκόπιμος αποκλεισμός λέγοντας στους </a:t>
            </a:r>
            <a:r>
              <a:rPr lang="el-GR" dirty="0" smtClean="0"/>
              <a:t>άλλους </a:t>
            </a:r>
            <a:r>
              <a:rPr lang="el-GR" dirty="0"/>
              <a:t>να μην κάνουν παρέα με ένα </a:t>
            </a:r>
            <a:r>
              <a:rPr lang="el-GR" dirty="0" smtClean="0"/>
              <a:t>άτομο/μια</a:t>
            </a:r>
            <a:r>
              <a:rPr lang="en-US" dirty="0" smtClean="0"/>
              <a:t> </a:t>
            </a:r>
            <a:r>
              <a:rPr lang="el-GR" dirty="0" smtClean="0"/>
              <a:t>ομάδα </a:t>
            </a:r>
            <a:r>
              <a:rPr lang="el-GR" dirty="0"/>
              <a:t>ατόμων</a:t>
            </a:r>
          </a:p>
          <a:p>
            <a:r>
              <a:rPr lang="el-GR" dirty="0"/>
              <a:t>* κουτσομπολιό, συμμετοχή στη διάδοση </a:t>
            </a:r>
            <a:r>
              <a:rPr lang="el-GR" dirty="0" smtClean="0"/>
              <a:t>φήμης</a:t>
            </a:r>
            <a:endParaRPr lang="el-GR" dirty="0"/>
          </a:p>
          <a:p>
            <a:r>
              <a:rPr lang="el-GR" dirty="0"/>
              <a:t>* άρνηση για συνεργασία</a:t>
            </a:r>
          </a:p>
          <a:p>
            <a:r>
              <a:rPr lang="el-GR" dirty="0"/>
              <a:t>* άρνηση από παιδιά να παίξουν ή να </a:t>
            </a:r>
            <a:r>
              <a:rPr lang="el-GR" dirty="0" smtClean="0"/>
              <a:t>καθίσουν</a:t>
            </a:r>
            <a:r>
              <a:rPr lang="en-US" dirty="0" smtClean="0"/>
              <a:t> </a:t>
            </a:r>
            <a:r>
              <a:rPr lang="el-GR" dirty="0" smtClean="0"/>
              <a:t>δίπλα </a:t>
            </a:r>
            <a:r>
              <a:rPr lang="el-GR" dirty="0"/>
              <a:t>από συγκεκριμένα παιδιά</a:t>
            </a:r>
          </a:p>
          <a:p>
            <a:r>
              <a:rPr lang="el-GR" dirty="0"/>
              <a:t>* αποκλεισμός από συμμετοχή σε </a:t>
            </a:r>
            <a:r>
              <a:rPr lang="el-GR" dirty="0" smtClean="0"/>
              <a:t>κοινωνικές</a:t>
            </a:r>
            <a:r>
              <a:rPr lang="en-US" dirty="0" smtClean="0"/>
              <a:t> </a:t>
            </a:r>
            <a:r>
              <a:rPr lang="el-GR" dirty="0" smtClean="0"/>
              <a:t>ή </a:t>
            </a:r>
            <a:r>
              <a:rPr lang="el-GR" dirty="0"/>
              <a:t>άλλες ομάδες</a:t>
            </a:r>
          </a:p>
        </p:txBody>
      </p:sp>
    </p:spTree>
    <p:extLst>
      <p:ext uri="{BB962C8B-B14F-4D97-AF65-F5344CB8AC3E}">
        <p14:creationId xmlns:p14="http://schemas.microsoft.com/office/powerpoint/2010/main" val="9741431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Sketchbook</Template>
  <TotalTime>3921</TotalTime>
  <Words>1453</Words>
  <Application>Microsoft Office PowerPoint</Application>
  <PresentationFormat>On-screen Show (4:3)</PresentationFormat>
  <Paragraphs>110</Paragraphs>
  <Slides>22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Sketchbook</vt:lpstr>
      <vt:lpstr>PowerPoint Presentation</vt:lpstr>
      <vt:lpstr>PowerPoint Presentation</vt:lpstr>
      <vt:lpstr>PowerPoint Presentation</vt:lpstr>
      <vt:lpstr>ΕΦΑΡΜΟΓΗ ΑΝΤΙΡΑΤΣΙΣΤΙΚΗΣ ΠΟΛΙΤΙΚΗΣ ΥΠΠ 2015-16</vt:lpstr>
      <vt:lpstr>Κώδικας Συμπεριφοράς Κατά του Ρατσισμού</vt:lpstr>
      <vt:lpstr>Ρατσιστικό περιστατικό</vt:lpstr>
      <vt:lpstr>Λεκτική προφορική, γραπτή ή ηλεκτρονική βία που πληγώνει την αυτοπεποίθηση ή την αίσθηση ασφάλειας ενός ατόμου/μιας ομάδας, χωρίς οι δέκτες της βίας να είναι μάρτυρες, όπως: </vt:lpstr>
      <vt:lpstr>Λεκτική προφορική, γραπτή ή ηλεκτρονική βία που πληγώνει την αυτοπεποίθηση ή την αίσθηση ασφάλειας ενός ατόμου/μιας ομάδας στην οποία οι δέκτες της βίας γίνονται μάρτυρες, όπως: </vt:lpstr>
      <vt:lpstr>Κοινωνική βία που πληγώνει την αίσθηση της αποδοχής ενός ατόμου από το σύνολο, όπως: </vt:lpstr>
      <vt:lpstr>Μη λεκτική βία που πληγώνει την αυτοπεποίθηση ή την αίσθηση ασφά- λειας ενός ατόμου/μιας ομάδας, όπως: </vt:lpstr>
      <vt:lpstr>Σωματική βία που πληγώνει την αυτοπεποίθηση ή την αίσθηση ασφάλειας ενός ατόμου/μιας ομάδας, όπως: </vt:lpstr>
      <vt:lpstr>Τι μπορεί να κάνει κάποιο άτομο που πιστεύει ότι δέχθηκε ή δέχεται ρατσιστική συμπεριφορά ή κάποιος που ήταν θεατής στην εκδήλωση τέτοιας συμπεριφοράς;</vt:lpstr>
      <vt:lpstr>Οδηγός Διαχείρισης και Καταγραφής Ρατσιστικών Περιστατικών</vt:lpstr>
      <vt:lpstr>Πίνακας κυρώσεων</vt:lpstr>
      <vt:lpstr>PowerPoint Presentation</vt:lpstr>
      <vt:lpstr>Όλα τα μέλη της σχολικής κοινότητας (εκπαιδευτικοί, μαθητές/τριες και άλλο προσωπικό του σχολείου) δεσμεύονται ώστε να:</vt:lpstr>
      <vt:lpstr>PowerPoint Presentation</vt:lpstr>
      <vt:lpstr>Οι μαθήτριες και οι μαθητές δεσμεύονται ώστε:</vt:lpstr>
      <vt:lpstr>PowerPoint Presentation</vt:lpstr>
      <vt:lpstr>Η αναφορά των περιστατικών…</vt:lpstr>
      <vt:lpstr>Τελικά, τι έχει σημασία;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Αντιρατσιστική πολιτική</dc:title>
  <dc:creator>nap</dc:creator>
  <cp:lastModifiedBy>nap</cp:lastModifiedBy>
  <cp:revision>400</cp:revision>
  <cp:lastPrinted>2014-10-08T10:45:11Z</cp:lastPrinted>
  <dcterms:created xsi:type="dcterms:W3CDTF">2014-05-22T07:53:09Z</dcterms:created>
  <dcterms:modified xsi:type="dcterms:W3CDTF">2015-11-12T07:37:42Z</dcterms:modified>
</cp:coreProperties>
</file>