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342" r:id="rId2"/>
    <p:sldId id="329" r:id="rId3"/>
    <p:sldId id="314" r:id="rId4"/>
    <p:sldId id="423" r:id="rId5"/>
    <p:sldId id="324" r:id="rId6"/>
    <p:sldId id="380" r:id="rId7"/>
    <p:sldId id="381" r:id="rId8"/>
    <p:sldId id="382" r:id="rId9"/>
    <p:sldId id="383" r:id="rId10"/>
    <p:sldId id="384" r:id="rId11"/>
    <p:sldId id="413" r:id="rId12"/>
    <p:sldId id="414" r:id="rId13"/>
    <p:sldId id="415" r:id="rId14"/>
    <p:sldId id="416" r:id="rId15"/>
    <p:sldId id="395" r:id="rId16"/>
    <p:sldId id="328" r:id="rId17"/>
    <p:sldId id="422" r:id="rId18"/>
    <p:sldId id="407" r:id="rId19"/>
    <p:sldId id="408" r:id="rId20"/>
    <p:sldId id="418" r:id="rId21"/>
    <p:sldId id="419" r:id="rId22"/>
    <p:sldId id="420" r:id="rId23"/>
    <p:sldId id="325" r:id="rId24"/>
    <p:sldId id="338" r:id="rId25"/>
    <p:sldId id="327" r:id="rId26"/>
    <p:sldId id="339" r:id="rId27"/>
    <p:sldId id="412" r:id="rId28"/>
    <p:sldId id="417" r:id="rId29"/>
    <p:sldId id="411" r:id="rId30"/>
    <p:sldId id="409" r:id="rId31"/>
    <p:sldId id="410" r:id="rId32"/>
    <p:sldId id="390" r:id="rId33"/>
    <p:sldId id="321" r:id="rId34"/>
  </p:sldIdLst>
  <p:sldSz cx="9144000" cy="6858000" type="screen4x3"/>
  <p:notesSz cx="6669088"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21" autoAdjust="0"/>
    <p:restoredTop sz="82060" autoAdjust="0"/>
  </p:normalViewPr>
  <p:slideViewPr>
    <p:cSldViewPr>
      <p:cViewPr>
        <p:scale>
          <a:sx n="60" d="100"/>
          <a:sy n="60" d="100"/>
        </p:scale>
        <p:origin x="-1422" y="-84"/>
      </p:cViewPr>
      <p:guideLst>
        <p:guide orient="horz" pos="2160"/>
        <p:guide pos="2880"/>
      </p:guideLst>
    </p:cSldViewPr>
  </p:slideViewPr>
  <p:outlineViewPr>
    <p:cViewPr>
      <p:scale>
        <a:sx n="33" d="100"/>
        <a:sy n="33" d="100"/>
      </p:scale>
      <p:origin x="0" y="287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6866" y="1"/>
            <a:ext cx="2890665" cy="496332"/>
          </a:xfrm>
          <a:prstGeom prst="rect">
            <a:avLst/>
          </a:prstGeom>
        </p:spPr>
        <p:txBody>
          <a:bodyPr vert="horz" lIns="91440" tIns="45720" rIns="91440" bIns="45720" rtlCol="0"/>
          <a:lstStyle>
            <a:lvl1pPr algn="r">
              <a:defRPr sz="1200"/>
            </a:lvl1pPr>
          </a:lstStyle>
          <a:p>
            <a:fld id="{9971BDEB-82C2-477D-9EC8-5CA25E1076BF}" type="datetimeFigureOut">
              <a:rPr lang="el-GR" smtClean="0"/>
              <a:t>4/9/2017</a:t>
            </a:fld>
            <a:endParaRPr lang="el-GR"/>
          </a:p>
        </p:txBody>
      </p:sp>
      <p:sp>
        <p:nvSpPr>
          <p:cNvPr id="4" name="Footer Placeholder 3"/>
          <p:cNvSpPr>
            <a:spLocks noGrp="1"/>
          </p:cNvSpPr>
          <p:nvPr>
            <p:ph type="ftr" sz="quarter" idx="2"/>
          </p:nvPr>
        </p:nvSpPr>
        <p:spPr>
          <a:xfrm>
            <a:off x="0" y="9428711"/>
            <a:ext cx="2890665"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6866" y="9428711"/>
            <a:ext cx="2890665" cy="496332"/>
          </a:xfrm>
          <a:prstGeom prst="rect">
            <a:avLst/>
          </a:prstGeom>
        </p:spPr>
        <p:txBody>
          <a:bodyPr vert="horz" lIns="91440" tIns="45720" rIns="91440" bIns="45720" rtlCol="0" anchor="b"/>
          <a:lstStyle>
            <a:lvl1pPr algn="r">
              <a:defRPr sz="1200"/>
            </a:lvl1pPr>
          </a:lstStyle>
          <a:p>
            <a:fld id="{6A6D4B3F-FF7E-4C79-9A8D-920C5078B08E}" type="slidenum">
              <a:rPr lang="el-GR" smtClean="0"/>
              <a:t>‹#›</a:t>
            </a:fld>
            <a:endParaRPr lang="el-GR"/>
          </a:p>
        </p:txBody>
      </p:sp>
    </p:spTree>
    <p:extLst>
      <p:ext uri="{BB962C8B-B14F-4D97-AF65-F5344CB8AC3E}">
        <p14:creationId xmlns:p14="http://schemas.microsoft.com/office/powerpoint/2010/main" val="335729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777607" y="1"/>
            <a:ext cx="2889938" cy="496332"/>
          </a:xfrm>
          <a:prstGeom prst="rect">
            <a:avLst/>
          </a:prstGeom>
        </p:spPr>
        <p:txBody>
          <a:bodyPr vert="horz" lIns="91440" tIns="45720" rIns="91440" bIns="45720" rtlCol="0"/>
          <a:lstStyle>
            <a:lvl1pPr algn="r">
              <a:defRPr sz="1200"/>
            </a:lvl1pPr>
          </a:lstStyle>
          <a:p>
            <a:fld id="{A906B279-98F4-4F76-A324-198A65003E35}" type="datetimeFigureOut">
              <a:rPr lang="el-GR" smtClean="0"/>
              <a:pPr/>
              <a:t>4/9/2017</a:t>
            </a:fld>
            <a:endParaRPr lang="el-G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66909" y="4715154"/>
            <a:ext cx="533527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28584"/>
            <a:ext cx="2889938" cy="496332"/>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1440" tIns="45720" rIns="91440" bIns="45720" rtlCol="0" anchor="b"/>
          <a:lstStyle>
            <a:lvl1pPr algn="r">
              <a:defRPr sz="1200"/>
            </a:lvl1pPr>
          </a:lstStyle>
          <a:p>
            <a:fld id="{042A2AF8-D0B9-4BE9-B8AB-46EF7F7DC379}" type="slidenum">
              <a:rPr lang="el-GR" smtClean="0"/>
              <a:pPr/>
              <a:t>‹#›</a:t>
            </a:fld>
            <a:endParaRPr lang="el-GR"/>
          </a:p>
        </p:txBody>
      </p:sp>
    </p:spTree>
    <p:extLst>
      <p:ext uri="{BB962C8B-B14F-4D97-AF65-F5344CB8AC3E}">
        <p14:creationId xmlns:p14="http://schemas.microsoft.com/office/powerpoint/2010/main" val="308310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42A2AF8-D0B9-4BE9-B8AB-46EF7F7DC379}" type="slidenum">
              <a:rPr lang="el-GR" smtClean="0"/>
              <a:pPr/>
              <a:t>1</a:t>
            </a:fld>
            <a:endParaRPr lang="el-GR"/>
          </a:p>
        </p:txBody>
      </p:sp>
    </p:spTree>
    <p:extLst>
      <p:ext uri="{BB962C8B-B14F-4D97-AF65-F5344CB8AC3E}">
        <p14:creationId xmlns:p14="http://schemas.microsoft.com/office/powerpoint/2010/main" val="183401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Χωρίζουμε</a:t>
            </a:r>
            <a:r>
              <a:rPr lang="el-GR" baseline="0" dirty="0" smtClean="0"/>
              <a:t> σε 5 ομάδες και κάθε μια παίρνει μια καρτέλα με ένα περιστατικό. Βλέποντας τα αντίγραφα του οδηγού από το </a:t>
            </a:r>
            <a:r>
              <a:rPr lang="en-US" baseline="0" dirty="0" smtClean="0"/>
              <a:t>folder</a:t>
            </a:r>
            <a:r>
              <a:rPr lang="el-GR" baseline="0" dirty="0" smtClean="0"/>
              <a:t> τους δίνουμε 10 λεπτά να συζητήσουν και να συμπληρώσουν το έντυπο καταγραφής και το έντυπο </a:t>
            </a:r>
            <a:r>
              <a:rPr lang="el-GR" baseline="0" dirty="0" err="1" smtClean="0"/>
              <a:t>αναστοχασμού</a:t>
            </a:r>
            <a:r>
              <a:rPr lang="el-GR" baseline="0" dirty="0" smtClean="0"/>
              <a:t> εκ μέρους του θύτη για το περιστατικό που είχαν στην ομάδα τους.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Κάθε ομάδα έχει 3 λεπτά να παρουσιάσει τα συμπεράσματά της.</a:t>
            </a:r>
            <a:endParaRPr lang="el-GR" dirty="0" smtClean="0"/>
          </a:p>
          <a:p>
            <a:endParaRPr lang="el-GR" dirty="0"/>
          </a:p>
        </p:txBody>
      </p:sp>
      <p:sp>
        <p:nvSpPr>
          <p:cNvPr id="4" name="Slide Number Placeholder 3"/>
          <p:cNvSpPr>
            <a:spLocks noGrp="1"/>
          </p:cNvSpPr>
          <p:nvPr>
            <p:ph type="sldNum" sz="quarter" idx="10"/>
          </p:nvPr>
        </p:nvSpPr>
        <p:spPr/>
        <p:txBody>
          <a:bodyPr/>
          <a:lstStyle/>
          <a:p>
            <a:fld id="{E477D1A4-D241-4E75-AACA-29CCAE34CB13}" type="slidenum">
              <a:rPr lang="el-GR" smtClean="0"/>
              <a:pPr/>
              <a:t>20</a:t>
            </a:fld>
            <a:endParaRPr lang="el-GR"/>
          </a:p>
        </p:txBody>
      </p:sp>
    </p:spTree>
    <p:extLst>
      <p:ext uri="{BB962C8B-B14F-4D97-AF65-F5344CB8AC3E}">
        <p14:creationId xmlns:p14="http://schemas.microsoft.com/office/powerpoint/2010/main" val="302336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477D1A4-D241-4E75-AACA-29CCAE34CB13}" type="slidenum">
              <a:rPr lang="el-GR" smtClean="0"/>
              <a:pPr/>
              <a:t>21</a:t>
            </a:fld>
            <a:endParaRPr lang="el-GR"/>
          </a:p>
        </p:txBody>
      </p:sp>
    </p:spTree>
    <p:extLst>
      <p:ext uri="{BB962C8B-B14F-4D97-AF65-F5344CB8AC3E}">
        <p14:creationId xmlns:p14="http://schemas.microsoft.com/office/powerpoint/2010/main" val="398690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22</a:t>
            </a:fld>
            <a:endParaRPr lang="el-GR"/>
          </a:p>
        </p:txBody>
      </p:sp>
    </p:spTree>
    <p:extLst>
      <p:ext uri="{BB962C8B-B14F-4D97-AF65-F5344CB8AC3E}">
        <p14:creationId xmlns:p14="http://schemas.microsoft.com/office/powerpoint/2010/main" val="179776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Η διαχείριση των ρατσιστικών περιστατικών γίνεται με ιδιαίτερο τρόπο κάθε φορά.</a:t>
            </a:r>
            <a:r>
              <a:rPr lang="el-GR" sz="1200" kern="1200" baseline="0" dirty="0" smtClean="0">
                <a:solidFill>
                  <a:schemeClr val="tx1"/>
                </a:solidFill>
                <a:effectLst/>
                <a:latin typeface="+mn-lt"/>
                <a:ea typeface="+mn-ea"/>
                <a:cs typeface="+mn-cs"/>
              </a:rPr>
              <a:t> Είναι </a:t>
            </a:r>
            <a:r>
              <a:rPr lang="el-GR" sz="1200" kern="1200" dirty="0" smtClean="0">
                <a:solidFill>
                  <a:schemeClr val="tx1"/>
                </a:solidFill>
                <a:effectLst/>
                <a:latin typeface="+mn-lt"/>
                <a:ea typeface="+mn-ea"/>
                <a:cs typeface="+mn-cs"/>
              </a:rPr>
              <a:t>σημαντικό να τηρούνται συγκεκριμένα βήματα, για την αποτελεσματική καταγραφή και αντιμετώπιση τους. Η παροχή άμεσης στήριξης και ασφάλειας</a:t>
            </a:r>
            <a:r>
              <a:rPr lang="el-GR" sz="1200" kern="1200" baseline="0" dirty="0" smtClean="0">
                <a:solidFill>
                  <a:schemeClr val="tx1"/>
                </a:solidFill>
                <a:effectLst/>
                <a:latin typeface="+mn-lt"/>
                <a:ea typeface="+mn-ea"/>
                <a:cs typeface="+mn-cs"/>
              </a:rPr>
              <a:t> στο θύμα αποτελεί πρωταρχικής σημασίας βήμα διαχείρισης. </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23</a:t>
            </a:fld>
            <a:endParaRPr lang="el-GR"/>
          </a:p>
        </p:txBody>
      </p:sp>
    </p:spTree>
    <p:extLst>
      <p:ext uri="{BB962C8B-B14F-4D97-AF65-F5344CB8AC3E}">
        <p14:creationId xmlns:p14="http://schemas.microsoft.com/office/powerpoint/2010/main" val="700379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effectLst/>
                <a:latin typeface="+mn-lt"/>
                <a:ea typeface="+mn-ea"/>
                <a:cs typeface="+mn-cs"/>
              </a:rPr>
              <a:t>Σε περιπτώσεις επαναλαμβανόμενων ρατσιστικών συμπεριφορών καλούνται να εμπλακούν η ΥΕΨ και η ΟΑΠ.</a:t>
            </a:r>
            <a:endParaRPr lang="el-GR"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24</a:t>
            </a:fld>
            <a:endParaRPr lang="el-GR"/>
          </a:p>
        </p:txBody>
      </p:sp>
    </p:spTree>
    <p:extLst>
      <p:ext uri="{BB962C8B-B14F-4D97-AF65-F5344CB8AC3E}">
        <p14:creationId xmlns:p14="http://schemas.microsoft.com/office/powerpoint/2010/main" val="139358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Ως θέμα αρχής, ο χειρισμός των ρατσιστικών περιστατικών γίνεται πρωτίστως με </a:t>
            </a:r>
            <a:r>
              <a:rPr lang="el-GR" sz="1200" u="sng" kern="1200" dirty="0" smtClean="0">
                <a:solidFill>
                  <a:schemeClr val="tx1"/>
                </a:solidFill>
                <a:effectLst/>
                <a:latin typeface="+mn-lt"/>
                <a:ea typeface="+mn-ea"/>
                <a:cs typeface="+mn-cs"/>
              </a:rPr>
              <a:t>παιδαγωγικούς</a:t>
            </a:r>
            <a:r>
              <a:rPr lang="el-GR" sz="1200" kern="1200" dirty="0" smtClean="0">
                <a:solidFill>
                  <a:schemeClr val="tx1"/>
                </a:solidFill>
                <a:effectLst/>
                <a:latin typeface="+mn-lt"/>
                <a:ea typeface="+mn-ea"/>
                <a:cs typeface="+mn-cs"/>
              </a:rPr>
              <a:t> όρους.</a:t>
            </a:r>
            <a:r>
              <a:rPr lang="el-GR" sz="1200" kern="1200" baseline="0" dirty="0" smtClean="0">
                <a:solidFill>
                  <a:schemeClr val="tx1"/>
                </a:solidFill>
                <a:effectLst/>
                <a:latin typeface="+mn-lt"/>
                <a:ea typeface="+mn-ea"/>
                <a:cs typeface="+mn-cs"/>
              </a:rPr>
              <a:t> Είναι σημαντικό η επιβολή των κυρώσεων να γίνεται με </a:t>
            </a:r>
            <a:r>
              <a:rPr lang="el-GR" sz="1200" kern="1200" dirty="0" smtClean="0">
                <a:solidFill>
                  <a:schemeClr val="tx1"/>
                </a:solidFill>
                <a:effectLst/>
                <a:latin typeface="+mn-lt"/>
                <a:ea typeface="+mn-ea"/>
                <a:cs typeface="+mn-cs"/>
              </a:rPr>
              <a:t>διαφάνεια και συνέπεια.</a:t>
            </a:r>
            <a:r>
              <a:rPr lang="el-GR" sz="1200" kern="1200" baseline="0" dirty="0" smtClean="0">
                <a:solidFill>
                  <a:schemeClr val="tx1"/>
                </a:solidFill>
                <a:effectLst/>
                <a:latin typeface="+mn-lt"/>
                <a:ea typeface="+mn-ea"/>
                <a:cs typeface="+mn-cs"/>
              </a:rPr>
              <a:t> </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25</a:t>
            </a:fld>
            <a:endParaRPr lang="el-GR"/>
          </a:p>
        </p:txBody>
      </p:sp>
    </p:spTree>
    <p:extLst>
      <p:ext uri="{BB962C8B-B14F-4D97-AF65-F5344CB8AC3E}">
        <p14:creationId xmlns:p14="http://schemas.microsoft.com/office/powerpoint/2010/main" val="400859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26</a:t>
            </a:fld>
            <a:endParaRPr lang="el-GR"/>
          </a:p>
        </p:txBody>
      </p:sp>
    </p:spTree>
    <p:extLst>
      <p:ext uri="{BB962C8B-B14F-4D97-AF65-F5344CB8AC3E}">
        <p14:creationId xmlns:p14="http://schemas.microsoft.com/office/powerpoint/2010/main" val="422945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27</a:t>
            </a:fld>
            <a:endParaRPr lang="el-GR"/>
          </a:p>
        </p:txBody>
      </p:sp>
    </p:spTree>
    <p:extLst>
      <p:ext uri="{BB962C8B-B14F-4D97-AF65-F5344CB8AC3E}">
        <p14:creationId xmlns:p14="http://schemas.microsoft.com/office/powerpoint/2010/main" val="427476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28</a:t>
            </a:fld>
            <a:endParaRPr lang="el-GR"/>
          </a:p>
        </p:txBody>
      </p:sp>
    </p:spTree>
    <p:extLst>
      <p:ext uri="{BB962C8B-B14F-4D97-AF65-F5344CB8AC3E}">
        <p14:creationId xmlns:p14="http://schemas.microsoft.com/office/powerpoint/2010/main" val="28078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29</a:t>
            </a:fld>
            <a:endParaRPr lang="el-GR"/>
          </a:p>
        </p:txBody>
      </p:sp>
    </p:spTree>
    <p:extLst>
      <p:ext uri="{BB962C8B-B14F-4D97-AF65-F5344CB8AC3E}">
        <p14:creationId xmlns:p14="http://schemas.microsoft.com/office/powerpoint/2010/main" val="52285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42A2AF8-D0B9-4BE9-B8AB-46EF7F7DC379}" type="slidenum">
              <a:rPr lang="el-GR" smtClean="0"/>
              <a:pPr/>
              <a:t>2</a:t>
            </a:fld>
            <a:endParaRPr lang="el-GR"/>
          </a:p>
        </p:txBody>
      </p:sp>
    </p:spTree>
    <p:extLst>
      <p:ext uri="{BB962C8B-B14F-4D97-AF65-F5344CB8AC3E}">
        <p14:creationId xmlns:p14="http://schemas.microsoft.com/office/powerpoint/2010/main" val="320105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30</a:t>
            </a:fld>
            <a:endParaRPr lang="el-GR"/>
          </a:p>
        </p:txBody>
      </p:sp>
    </p:spTree>
    <p:extLst>
      <p:ext uri="{BB962C8B-B14F-4D97-AF65-F5344CB8AC3E}">
        <p14:creationId xmlns:p14="http://schemas.microsoft.com/office/powerpoint/2010/main" val="2786143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31</a:t>
            </a:fld>
            <a:endParaRPr lang="el-GR"/>
          </a:p>
        </p:txBody>
      </p:sp>
    </p:spTree>
    <p:extLst>
      <p:ext uri="{BB962C8B-B14F-4D97-AF65-F5344CB8AC3E}">
        <p14:creationId xmlns:p14="http://schemas.microsoft.com/office/powerpoint/2010/main" val="401446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42A2AF8-D0B9-4BE9-B8AB-46EF7F7DC379}" type="slidenum">
              <a:rPr lang="el-GR" smtClean="0"/>
              <a:pPr/>
              <a:t>33</a:t>
            </a:fld>
            <a:endParaRPr lang="el-GR"/>
          </a:p>
        </p:txBody>
      </p:sp>
    </p:spTree>
    <p:extLst>
      <p:ext uri="{BB962C8B-B14F-4D97-AF65-F5344CB8AC3E}">
        <p14:creationId xmlns:p14="http://schemas.microsoft.com/office/powerpoint/2010/main" val="111581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42A2AF8-D0B9-4BE9-B8AB-46EF7F7DC379}" type="slidenum">
              <a:rPr lang="el-GR" smtClean="0"/>
              <a:pPr/>
              <a:t>3</a:t>
            </a:fld>
            <a:endParaRPr lang="el-GR"/>
          </a:p>
        </p:txBody>
      </p:sp>
    </p:spTree>
    <p:extLst>
      <p:ext uri="{BB962C8B-B14F-4D97-AF65-F5344CB8AC3E}">
        <p14:creationId xmlns:p14="http://schemas.microsoft.com/office/powerpoint/2010/main" val="250112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Αρκετές προσεγγίσεις διαπολιτισμικής εκπαίδευσης έχουν δεχτεί και δέχονται κριτική κυρίως για λόγους αποτυχίας της αναγνώρισης των θεσμικών, δομικών χαρακτηριστικών του ρατσισμού και της πολυπλοκότητας και συνεχούς εναλλαγής των μορφών με τις οποίες εκδηλώνεται. </a:t>
            </a:r>
          </a:p>
          <a:p>
            <a:r>
              <a:rPr lang="el-GR" sz="1200" kern="1200" dirty="0" smtClean="0">
                <a:solidFill>
                  <a:schemeClr val="tx1"/>
                </a:solidFill>
                <a:effectLst/>
                <a:latin typeface="+mn-lt"/>
                <a:ea typeface="+mn-ea"/>
                <a:cs typeface="+mn-cs"/>
              </a:rPr>
              <a:t>Κριτική έχουν δεχτεί κυρίως δραστηριότητες και εκδηλώσεις που γίνονται μεμονωμένα, δηλαδή μια φορά το χρόνο ή το μήνα ή/και μόνο στα πλαίσια συγκεκριμένων μαθημάτων. </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74686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5</a:t>
            </a:fld>
            <a:endParaRPr lang="el-GR"/>
          </a:p>
        </p:txBody>
      </p:sp>
    </p:spTree>
    <p:extLst>
      <p:ext uri="{BB962C8B-B14F-4D97-AF65-F5344CB8AC3E}">
        <p14:creationId xmlns:p14="http://schemas.microsoft.com/office/powerpoint/2010/main" val="337096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Στο δεύτερο μέρος του εγγράφου,</a:t>
            </a:r>
            <a:r>
              <a:rPr lang="el-GR" baseline="0" dirty="0" smtClean="0"/>
              <a:t> είναι ο Οδηγός…… στον οποίο περιλαμβάνονται…………</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16</a:t>
            </a:fld>
            <a:endParaRPr lang="el-GR"/>
          </a:p>
        </p:txBody>
      </p:sp>
    </p:spTree>
    <p:extLst>
      <p:ext uri="{BB962C8B-B14F-4D97-AF65-F5344CB8AC3E}">
        <p14:creationId xmlns:p14="http://schemas.microsoft.com/office/powerpoint/2010/main" val="121572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Στην</a:t>
            </a:r>
            <a:r>
              <a:rPr lang="el-GR" baseline="0" dirty="0" smtClean="0"/>
              <a:t> προσπάθεια αυτή αποφεύγεται η ………..</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10946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18</a:t>
            </a:fld>
            <a:endParaRPr lang="el-GR"/>
          </a:p>
        </p:txBody>
      </p:sp>
    </p:spTree>
    <p:extLst>
      <p:ext uri="{BB962C8B-B14F-4D97-AF65-F5344CB8AC3E}">
        <p14:creationId xmlns:p14="http://schemas.microsoft.com/office/powerpoint/2010/main" val="70037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19</a:t>
            </a:fld>
            <a:endParaRPr lang="el-GR"/>
          </a:p>
        </p:txBody>
      </p:sp>
    </p:spTree>
    <p:extLst>
      <p:ext uri="{BB962C8B-B14F-4D97-AF65-F5344CB8AC3E}">
        <p14:creationId xmlns:p14="http://schemas.microsoft.com/office/powerpoint/2010/main" val="1393588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BCAA5B6-9B19-4230-A48B-5441E82053CA}" type="datetimeFigureOut">
              <a:rPr lang="el-GR" smtClean="0"/>
              <a:pPr/>
              <a:t>4/9/2017</a:t>
            </a:fld>
            <a:endParaRPr lang="el-G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l-G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CF1AA9E-98A7-4C1A-8448-92D44C742401}" type="slidenum">
              <a:rPr lang="el-GR" smtClean="0"/>
              <a:pPr/>
              <a:t>‹#›</a:t>
            </a:fld>
            <a:endParaRPr lang="el-GR"/>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AA5B6-9B19-4230-A48B-5441E82053CA}" type="datetimeFigureOut">
              <a:rPr lang="el-GR" smtClean="0"/>
              <a:pPr/>
              <a:t>4/9/2017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AA5B6-9B19-4230-A48B-5441E82053CA}" type="datetimeFigureOut">
              <a:rPr lang="el-GR" smtClean="0"/>
              <a:pPr/>
              <a:t>4/9/2017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AA5B6-9B19-4230-A48B-5441E82053CA}" type="datetimeFigureOut">
              <a:rPr lang="el-GR" smtClean="0"/>
              <a:pPr/>
              <a:t>4/9/2017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AA5B6-9B19-4230-A48B-5441E82053CA}" type="datetimeFigureOut">
              <a:rPr lang="el-GR" smtClean="0"/>
              <a:pPr/>
              <a:t>4/9/2017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CAA5B6-9B19-4230-A48B-5441E82053CA}" type="datetimeFigureOut">
              <a:rPr lang="el-GR" smtClean="0"/>
              <a:pPr/>
              <a:t>4/9/2017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F1AA9E-98A7-4C1A-8448-92D44C742401}" type="slidenum">
              <a:rPr lang="el-GR" smtClean="0"/>
              <a:pPr/>
              <a:t>‹#›</a:t>
            </a:fld>
            <a:endParaRPr lang="el-G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CAA5B6-9B19-4230-A48B-5441E82053CA}" type="datetimeFigureOut">
              <a:rPr lang="el-GR" smtClean="0"/>
              <a:pPr/>
              <a:t>4/9/2017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CF1AA9E-98A7-4C1A-8448-92D44C742401}" type="slidenum">
              <a:rPr lang="el-GR" smtClean="0"/>
              <a:pPr/>
              <a:t>‹#›</a:t>
            </a:fld>
            <a:endParaRPr lang="el-G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AA5B6-9B19-4230-A48B-5441E82053CA}" type="datetimeFigureOut">
              <a:rPr lang="el-GR" smtClean="0"/>
              <a:pPr/>
              <a:t>4/9/2017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AA5B6-9B19-4230-A48B-5441E82053CA}" type="datetimeFigureOut">
              <a:rPr lang="el-GR" smtClean="0"/>
              <a:pPr/>
              <a:t>4/9/2017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AA5B6-9B19-4230-A48B-5441E82053CA}" type="datetimeFigureOut">
              <a:rPr lang="el-GR" smtClean="0"/>
              <a:pPr/>
              <a:t>4/9/2017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AA5B6-9B19-4230-A48B-5441E82053CA}" type="datetimeFigureOut">
              <a:rPr lang="el-GR" smtClean="0"/>
              <a:pPr/>
              <a:t>4/9/2017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BCAA5B6-9B19-4230-A48B-5441E82053CA}" type="datetimeFigureOut">
              <a:rPr lang="el-GR" smtClean="0"/>
              <a:pPr/>
              <a:t>4/9/2017</a:t>
            </a:fld>
            <a:endParaRPr lang="el-G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l-G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CF1AA9E-98A7-4C1A-8448-92D44C74240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odikas@cyearn.pi.ac.c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i.ac.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kodikas@cyearn.pi.ac.cy"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142" y="476672"/>
            <a:ext cx="6048672" cy="1442674"/>
          </a:xfrm>
        </p:spPr>
        <p:txBody>
          <a:bodyPr/>
          <a:lstStyle/>
          <a:p>
            <a:r>
              <a:rPr lang="el-GR" sz="2800" b="1" dirty="0" smtClean="0"/>
              <a:t>ΕΦΑΡΜΟΓΗ ΑΝΤΙΡΑΤΣΙΣΤΙΚΗΣ ΠΟΛΙΤΙΚΗΣ </a:t>
            </a:r>
            <a:r>
              <a:rPr lang="el-GR" sz="2800" b="1" dirty="0" smtClean="0"/>
              <a:t>ΥΠΠ</a:t>
            </a:r>
            <a:r>
              <a:rPr lang="en-US" sz="2800" b="1" dirty="0" smtClean="0"/>
              <a:t/>
            </a:r>
            <a:br>
              <a:rPr lang="en-US" sz="2800" b="1" dirty="0" smtClean="0"/>
            </a:br>
            <a:r>
              <a:rPr lang="en-US" sz="2800" b="1" dirty="0" smtClean="0"/>
              <a:t>2017-2018</a:t>
            </a:r>
            <a:endParaRPr lang="el-GR" sz="2800"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70" t="11089" r="25062" b="6950"/>
          <a:stretch/>
        </p:blipFill>
        <p:spPr bwMode="auto">
          <a:xfrm>
            <a:off x="1727684" y="2348880"/>
            <a:ext cx="5868652" cy="410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4" cstate="print"/>
          <a:srcRect/>
          <a:stretch>
            <a:fillRect/>
          </a:stretch>
        </p:blipFill>
        <p:spPr bwMode="auto">
          <a:xfrm>
            <a:off x="467544" y="476672"/>
            <a:ext cx="1224136" cy="1176139"/>
          </a:xfrm>
          <a:prstGeom prst="rect">
            <a:avLst/>
          </a:prstGeom>
          <a:noFill/>
          <a:ln w="9525">
            <a:noFill/>
            <a:miter lim="800000"/>
            <a:headEnd/>
            <a:tailEnd/>
          </a:ln>
        </p:spPr>
      </p:pic>
      <p:pic>
        <p:nvPicPr>
          <p:cNvPr id="7" name="Picture 6"/>
          <p:cNvPicPr/>
          <p:nvPr/>
        </p:nvPicPr>
        <p:blipFill rotWithShape="1">
          <a:blip r:embed="rId5"/>
          <a:srcRect l="32118" t="7411" r="32118" b="29601"/>
          <a:stretch/>
        </p:blipFill>
        <p:spPr bwMode="auto">
          <a:xfrm>
            <a:off x="7624343" y="437827"/>
            <a:ext cx="1246621" cy="12058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2176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FF0000"/>
                </a:solidFill>
              </a:rPr>
              <a:t>Σωματική βία </a:t>
            </a:r>
            <a:r>
              <a:rPr lang="el-GR" sz="2800" b="1" dirty="0"/>
              <a:t>που πληγώνει την</a:t>
            </a:r>
            <a:br>
              <a:rPr lang="el-GR" sz="2800" b="1" dirty="0"/>
            </a:br>
            <a:r>
              <a:rPr lang="el-GR" sz="2800" b="1" dirty="0"/>
              <a:t>αυτοπεποίθηση ή την αίσθηση ασφάλειας</a:t>
            </a:r>
            <a:br>
              <a:rPr lang="el-GR" sz="2800" b="1" dirty="0"/>
            </a:br>
            <a:r>
              <a:rPr lang="el-GR" sz="2800" b="1" dirty="0"/>
              <a:t>ενός ατόμου/μιας ομάδας, όπως:</a:t>
            </a:r>
            <a:br>
              <a:rPr lang="el-GR" sz="2800" b="1" dirty="0"/>
            </a:b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 </a:t>
            </a:r>
            <a:r>
              <a:rPr lang="el-GR" dirty="0"/>
              <a:t>απειλητικές ή κοροϊδευτικές χειρονομίες</a:t>
            </a:r>
          </a:p>
          <a:p>
            <a:r>
              <a:rPr lang="el-GR" dirty="0"/>
              <a:t>* σπρωξίματα</a:t>
            </a:r>
          </a:p>
          <a:p>
            <a:r>
              <a:rPr lang="el-GR" dirty="0"/>
              <a:t>* χτυπήματα</a:t>
            </a:r>
          </a:p>
          <a:p>
            <a:r>
              <a:rPr lang="el-GR" dirty="0"/>
              <a:t>* τρικλοποδιές</a:t>
            </a:r>
          </a:p>
          <a:p>
            <a:r>
              <a:rPr lang="el-GR" dirty="0"/>
              <a:t>* κλοπές</a:t>
            </a:r>
          </a:p>
          <a:p>
            <a:r>
              <a:rPr lang="el-GR" dirty="0"/>
              <a:t>* απειλές</a:t>
            </a:r>
          </a:p>
          <a:p>
            <a:r>
              <a:rPr lang="el-GR" dirty="0"/>
              <a:t>* καταδίωξη</a:t>
            </a:r>
          </a:p>
          <a:p>
            <a:r>
              <a:rPr lang="el-GR" dirty="0"/>
              <a:t>* καταστροφή προσωπικών αντικειμένων </a:t>
            </a:r>
            <a:r>
              <a:rPr lang="el-GR" dirty="0" smtClean="0"/>
              <a:t>ή</a:t>
            </a:r>
            <a:r>
              <a:rPr lang="en-US" dirty="0" smtClean="0"/>
              <a:t> </a:t>
            </a:r>
            <a:r>
              <a:rPr lang="el-GR" dirty="0" smtClean="0"/>
              <a:t>άλλης </a:t>
            </a:r>
            <a:r>
              <a:rPr lang="el-GR" dirty="0"/>
              <a:t>περιουσίας</a:t>
            </a:r>
          </a:p>
          <a:p>
            <a:r>
              <a:rPr lang="el-GR" dirty="0"/>
              <a:t>* καταστροφή δημόσιας ή άλλης </a:t>
            </a:r>
            <a:r>
              <a:rPr lang="el-GR" dirty="0" smtClean="0"/>
              <a:t>περιουσίας</a:t>
            </a:r>
            <a:r>
              <a:rPr lang="en-US" dirty="0" smtClean="0"/>
              <a:t> </a:t>
            </a:r>
            <a:r>
              <a:rPr lang="el-GR" dirty="0" smtClean="0"/>
              <a:t>με </a:t>
            </a:r>
            <a:r>
              <a:rPr lang="el-GR" dirty="0"/>
              <a:t>συναισθηματική, ηθική ή άλλη αξία </a:t>
            </a:r>
            <a:r>
              <a:rPr lang="el-GR" dirty="0" smtClean="0"/>
              <a:t>για</a:t>
            </a:r>
            <a:r>
              <a:rPr lang="en-US" dirty="0" smtClean="0"/>
              <a:t> </a:t>
            </a:r>
            <a:r>
              <a:rPr lang="el-GR" dirty="0" smtClean="0"/>
              <a:t>συγκεκριμένα </a:t>
            </a:r>
            <a:r>
              <a:rPr lang="el-GR" dirty="0"/>
              <a:t>άτομα ή ομάδες (π.χ. </a:t>
            </a:r>
            <a:r>
              <a:rPr lang="el-GR" dirty="0" smtClean="0"/>
              <a:t>μνημεία,</a:t>
            </a:r>
            <a:r>
              <a:rPr lang="en-US" dirty="0" smtClean="0"/>
              <a:t> </a:t>
            </a:r>
            <a:r>
              <a:rPr lang="el-GR" dirty="0" smtClean="0"/>
              <a:t>έργα </a:t>
            </a:r>
            <a:r>
              <a:rPr lang="el-GR" dirty="0"/>
              <a:t>τέχνης, κοινωφελή έργα κ.λπ.).</a:t>
            </a:r>
          </a:p>
          <a:p>
            <a:r>
              <a:rPr lang="el-GR" dirty="0"/>
              <a:t>* κλοτσιές, γροθιές</a:t>
            </a:r>
          </a:p>
          <a:p>
            <a:r>
              <a:rPr lang="el-GR" dirty="0"/>
              <a:t>* σωματική επίθεση ή παρενόχληση</a:t>
            </a:r>
          </a:p>
        </p:txBody>
      </p:sp>
    </p:spTree>
    <p:extLst>
      <p:ext uri="{BB962C8B-B14F-4D97-AF65-F5344CB8AC3E}">
        <p14:creationId xmlns:p14="http://schemas.microsoft.com/office/powerpoint/2010/main" val="230874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b="1" dirty="0"/>
              <a:t>Όλα τα μέλη της σχολικής κοινότητας (εκπαιδευτικοί, μαθητές/</a:t>
            </a:r>
            <a:r>
              <a:rPr lang="el-GR" sz="2800" b="1" dirty="0" err="1"/>
              <a:t>τριες</a:t>
            </a:r>
            <a:r>
              <a:rPr lang="el-GR" sz="2800" b="1" dirty="0"/>
              <a:t/>
            </a:r>
            <a:br>
              <a:rPr lang="el-GR" sz="2800" b="1" dirty="0"/>
            </a:br>
            <a:r>
              <a:rPr lang="el-GR" sz="2800" b="1" dirty="0"/>
              <a:t>και άλλο προσωπικό του σχολείου) δεσμεύονται ώστε να:</a:t>
            </a:r>
            <a:endParaRPr lang="el-GR" sz="2800" dirty="0"/>
          </a:p>
        </p:txBody>
      </p:sp>
      <p:sp>
        <p:nvSpPr>
          <p:cNvPr id="3" name="Content Placeholder 2"/>
          <p:cNvSpPr>
            <a:spLocks noGrp="1"/>
          </p:cNvSpPr>
          <p:nvPr>
            <p:ph idx="1"/>
          </p:nvPr>
        </p:nvSpPr>
        <p:spPr>
          <a:xfrm>
            <a:off x="467544" y="2348880"/>
            <a:ext cx="8229600" cy="4425355"/>
          </a:xfrm>
        </p:spPr>
        <p:txBody>
          <a:bodyPr>
            <a:normAutofit/>
          </a:bodyPr>
          <a:lstStyle/>
          <a:p>
            <a:r>
              <a:rPr lang="el-GR" dirty="0"/>
              <a:t>Σέβονται τα δικαιώματα όλων των ατόμων στη σχολική κοινότητα</a:t>
            </a:r>
          </a:p>
          <a:p>
            <a:r>
              <a:rPr lang="el-GR" dirty="0" smtClean="0"/>
              <a:t>Αναγνωρίζουν </a:t>
            </a:r>
            <a:r>
              <a:rPr lang="el-GR" dirty="0"/>
              <a:t>και εφαρμόζουν τις υποχρεώσεις τους, όπως απορρέουν από τους κανονισμούς του σχολείου για την καταπολέμηση </a:t>
            </a:r>
            <a:r>
              <a:rPr lang="el-GR" dirty="0" smtClean="0"/>
              <a:t>των διακρίσεων </a:t>
            </a:r>
            <a:r>
              <a:rPr lang="el-GR" dirty="0"/>
              <a:t>και του ρατσισμού</a:t>
            </a:r>
          </a:p>
          <a:p>
            <a:r>
              <a:rPr lang="el-GR" dirty="0" smtClean="0"/>
              <a:t>Συμπεριφέρονται </a:t>
            </a:r>
            <a:r>
              <a:rPr lang="el-GR" dirty="0"/>
              <a:t>με ασφαλή και υπεύθυνο τρόπο αποφεύγοντας οποιαδήποτε επιθετική συμπεριφορά ή άλλη επικοινωνία που </a:t>
            </a:r>
            <a:r>
              <a:rPr lang="el-GR" dirty="0" smtClean="0"/>
              <a:t>δείχνει έλλειψη </a:t>
            </a:r>
            <a:r>
              <a:rPr lang="el-GR" dirty="0"/>
              <a:t>σεβασμού σε άτομα ή </a:t>
            </a:r>
            <a:r>
              <a:rPr lang="el-GR" dirty="0" smtClean="0"/>
              <a:t>περιουσίες</a:t>
            </a:r>
            <a:endParaRPr lang="el-GR" dirty="0"/>
          </a:p>
        </p:txBody>
      </p:sp>
    </p:spTree>
    <p:extLst>
      <p:ext uri="{BB962C8B-B14F-4D97-AF65-F5344CB8AC3E}">
        <p14:creationId xmlns:p14="http://schemas.microsoft.com/office/powerpoint/2010/main" val="1993101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838200" y="764704"/>
            <a:ext cx="7467600" cy="5225021"/>
          </a:xfrm>
        </p:spPr>
        <p:txBody>
          <a:bodyPr>
            <a:normAutofit lnSpcReduction="10000"/>
          </a:bodyPr>
          <a:lstStyle/>
          <a:p>
            <a:r>
              <a:rPr lang="el-GR" dirty="0"/>
              <a:t>Απορρίπτουν και καταδικάζουν κάθε μορφή ρατσισμού, παρενόχλησης ή διάκρισης προς οποιοδήποτε άτομο της σχολικής κοινότητας</a:t>
            </a:r>
          </a:p>
          <a:p>
            <a:r>
              <a:rPr lang="el-GR" dirty="0"/>
              <a:t>Αποφεύγουν έμμεση ή άμεση πρόκληση οποιουδήποτε ρατσιστικού περιστατικού (βλ. παραδείγματα στον Πίνακα Κυρώσεων στον Οδηγό)</a:t>
            </a:r>
          </a:p>
          <a:p>
            <a:r>
              <a:rPr lang="el-GR" dirty="0"/>
              <a:t>Λαμβάνουν μέρος στη διαχείριση ρατσιστικών περιστατικών, η οποία πρέπει να γίνεται άμεσα, κατηγορηματικά και με συνέπεια, στη βάση του Κώδικα</a:t>
            </a:r>
          </a:p>
          <a:p>
            <a:r>
              <a:rPr lang="el-GR" dirty="0">
                <a:solidFill>
                  <a:srgbClr val="FF0000"/>
                </a:solidFill>
              </a:rPr>
              <a:t>Εάν παρατηρήσουν ρατσιστικά περιστατικά παρεμβαίνουν με ειρηνικά μέσα για να βοηθήσουν, εάν χρειάζεται, και στη συνέχεια αναφέρουν το περιστατικό στην/στον Υπεύθυνη/ο Εκπαιδευτικό.</a:t>
            </a:r>
          </a:p>
          <a:p>
            <a:endParaRPr lang="el-GR" dirty="0"/>
          </a:p>
        </p:txBody>
      </p:sp>
    </p:spTree>
    <p:extLst>
      <p:ext uri="{BB962C8B-B14F-4D97-AF65-F5344CB8AC3E}">
        <p14:creationId xmlns:p14="http://schemas.microsoft.com/office/powerpoint/2010/main" val="132773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Οι μαθήτριες και οι μαθητές δεσμεύονται ώστε:</a:t>
            </a:r>
            <a:endParaRPr lang="el-GR" dirty="0"/>
          </a:p>
        </p:txBody>
      </p:sp>
      <p:sp>
        <p:nvSpPr>
          <p:cNvPr id="3" name="Content Placeholder 2"/>
          <p:cNvSpPr>
            <a:spLocks noGrp="1"/>
          </p:cNvSpPr>
          <p:nvPr>
            <p:ph idx="1"/>
          </p:nvPr>
        </p:nvSpPr>
        <p:spPr>
          <a:xfrm>
            <a:off x="838200" y="2038388"/>
            <a:ext cx="7467600" cy="4414948"/>
          </a:xfrm>
        </p:spPr>
        <p:txBody>
          <a:bodyPr>
            <a:normAutofit lnSpcReduction="10000"/>
          </a:bodyPr>
          <a:lstStyle/>
          <a:p>
            <a:r>
              <a:rPr lang="el-GR" dirty="0"/>
              <a:t>να σέβονται την προσωπικότητα, την ελευθερία και την αξιοπρέπεια των άλλων (εκπαιδευτικών, συμμαθητών, γονιών και όλων των </a:t>
            </a:r>
            <a:r>
              <a:rPr lang="el-GR" dirty="0" smtClean="0"/>
              <a:t>άλλων προσώπων </a:t>
            </a:r>
            <a:r>
              <a:rPr lang="el-GR" dirty="0"/>
              <a:t>εντός και εκτός του σχολείου)</a:t>
            </a:r>
          </a:p>
          <a:p>
            <a:r>
              <a:rPr lang="el-GR" dirty="0" smtClean="0"/>
              <a:t>να </a:t>
            </a:r>
            <a:r>
              <a:rPr lang="el-GR" dirty="0"/>
              <a:t>ενημερώνονται για τα δικαιώματα και τις υποχρεώσεις τους σε σχέση με τον ρατσισμό και τις </a:t>
            </a:r>
            <a:r>
              <a:rPr lang="el-GR" dirty="0" smtClean="0"/>
              <a:t>διακρίσεις</a:t>
            </a:r>
            <a:endParaRPr lang="el-GR" dirty="0"/>
          </a:p>
          <a:p>
            <a:r>
              <a:rPr lang="el-GR" dirty="0" smtClean="0"/>
              <a:t>να </a:t>
            </a:r>
            <a:r>
              <a:rPr lang="el-GR" dirty="0"/>
              <a:t>αναγνωρίζουν τα διάφορα ρατσιστικά περιστατικά και να τα αναφέρουν άμεσα σε μία/έναν εκπαιδευτικό του σχολείου</a:t>
            </a:r>
          </a:p>
          <a:p>
            <a:r>
              <a:rPr lang="el-GR" dirty="0" smtClean="0"/>
              <a:t>να </a:t>
            </a:r>
            <a:r>
              <a:rPr lang="el-GR" dirty="0"/>
              <a:t>αρνούνται να εμπλακούν σε ρατσιστικές </a:t>
            </a:r>
            <a:r>
              <a:rPr lang="el-GR" dirty="0" smtClean="0"/>
              <a:t>συμπεριφορές</a:t>
            </a:r>
            <a:endParaRPr lang="en-US" dirty="0" smtClean="0"/>
          </a:p>
        </p:txBody>
      </p:sp>
    </p:spTree>
    <p:extLst>
      <p:ext uri="{BB962C8B-B14F-4D97-AF65-F5344CB8AC3E}">
        <p14:creationId xmlns:p14="http://schemas.microsoft.com/office/powerpoint/2010/main" val="174482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838200" y="476672"/>
            <a:ext cx="7467600" cy="5513053"/>
          </a:xfrm>
        </p:spPr>
        <p:txBody>
          <a:bodyPr>
            <a:normAutofit/>
          </a:bodyPr>
          <a:lstStyle/>
          <a:p>
            <a:r>
              <a:rPr lang="el-GR" dirty="0"/>
              <a:t>να ενημερώνουν άτομα που λένε ρατσιστικά ανέκδοτα ότι μπορεί με αυτόν τον τρόπο να πληγώνουν κάποια άλλα άτομα ή ομάδες</a:t>
            </a:r>
          </a:p>
          <a:p>
            <a:r>
              <a:rPr lang="el-GR" dirty="0" smtClean="0"/>
              <a:t>να </a:t>
            </a:r>
            <a:r>
              <a:rPr lang="el-GR" dirty="0"/>
              <a:t>περιλαμβάνουν παιδιά στις παρέες και στις δραστηριότητές τους που μπορεί να αποκλείονται λόγω της διαφορετικότητάς τους</a:t>
            </a:r>
          </a:p>
          <a:p>
            <a:r>
              <a:rPr lang="el-GR" dirty="0" smtClean="0"/>
              <a:t>να </a:t>
            </a:r>
            <a:r>
              <a:rPr lang="el-GR" dirty="0"/>
              <a:t>αμφισβητούν οποιαδήποτε στερεότυπα ή ρατσιστικές αντιλήψεις ακούνε στο περιβάλλον τους</a:t>
            </a:r>
          </a:p>
          <a:p>
            <a:r>
              <a:rPr lang="el-GR" dirty="0" smtClean="0"/>
              <a:t>να </a:t>
            </a:r>
            <a:r>
              <a:rPr lang="el-GR" dirty="0"/>
              <a:t>σέβονται τα εθνικά και θρησκευτικά σύμβολα, όχι μόνο τα δικά τους αλλά και των άλλων26</a:t>
            </a:r>
          </a:p>
          <a:p>
            <a:r>
              <a:rPr lang="el-GR" dirty="0" smtClean="0"/>
              <a:t>να </a:t>
            </a:r>
            <a:r>
              <a:rPr lang="el-GR" dirty="0" err="1"/>
              <a:t>αναστοχάζονται</a:t>
            </a:r>
            <a:r>
              <a:rPr lang="el-GR" dirty="0"/>
              <a:t> αναφορικά με τη συμπεριφορά τους και κατά πόσο αυτή μπορεί να έχει ρατσιστικές συνέπειες για άλλα άτομα ή ομάδες.</a:t>
            </a:r>
          </a:p>
          <a:p>
            <a:endParaRPr lang="el-GR" dirty="0"/>
          </a:p>
        </p:txBody>
      </p:sp>
    </p:spTree>
    <p:extLst>
      <p:ext uri="{BB962C8B-B14F-4D97-AF65-F5344CB8AC3E}">
        <p14:creationId xmlns:p14="http://schemas.microsoft.com/office/powerpoint/2010/main" val="271158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t>Τι μπορεί να κάνει κάποιο άτομο που πιστεύει ότι δέχθηκε ή δέχεται ρατσιστική συμπεριφορά ή κάποιος που ήταν θεατής στην εκδήλωση τέτοιας συμπεριφοράς;</a:t>
            </a:r>
            <a:endParaRPr lang="el-GR" sz="2800" dirty="0"/>
          </a:p>
        </p:txBody>
      </p:sp>
      <p:sp>
        <p:nvSpPr>
          <p:cNvPr id="3" name="Content Placeholder 2"/>
          <p:cNvSpPr>
            <a:spLocks noGrp="1"/>
          </p:cNvSpPr>
          <p:nvPr>
            <p:ph idx="1"/>
          </p:nvPr>
        </p:nvSpPr>
        <p:spPr/>
        <p:txBody>
          <a:bodyPr/>
          <a:lstStyle/>
          <a:p>
            <a:r>
              <a:rPr lang="el-GR" dirty="0"/>
              <a:t>Να το καταγγείλει το συντομότερο δυνατόν, χωρίς φόβο, σε οποιονδήποτε εκπαιδευτικό επιθυμεί ή στον/στην Υπεύθυνο/η Εκπαιδευτικό. </a:t>
            </a:r>
            <a:r>
              <a:rPr lang="el-GR" dirty="0" smtClean="0"/>
              <a:t>Ο/Η</a:t>
            </a:r>
            <a:r>
              <a:rPr lang="en-US" dirty="0" smtClean="0"/>
              <a:t> </a:t>
            </a:r>
            <a:r>
              <a:rPr lang="el-GR" dirty="0" smtClean="0"/>
              <a:t>εκπαιδευτικός </a:t>
            </a:r>
            <a:r>
              <a:rPr lang="el-GR" dirty="0"/>
              <a:t>που έλαβε γνώση έχει με τη σειρά του/της υποχρέωση να ενημερώσει τον/την Υπεύθυνο Εκπαιδευτικό, που θα </a:t>
            </a:r>
            <a:r>
              <a:rPr lang="el-GR" dirty="0" smtClean="0"/>
              <a:t>προχωρήσει</a:t>
            </a:r>
            <a:r>
              <a:rPr lang="en-US" dirty="0" smtClean="0"/>
              <a:t> </a:t>
            </a:r>
            <a:r>
              <a:rPr lang="el-GR" dirty="0" smtClean="0"/>
              <a:t>στη </a:t>
            </a:r>
            <a:r>
              <a:rPr lang="el-GR" dirty="0"/>
              <a:t>διαχείριση και καταγραφή του περιστατικού με βάση τον Οδηγό.</a:t>
            </a:r>
          </a:p>
        </p:txBody>
      </p:sp>
    </p:spTree>
    <p:extLst>
      <p:ext uri="{BB962C8B-B14F-4D97-AF65-F5344CB8AC3E}">
        <p14:creationId xmlns:p14="http://schemas.microsoft.com/office/powerpoint/2010/main" val="75097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Οδηγός </a:t>
            </a:r>
            <a:r>
              <a:rPr lang="el-GR" sz="3600" b="1" dirty="0" smtClean="0"/>
              <a:t>Διαχείρισης </a:t>
            </a:r>
            <a:r>
              <a:rPr lang="el-GR" sz="3600" b="1" dirty="0"/>
              <a:t>και </a:t>
            </a:r>
            <a:r>
              <a:rPr lang="el-GR" sz="3600" b="1" dirty="0" smtClean="0"/>
              <a:t>Καταγραφής </a:t>
            </a:r>
            <a:r>
              <a:rPr lang="el-GR" sz="3600" b="1" dirty="0"/>
              <a:t>Ρ</a:t>
            </a:r>
            <a:r>
              <a:rPr lang="el-GR" sz="3600" b="1" dirty="0" smtClean="0"/>
              <a:t>ατσιστικών </a:t>
            </a:r>
            <a:r>
              <a:rPr lang="el-GR" sz="3600" b="1" dirty="0"/>
              <a:t>Π</a:t>
            </a:r>
            <a:r>
              <a:rPr lang="el-GR" sz="3600" b="1" dirty="0" smtClean="0"/>
              <a:t>εριστατικών</a:t>
            </a:r>
            <a:endParaRPr lang="el-GR" b="1" dirty="0"/>
          </a:p>
        </p:txBody>
      </p:sp>
      <p:sp>
        <p:nvSpPr>
          <p:cNvPr id="3" name="Content Placeholder 2"/>
          <p:cNvSpPr>
            <a:spLocks noGrp="1"/>
          </p:cNvSpPr>
          <p:nvPr>
            <p:ph idx="1"/>
          </p:nvPr>
        </p:nvSpPr>
        <p:spPr/>
        <p:txBody>
          <a:bodyPr/>
          <a:lstStyle/>
          <a:p>
            <a:pPr lvl="0"/>
            <a:r>
              <a:rPr lang="el-GR" dirty="0" smtClean="0"/>
              <a:t>Βήματα </a:t>
            </a:r>
            <a:r>
              <a:rPr lang="el-GR" dirty="0"/>
              <a:t>διαχείρισης ρατσιστικών </a:t>
            </a:r>
            <a:r>
              <a:rPr lang="el-GR" dirty="0" smtClean="0"/>
              <a:t>περιστατικών</a:t>
            </a:r>
          </a:p>
          <a:p>
            <a:pPr lvl="0"/>
            <a:r>
              <a:rPr lang="el-GR" dirty="0" smtClean="0"/>
              <a:t>Πίνακας Κυρώσεων </a:t>
            </a:r>
          </a:p>
          <a:p>
            <a:pPr lvl="0"/>
            <a:r>
              <a:rPr lang="el-GR" dirty="0" smtClean="0"/>
              <a:t>Έντυπο </a:t>
            </a:r>
            <a:r>
              <a:rPr lang="el-GR" dirty="0" err="1"/>
              <a:t>Αναστοχασμού</a:t>
            </a:r>
            <a:r>
              <a:rPr lang="el-GR" dirty="0"/>
              <a:t> </a:t>
            </a:r>
            <a:endParaRPr lang="el-GR" dirty="0" smtClean="0"/>
          </a:p>
          <a:p>
            <a:pPr lvl="0"/>
            <a:r>
              <a:rPr lang="el-GR" dirty="0" smtClean="0"/>
              <a:t>Έντυπο </a:t>
            </a:r>
            <a:r>
              <a:rPr lang="el-GR" dirty="0"/>
              <a:t>καταγραφής ρατσιστικού περιστατικού (Φόρμα </a:t>
            </a:r>
            <a:r>
              <a:rPr lang="el-GR" dirty="0" smtClean="0"/>
              <a:t>1)</a:t>
            </a:r>
          </a:p>
          <a:p>
            <a:pPr lvl="0"/>
            <a:r>
              <a:rPr lang="el-GR" dirty="0" smtClean="0"/>
              <a:t>Έντυπο ετήσιας αναφοράς ρατσιστικών περιστατικών (Φόρμα 2). </a:t>
            </a:r>
          </a:p>
          <a:p>
            <a:endParaRPr lang="el-GR"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70" t="11089" r="25062" b="6950"/>
          <a:stretch/>
        </p:blipFill>
        <p:spPr bwMode="auto">
          <a:xfrm rot="20131772">
            <a:off x="6297821" y="4596531"/>
            <a:ext cx="2136943" cy="149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72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b="1" dirty="0" smtClean="0"/>
              <a:t>αποφεύγουμε τη </a:t>
            </a:r>
            <a:r>
              <a:rPr lang="el-GR" sz="3200" b="1" dirty="0" err="1" smtClean="0"/>
              <a:t>δαιμονοποίηση</a:t>
            </a:r>
            <a:r>
              <a:rPr lang="el-GR" sz="3200" b="1" dirty="0" smtClean="0"/>
              <a:t> ατόμων που παρουσιάζουν ρατσιστικές συμπεριφορές</a:t>
            </a:r>
            <a:endParaRPr lang="el-GR" sz="3200" b="1" dirty="0"/>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20835818">
            <a:off x="4669969" y="2254568"/>
            <a:ext cx="4038137" cy="2887268"/>
          </a:xfrm>
          <a:prstGeom prst="rect">
            <a:avLst/>
          </a:prstGeom>
        </p:spPr>
      </p:pic>
      <p:sp>
        <p:nvSpPr>
          <p:cNvPr id="3" name="Content Placeholder 2"/>
          <p:cNvSpPr>
            <a:spLocks noGrp="1"/>
          </p:cNvSpPr>
          <p:nvPr>
            <p:ph sz="quarter" idx="14"/>
          </p:nvPr>
        </p:nvSpPr>
        <p:spPr>
          <a:xfrm>
            <a:off x="611560" y="2420888"/>
            <a:ext cx="4176464" cy="3600400"/>
          </a:xfrm>
          <a:prstGeom prst="rect">
            <a:avLst/>
          </a:prstGeom>
        </p:spPr>
        <p:txBody>
          <a:bodyPr>
            <a:normAutofit/>
          </a:bodyPr>
          <a:lstStyle/>
          <a:p>
            <a:pPr marL="0" indent="0">
              <a:buNone/>
            </a:pPr>
            <a:r>
              <a:rPr lang="el-GR" dirty="0"/>
              <a:t>Η έκφραση ρατσιστικών συμπεριφορών </a:t>
            </a:r>
            <a:r>
              <a:rPr lang="el-GR" u="sng" dirty="0"/>
              <a:t>δε συνοδεύεται πάντα από την ανάλογη πρόθεση</a:t>
            </a:r>
            <a:r>
              <a:rPr lang="el-GR" dirty="0"/>
              <a:t>, καθώς κάποια άτομα μπορεί να συμπεριφέρονται ή να εκφράζονται ρατσιστικά χωρίς να το </a:t>
            </a:r>
            <a:r>
              <a:rPr lang="el-GR" dirty="0" smtClean="0"/>
              <a:t>αντιλαμβάνονται </a:t>
            </a:r>
            <a:r>
              <a:rPr lang="el-GR" sz="2000" dirty="0" smtClean="0"/>
              <a:t>(</a:t>
            </a:r>
            <a:r>
              <a:rPr lang="en-US" sz="2000" dirty="0" err="1" smtClean="0"/>
              <a:t>Wetherell</a:t>
            </a:r>
            <a:r>
              <a:rPr lang="en-US" sz="2000" dirty="0" smtClean="0"/>
              <a:t> and Potter, 1992)</a:t>
            </a:r>
            <a:r>
              <a:rPr lang="el-GR" sz="2000" dirty="0" smtClean="0"/>
              <a:t>. </a:t>
            </a:r>
            <a:endParaRPr lang="el-GR" sz="2000" dirty="0"/>
          </a:p>
        </p:txBody>
      </p:sp>
    </p:spTree>
    <p:extLst>
      <p:ext uri="{BB962C8B-B14F-4D97-AF65-F5344CB8AC3E}">
        <p14:creationId xmlns:p14="http://schemas.microsoft.com/office/powerpoint/2010/main" val="461416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7465"/>
            <a:ext cx="8041440" cy="1042525"/>
          </a:xfrm>
        </p:spPr>
        <p:txBody>
          <a:bodyPr/>
          <a:lstStyle/>
          <a:p>
            <a:r>
              <a:rPr lang="el-GR" sz="4000" b="1" dirty="0" smtClean="0"/>
              <a:t>Βήματα διαχείρισης ρατσιστικών περιστατικών</a:t>
            </a:r>
            <a:endParaRPr lang="el-GR" sz="4000" b="1" dirty="0"/>
          </a:p>
        </p:txBody>
      </p:sp>
      <p:sp>
        <p:nvSpPr>
          <p:cNvPr id="5" name="Content Placeholder 4"/>
          <p:cNvSpPr>
            <a:spLocks noGrp="1"/>
          </p:cNvSpPr>
          <p:nvPr>
            <p:ph idx="1"/>
          </p:nvPr>
        </p:nvSpPr>
        <p:spPr>
          <a:xfrm>
            <a:off x="395535" y="1700808"/>
            <a:ext cx="8368555" cy="4752528"/>
          </a:xfrm>
        </p:spPr>
        <p:txBody>
          <a:bodyPr>
            <a:normAutofit fontScale="77500" lnSpcReduction="20000"/>
          </a:bodyPr>
          <a:lstStyle/>
          <a:p>
            <a:pPr marL="0" indent="0">
              <a:buNone/>
            </a:pPr>
            <a:r>
              <a:rPr lang="el-GR" dirty="0"/>
              <a:t>1. Το περιστατικό παρατηρείται από παιδιά ή εκπαιδευτικούς και αναφέρεται στον/στην Υπεύθυνο/η Εκπαιδευτικό ή άλλο/η εκπαιδευτικό που βρίσκεται</a:t>
            </a:r>
          </a:p>
          <a:p>
            <a:pPr marL="0" indent="0">
              <a:buNone/>
            </a:pPr>
            <a:r>
              <a:rPr lang="el-GR" dirty="0"/>
              <a:t>πλησιέστερα, αν είναι ανάγκη.</a:t>
            </a:r>
          </a:p>
          <a:p>
            <a:pPr marL="0" indent="0">
              <a:buNone/>
            </a:pPr>
            <a:r>
              <a:rPr lang="el-GR" dirty="0"/>
              <a:t>2. Ο/Η εκπαιδευτικός που είναι μάρτυρας ή ενημερώνεται πρώτος/η για το περιστατικό:</a:t>
            </a:r>
          </a:p>
          <a:p>
            <a:pPr marL="0" indent="0">
              <a:buNone/>
            </a:pPr>
            <a:r>
              <a:rPr lang="el-GR" dirty="0"/>
              <a:t>• επεμβαίνει για να το διακόψει</a:t>
            </a:r>
          </a:p>
          <a:p>
            <a:pPr marL="0" indent="0">
              <a:buNone/>
            </a:pPr>
            <a:r>
              <a:rPr lang="el-GR" dirty="0"/>
              <a:t>• παρέχει άμεση στήριξη και ασφάλεια στο θύμα</a:t>
            </a:r>
          </a:p>
          <a:p>
            <a:pPr marL="0" indent="0">
              <a:buNone/>
            </a:pPr>
            <a:r>
              <a:rPr lang="el-GR" dirty="0"/>
              <a:t>• ενημερώνει άμεσα τον/την Υπεύθυνο/η Εκπαιδευτικό.</a:t>
            </a:r>
          </a:p>
          <a:p>
            <a:pPr marL="0" indent="0">
              <a:buNone/>
            </a:pPr>
            <a:r>
              <a:rPr lang="el-GR" dirty="0"/>
              <a:t>3. Ο/Η Υπεύθυνος/η Εκπαιδευτικός:</a:t>
            </a:r>
          </a:p>
          <a:p>
            <a:pPr marL="0" indent="0">
              <a:buNone/>
            </a:pPr>
            <a:r>
              <a:rPr lang="el-GR" dirty="0"/>
              <a:t>• επιβεβαιώνει ότι το θύμα/τα θύματα που ήταν στόχοι του ρατσιστικού περιστατικού είναι ασφαλή</a:t>
            </a:r>
          </a:p>
          <a:p>
            <a:pPr marL="0" indent="0">
              <a:buNone/>
            </a:pPr>
            <a:r>
              <a:rPr lang="el-GR" dirty="0"/>
              <a:t>• ενημερώνει τον/τη Διευθυντή/</a:t>
            </a:r>
            <a:r>
              <a:rPr lang="el-GR" dirty="0" err="1"/>
              <a:t>ντρια</a:t>
            </a:r>
            <a:endParaRPr lang="el-GR" dirty="0"/>
          </a:p>
          <a:p>
            <a:pPr marL="0" indent="0">
              <a:buNone/>
            </a:pPr>
            <a:r>
              <a:rPr lang="el-GR" dirty="0"/>
              <a:t>• σε ξεχωριστές και κοινές συναντήσεις συζητά για το περιστατικό με όλα τα εμπλεκόμενα παιδιά και εκπαιδευτικούς (θύματα, θύτες, θεατές)</a:t>
            </a:r>
          </a:p>
          <a:p>
            <a:pPr marL="0" indent="0">
              <a:buNone/>
            </a:pPr>
            <a:r>
              <a:rPr lang="el-GR" dirty="0"/>
              <a:t>• σημειώνει τις λεπτομέρειες στο έντυπο αναφοράς ρατσιστικού περιστατικού (Φόρμα 1</a:t>
            </a:r>
            <a:r>
              <a:rPr lang="el-GR" dirty="0" smtClean="0"/>
              <a:t>).</a:t>
            </a:r>
            <a:endParaRPr lang="el-GR" dirty="0"/>
          </a:p>
        </p:txBody>
      </p:sp>
    </p:spTree>
    <p:extLst>
      <p:ext uri="{BB962C8B-B14F-4D97-AF65-F5344CB8AC3E}">
        <p14:creationId xmlns:p14="http://schemas.microsoft.com/office/powerpoint/2010/main" val="1006764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08912" cy="5976664"/>
          </a:xfrm>
        </p:spPr>
        <p:txBody>
          <a:bodyPr>
            <a:normAutofit/>
          </a:bodyPr>
          <a:lstStyle/>
          <a:p>
            <a:pPr marL="0" indent="0">
              <a:buNone/>
            </a:pPr>
            <a:r>
              <a:rPr lang="el-GR" sz="2000" dirty="0"/>
              <a:t>4. Η διεύθυνση του σχολείου προχωρεί στην επιβολή των ανάλογων κυρώσεων με βάση τις πρόνοιες των Κανονισμών Λειτουργίας του σχολείου. Αν </a:t>
            </a:r>
            <a:r>
              <a:rPr lang="el-GR" sz="2000" dirty="0" smtClean="0"/>
              <a:t>τα εμπλεκόμενα </a:t>
            </a:r>
            <a:r>
              <a:rPr lang="el-GR" sz="2000" dirty="0"/>
              <a:t>άτομα παρακολουθούνται από Εκπαιδευτική/ό Ψυχολόγο τότε η διαδικασία επιβολής κυρώσεων γίνεται σε συνεργασία με την </a:t>
            </a:r>
            <a:r>
              <a:rPr lang="el-GR" sz="2000" dirty="0" smtClean="0"/>
              <a:t>Υπηρεσία Εκπαιδευτικής </a:t>
            </a:r>
            <a:r>
              <a:rPr lang="el-GR" sz="2000" dirty="0"/>
              <a:t>Ψυχολογίας</a:t>
            </a:r>
            <a:r>
              <a:rPr lang="el-GR" sz="2000" dirty="0" smtClean="0"/>
              <a:t>.</a:t>
            </a:r>
          </a:p>
          <a:p>
            <a:pPr marL="0" indent="0">
              <a:buNone/>
            </a:pPr>
            <a:endParaRPr lang="el-GR" sz="2000" dirty="0"/>
          </a:p>
          <a:p>
            <a:pPr marL="0" indent="0">
              <a:buNone/>
            </a:pPr>
            <a:r>
              <a:rPr lang="el-GR" sz="2000" dirty="0"/>
              <a:t>5. Η διεύθυνση του σχολείου προχωρεί σε ενημέρωση του Παρατηρητηρίου για τη Βία αποστέλλοντας τη Φόρμα 1 και προσκαλεί την Υπηρεσία </a:t>
            </a:r>
            <a:r>
              <a:rPr lang="el-GR" sz="2000" dirty="0" smtClean="0"/>
              <a:t>Εκπαιδευτικής </a:t>
            </a:r>
            <a:r>
              <a:rPr lang="el-GR" sz="2000" dirty="0"/>
              <a:t>Ψυχολογίας για τις δικές τους ενέργειες και μετέπειτα την ΟΑΠ, αν χρειαστεί, αν το περιστατικό κριθεί ιδιαίτερα σοβαρό ή αν </a:t>
            </a:r>
            <a:r>
              <a:rPr lang="el-GR" sz="2000" dirty="0" smtClean="0"/>
              <a:t>προκαλείται από </a:t>
            </a:r>
            <a:r>
              <a:rPr lang="el-GR" sz="2000" dirty="0"/>
              <a:t>το ίδιο άτομο για πολλοστή </a:t>
            </a:r>
            <a:r>
              <a:rPr lang="el-GR" sz="2000" dirty="0" smtClean="0"/>
              <a:t>φορά.</a:t>
            </a:r>
          </a:p>
          <a:p>
            <a:pPr marL="0" indent="0">
              <a:buNone/>
            </a:pPr>
            <a:endParaRPr lang="el-GR" sz="2000" dirty="0"/>
          </a:p>
          <a:p>
            <a:pPr marL="0" indent="0">
              <a:buNone/>
            </a:pPr>
            <a:r>
              <a:rPr lang="el-GR" sz="2000" dirty="0"/>
              <a:t>6. Ο/Η Υπεύθυνος/η Εκπαιδευτικός συμπληρώνει στο τέλος του σχολικού έτους τη Φόρμα 2, με τα συγκεντρωτικά στοιχεία για τα ρατσιστικά </a:t>
            </a:r>
            <a:r>
              <a:rPr lang="el-GR" sz="2000" dirty="0" smtClean="0"/>
              <a:t>περιστατικά του </a:t>
            </a:r>
            <a:r>
              <a:rPr lang="el-GR" sz="2000" dirty="0"/>
              <a:t>έτους που πέρασε, και </a:t>
            </a:r>
            <a:r>
              <a:rPr lang="el-GR" sz="2000" dirty="0" smtClean="0"/>
              <a:t>το αποστέλλει στο </a:t>
            </a:r>
            <a:r>
              <a:rPr lang="en-US" sz="2000" dirty="0" smtClean="0">
                <a:hlinkClick r:id="rId3"/>
              </a:rPr>
              <a:t>kodikas@cyearn.pi.ac.cy</a:t>
            </a:r>
            <a:r>
              <a:rPr lang="en-US" sz="2000" dirty="0" smtClean="0"/>
              <a:t> </a:t>
            </a:r>
            <a:endParaRPr lang="el-GR" sz="1900" dirty="0"/>
          </a:p>
        </p:txBody>
      </p:sp>
    </p:spTree>
    <p:extLst>
      <p:ext uri="{BB962C8B-B14F-4D97-AF65-F5344CB8AC3E}">
        <p14:creationId xmlns:p14="http://schemas.microsoft.com/office/powerpoint/2010/main" val="234421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552" y="404664"/>
            <a:ext cx="8041440" cy="1042525"/>
          </a:xfrm>
        </p:spPr>
        <p:txBody>
          <a:bodyPr/>
          <a:lstStyle/>
          <a:p>
            <a:pPr eaLnBrk="1" hangingPunct="1"/>
            <a:r>
              <a:rPr lang="el-GR" altLang="el-GR" b="1" dirty="0" smtClean="0"/>
              <a:t>Σκοπός</a:t>
            </a:r>
            <a:endParaRPr lang="en-US" altLang="el-GR" b="1" dirty="0" smtClean="0"/>
          </a:p>
        </p:txBody>
      </p:sp>
      <p:sp>
        <p:nvSpPr>
          <p:cNvPr id="3" name="Content Placeholder 2"/>
          <p:cNvSpPr>
            <a:spLocks noGrp="1"/>
          </p:cNvSpPr>
          <p:nvPr>
            <p:ph idx="1"/>
          </p:nvPr>
        </p:nvSpPr>
        <p:spPr>
          <a:xfrm>
            <a:off x="457200" y="1844824"/>
            <a:ext cx="8229600" cy="4584551"/>
          </a:xfrm>
        </p:spPr>
        <p:txBody>
          <a:bodyPr rtlCol="0">
            <a:normAutofit/>
          </a:bodyPr>
          <a:lstStyle/>
          <a:p>
            <a:pPr marL="0" indent="0">
              <a:buNone/>
              <a:defRPr/>
            </a:pPr>
            <a:r>
              <a:rPr lang="el-GR" dirty="0" smtClean="0"/>
              <a:t>Σκοπός του Κώδικα &amp; Οδηγού </a:t>
            </a:r>
            <a:r>
              <a:rPr lang="el-GR" u="sng" dirty="0" smtClean="0"/>
              <a:t>δεν είναι </a:t>
            </a:r>
            <a:r>
              <a:rPr lang="el-GR" dirty="0" smtClean="0"/>
              <a:t>να χαρακτηρίσει ή να αποκαλέσει άτομα ως ‘ρατσιστές’ ή ‘μη ρατσιστές’ αλλά: </a:t>
            </a:r>
          </a:p>
          <a:p>
            <a:pPr lvl="1"/>
            <a:r>
              <a:rPr lang="el-GR" dirty="0" smtClean="0"/>
              <a:t>η </a:t>
            </a:r>
            <a:r>
              <a:rPr lang="el-GR" b="1" i="1" dirty="0"/>
              <a:t>αναγνώριση</a:t>
            </a:r>
            <a:r>
              <a:rPr lang="el-GR" dirty="0"/>
              <a:t> των οποιωνδήποτε άμεσων ή έμμεσων, σκόπιμων ή άσκοπων λόγων, πράξεων και διαδικασιών που οδηγούν σε αρνητικές διακρίσεις συγκεκριμένων ατόμων με βάση τη διαφορετικότητά τους </a:t>
            </a:r>
          </a:p>
          <a:p>
            <a:pPr lvl="1"/>
            <a:r>
              <a:rPr lang="el-GR" dirty="0" smtClean="0"/>
              <a:t>η </a:t>
            </a:r>
            <a:r>
              <a:rPr lang="el-GR" b="1" dirty="0"/>
              <a:t>ανάληψη ενεργού δράσης </a:t>
            </a:r>
            <a:r>
              <a:rPr lang="el-GR" dirty="0"/>
              <a:t>για πρόληψη και αντιμετώπιση ρατσιστικών περιστατικών, και</a:t>
            </a:r>
          </a:p>
          <a:p>
            <a:pPr lvl="1"/>
            <a:r>
              <a:rPr lang="el-GR" dirty="0" smtClean="0"/>
              <a:t>η </a:t>
            </a:r>
            <a:r>
              <a:rPr lang="el-GR" b="1" dirty="0"/>
              <a:t>ανάληψη ενεργού δράσης </a:t>
            </a:r>
            <a:r>
              <a:rPr lang="el-GR" dirty="0"/>
              <a:t>για ανάπτυξη αντιρατσιστικής κουλτούρας.</a:t>
            </a:r>
          </a:p>
          <a:p>
            <a:pPr>
              <a:buFont typeface="Arial" pitchFamily="34" charset="0"/>
              <a:buChar char="•"/>
              <a:defRPr/>
            </a:pPr>
            <a:endParaRPr lang="el-GR" dirty="0" smtClean="0"/>
          </a:p>
        </p:txBody>
      </p:sp>
    </p:spTree>
    <p:extLst>
      <p:ext uri="{BB962C8B-B14F-4D97-AF65-F5344CB8AC3E}">
        <p14:creationId xmlns:p14="http://schemas.microsoft.com/office/powerpoint/2010/main" val="3260065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827" t="17440" r="25997" b="13135"/>
          <a:stretch/>
        </p:blipFill>
        <p:spPr bwMode="auto">
          <a:xfrm>
            <a:off x="179512" y="764704"/>
            <a:ext cx="8743514"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821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051" t="17040" r="25773" b="11539"/>
          <a:stretch/>
        </p:blipFill>
        <p:spPr bwMode="auto">
          <a:xfrm>
            <a:off x="179511" y="188640"/>
            <a:ext cx="8900427"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63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154" t="17440" r="25324" b="11538"/>
          <a:stretch/>
        </p:blipFill>
        <p:spPr bwMode="auto">
          <a:xfrm>
            <a:off x="65456" y="188640"/>
            <a:ext cx="9086168"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83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7465"/>
            <a:ext cx="8041440" cy="1042525"/>
          </a:xfrm>
        </p:spPr>
        <p:txBody>
          <a:bodyPr/>
          <a:lstStyle/>
          <a:p>
            <a:r>
              <a:rPr lang="el-GR" sz="4000" b="1" dirty="0" smtClean="0"/>
              <a:t>Βήματα διαχείρισης ρατσιστικών περιστατικών</a:t>
            </a:r>
            <a:endParaRPr lang="el-GR" sz="4000" b="1" dirty="0"/>
          </a:p>
        </p:txBody>
      </p:sp>
      <p:sp>
        <p:nvSpPr>
          <p:cNvPr id="5" name="Content Placeholder 4"/>
          <p:cNvSpPr>
            <a:spLocks noGrp="1"/>
          </p:cNvSpPr>
          <p:nvPr>
            <p:ph idx="1"/>
          </p:nvPr>
        </p:nvSpPr>
        <p:spPr>
          <a:xfrm>
            <a:off x="395535" y="1700808"/>
            <a:ext cx="8368555" cy="4752528"/>
          </a:xfrm>
        </p:spPr>
        <p:txBody>
          <a:bodyPr>
            <a:normAutofit fontScale="77500" lnSpcReduction="20000"/>
          </a:bodyPr>
          <a:lstStyle/>
          <a:p>
            <a:pPr marL="0" indent="0">
              <a:buNone/>
            </a:pPr>
            <a:r>
              <a:rPr lang="el-GR" dirty="0"/>
              <a:t>1. Το περιστατικό παρατηρείται από παιδιά ή εκπαιδευτικούς και αναφέρεται στον/στην Υπεύθυνο/η Εκπαιδευτικό ή άλλο/η εκπαιδευτικό που βρίσκεται</a:t>
            </a:r>
          </a:p>
          <a:p>
            <a:pPr marL="0" indent="0">
              <a:buNone/>
            </a:pPr>
            <a:r>
              <a:rPr lang="el-GR" dirty="0"/>
              <a:t>πλησιέστερα, αν είναι ανάγκη.</a:t>
            </a:r>
          </a:p>
          <a:p>
            <a:pPr marL="0" indent="0">
              <a:buNone/>
            </a:pPr>
            <a:r>
              <a:rPr lang="el-GR" dirty="0"/>
              <a:t>2. Ο/Η εκπαιδευτικός που είναι μάρτυρας ή ενημερώνεται πρώτος/η για το περιστατικό:</a:t>
            </a:r>
          </a:p>
          <a:p>
            <a:pPr marL="0" indent="0">
              <a:buNone/>
            </a:pPr>
            <a:r>
              <a:rPr lang="el-GR" dirty="0"/>
              <a:t>• επεμβαίνει για να το διακόψει</a:t>
            </a:r>
          </a:p>
          <a:p>
            <a:pPr marL="0" indent="0">
              <a:buNone/>
            </a:pPr>
            <a:r>
              <a:rPr lang="el-GR" dirty="0"/>
              <a:t>• παρέχει άμεση στήριξη και ασφάλεια στο θύμα</a:t>
            </a:r>
          </a:p>
          <a:p>
            <a:pPr marL="0" indent="0">
              <a:buNone/>
            </a:pPr>
            <a:r>
              <a:rPr lang="el-GR" dirty="0"/>
              <a:t>• ενημερώνει άμεσα τον/την Υπεύθυνο/η Εκπαιδευτικό.</a:t>
            </a:r>
          </a:p>
          <a:p>
            <a:pPr marL="0" indent="0">
              <a:buNone/>
            </a:pPr>
            <a:r>
              <a:rPr lang="el-GR" dirty="0"/>
              <a:t>3. Ο/Η Υπεύθυνος/η Εκπαιδευτικός:</a:t>
            </a:r>
          </a:p>
          <a:p>
            <a:pPr marL="0" indent="0">
              <a:buNone/>
            </a:pPr>
            <a:r>
              <a:rPr lang="el-GR" dirty="0"/>
              <a:t>• επιβεβαιώνει ότι το θύμα/τα θύματα που ήταν στόχοι του ρατσιστικού περιστατικού είναι ασφαλή</a:t>
            </a:r>
          </a:p>
          <a:p>
            <a:pPr marL="0" indent="0">
              <a:buNone/>
            </a:pPr>
            <a:r>
              <a:rPr lang="el-GR" dirty="0"/>
              <a:t>• ενημερώνει τον/τη Διευθυντή/</a:t>
            </a:r>
            <a:r>
              <a:rPr lang="el-GR" dirty="0" err="1"/>
              <a:t>ντρια</a:t>
            </a:r>
            <a:endParaRPr lang="el-GR" dirty="0"/>
          </a:p>
          <a:p>
            <a:pPr marL="0" indent="0">
              <a:buNone/>
            </a:pPr>
            <a:r>
              <a:rPr lang="el-GR" dirty="0"/>
              <a:t>• σε ξεχωριστές και κοινές συναντήσεις συζητά για το περιστατικό με όλα τα εμπλεκόμενα παιδιά και εκπαιδευτικούς (θύματα, θύτες, θεατές)</a:t>
            </a:r>
          </a:p>
          <a:p>
            <a:pPr marL="0" indent="0">
              <a:buNone/>
            </a:pPr>
            <a:r>
              <a:rPr lang="el-GR" dirty="0"/>
              <a:t>• σημειώνει τις λεπτομέρειες στο έντυπο αναφοράς ρατσιστικού περιστατικού (Φόρμα 1</a:t>
            </a:r>
            <a:r>
              <a:rPr lang="el-GR" dirty="0" smtClean="0"/>
              <a:t>).</a:t>
            </a:r>
            <a:endParaRPr lang="el-GR" dirty="0"/>
          </a:p>
        </p:txBody>
      </p:sp>
    </p:spTree>
    <p:extLst>
      <p:ext uri="{BB962C8B-B14F-4D97-AF65-F5344CB8AC3E}">
        <p14:creationId xmlns:p14="http://schemas.microsoft.com/office/powerpoint/2010/main" val="2851847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08912" cy="5976664"/>
          </a:xfrm>
        </p:spPr>
        <p:txBody>
          <a:bodyPr>
            <a:normAutofit/>
          </a:bodyPr>
          <a:lstStyle/>
          <a:p>
            <a:pPr marL="0" indent="0">
              <a:buNone/>
            </a:pPr>
            <a:r>
              <a:rPr lang="el-GR" sz="2000" dirty="0"/>
              <a:t>4. Η διεύθυνση του σχολείου προχωρεί στην επιβολή των ανάλογων κυρώσεων με βάση τις πρόνοιες των Κανονισμών Λειτουργίας του σχολείου. Αν </a:t>
            </a:r>
            <a:r>
              <a:rPr lang="el-GR" sz="2000" dirty="0" smtClean="0"/>
              <a:t>τα εμπλεκόμενα </a:t>
            </a:r>
            <a:r>
              <a:rPr lang="el-GR" sz="2000" dirty="0"/>
              <a:t>άτομα παρακολουθούνται από Εκπαιδευτική/ό Ψυχολόγο τότε η διαδικασία επιβολής κυρώσεων γίνεται σε συνεργασία με την </a:t>
            </a:r>
            <a:r>
              <a:rPr lang="el-GR" sz="2000" dirty="0" smtClean="0"/>
              <a:t>Υπηρεσία Εκπαιδευτικής </a:t>
            </a:r>
            <a:r>
              <a:rPr lang="el-GR" sz="2000" dirty="0"/>
              <a:t>Ψυχολογίας</a:t>
            </a:r>
            <a:r>
              <a:rPr lang="el-GR" sz="2000" dirty="0" smtClean="0"/>
              <a:t>.</a:t>
            </a:r>
          </a:p>
          <a:p>
            <a:pPr marL="0" indent="0">
              <a:buNone/>
            </a:pPr>
            <a:endParaRPr lang="el-GR" sz="2000" dirty="0"/>
          </a:p>
          <a:p>
            <a:pPr marL="0" indent="0">
              <a:buNone/>
            </a:pPr>
            <a:r>
              <a:rPr lang="el-GR" sz="2000" dirty="0"/>
              <a:t>5. Η διεύθυνση του σχολείου προχωρεί σε ενημέρωση του Παρατηρητηρίου για τη Βία αποστέλλοντας τη Φόρμα 1 και προσκαλεί την Υπηρεσία </a:t>
            </a:r>
            <a:r>
              <a:rPr lang="el-GR" sz="2000" dirty="0" smtClean="0"/>
              <a:t>Εκπαιδευτικής </a:t>
            </a:r>
            <a:r>
              <a:rPr lang="el-GR" sz="2000" dirty="0"/>
              <a:t>Ψυχολογίας για τις δικές τους ενέργειες και μετέπειτα την ΟΑΠ, αν χρειαστεί, αν το περιστατικό κριθεί ιδιαίτερα σοβαρό ή αν </a:t>
            </a:r>
            <a:r>
              <a:rPr lang="el-GR" sz="2000" dirty="0" smtClean="0"/>
              <a:t>προκαλείται από </a:t>
            </a:r>
            <a:r>
              <a:rPr lang="el-GR" sz="2000" dirty="0"/>
              <a:t>το ίδιο άτομο για πολλοστή </a:t>
            </a:r>
            <a:r>
              <a:rPr lang="el-GR" sz="2000" dirty="0" smtClean="0"/>
              <a:t>φορά.</a:t>
            </a:r>
          </a:p>
          <a:p>
            <a:pPr marL="0" indent="0">
              <a:buNone/>
            </a:pPr>
            <a:endParaRPr lang="el-GR" sz="2000" dirty="0"/>
          </a:p>
          <a:p>
            <a:pPr marL="0" indent="0">
              <a:buNone/>
            </a:pPr>
            <a:r>
              <a:rPr lang="el-GR" sz="2000" dirty="0"/>
              <a:t>6. Ο/Η Υπεύθυνος/η Εκπαιδευτικός συμπληρώνει στο τέλος του σχολικού έτους τη Φόρμα 2, με τα συγκεντρωτικά στοιχεία για τα ρατσιστικά </a:t>
            </a:r>
            <a:r>
              <a:rPr lang="el-GR" sz="2000" dirty="0" smtClean="0"/>
              <a:t>περιστατικά του </a:t>
            </a:r>
            <a:r>
              <a:rPr lang="el-GR" sz="2000" dirty="0"/>
              <a:t>έτους που πέρασε, και το διαβιβάζει στο Παρατηρητήριο για τη Βία</a:t>
            </a:r>
            <a:r>
              <a:rPr lang="el-GR" sz="2000" dirty="0" smtClean="0"/>
              <a:t>.</a:t>
            </a:r>
            <a:endParaRPr lang="el-GR" sz="1900" dirty="0"/>
          </a:p>
        </p:txBody>
      </p:sp>
    </p:spTree>
    <p:extLst>
      <p:ext uri="{BB962C8B-B14F-4D97-AF65-F5344CB8AC3E}">
        <p14:creationId xmlns:p14="http://schemas.microsoft.com/office/powerpoint/2010/main" val="126829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Πίνακας κυρώσεων</a:t>
            </a:r>
            <a:endParaRPr lang="el-GR" b="1" dirty="0"/>
          </a:p>
        </p:txBody>
      </p:sp>
      <p:sp>
        <p:nvSpPr>
          <p:cNvPr id="3" name="Content Placeholder 2"/>
          <p:cNvSpPr>
            <a:spLocks noGrp="1"/>
          </p:cNvSpPr>
          <p:nvPr>
            <p:ph idx="1"/>
          </p:nvPr>
        </p:nvSpPr>
        <p:spPr>
          <a:xfrm>
            <a:off x="683568" y="1772816"/>
            <a:ext cx="7848872" cy="4436803"/>
          </a:xfrm>
        </p:spPr>
        <p:txBody>
          <a:bodyPr>
            <a:normAutofit fontScale="92500"/>
          </a:bodyPr>
          <a:lstStyle/>
          <a:p>
            <a:pPr lvl="0"/>
            <a:r>
              <a:rPr lang="el-GR" dirty="0"/>
              <a:t>Συμπλήρωση του </a:t>
            </a:r>
            <a:r>
              <a:rPr lang="el-GR" b="1" dirty="0"/>
              <a:t>εντύπου </a:t>
            </a:r>
            <a:r>
              <a:rPr lang="el-GR" b="1" dirty="0" err="1" smtClean="0"/>
              <a:t>αναστοχασμού</a:t>
            </a:r>
            <a:r>
              <a:rPr lang="el-GR" dirty="0" smtClean="0"/>
              <a:t> </a:t>
            </a:r>
          </a:p>
          <a:p>
            <a:pPr lvl="0"/>
            <a:r>
              <a:rPr lang="el-GR" b="1" dirty="0" smtClean="0"/>
              <a:t>Παρατήρηση</a:t>
            </a:r>
            <a:r>
              <a:rPr lang="el-GR" dirty="0"/>
              <a:t>.</a:t>
            </a:r>
          </a:p>
          <a:p>
            <a:pPr lvl="0"/>
            <a:r>
              <a:rPr lang="el-GR" b="1" dirty="0"/>
              <a:t>Γραπτή επίπληξη</a:t>
            </a:r>
            <a:r>
              <a:rPr lang="el-GR" dirty="0"/>
              <a:t> από το σχολείο προς το παιδί ιδιαιτέρως με υπογραφή από γονέα/κηδεμόνα ή ενώπιον του κηδεμόνα.</a:t>
            </a:r>
          </a:p>
          <a:p>
            <a:pPr lvl="0"/>
            <a:r>
              <a:rPr lang="el-GR" b="1" dirty="0" smtClean="0"/>
              <a:t>Επικοινωνία με το</a:t>
            </a:r>
            <a:r>
              <a:rPr lang="el-GR" dirty="0" smtClean="0"/>
              <a:t> </a:t>
            </a:r>
            <a:r>
              <a:rPr lang="el-GR" b="1" dirty="0"/>
              <a:t>σπίτι</a:t>
            </a:r>
            <a:r>
              <a:rPr lang="el-GR" dirty="0"/>
              <a:t> και αναφορά του περιστατικού και της εμπλοκής του σε αυτό στην παρουσία της/του εκπαιδευτικού διαχείρισης ρατσιστικών περιστατικών ή της διεύθυνσης του σχολείου</a:t>
            </a:r>
            <a:r>
              <a:rPr lang="el-GR" dirty="0" smtClean="0"/>
              <a:t>.</a:t>
            </a:r>
          </a:p>
          <a:p>
            <a:r>
              <a:rPr lang="el-GR" dirty="0"/>
              <a:t>Υποχρεωτική εκτέλεση </a:t>
            </a:r>
            <a:r>
              <a:rPr lang="el-GR" b="1" dirty="0"/>
              <a:t>κοινωφελούς εργασίας</a:t>
            </a:r>
            <a:r>
              <a:rPr lang="el-GR" dirty="0"/>
              <a:t> που θα στοχεύει κυρίως στην αξιοποίηση των ικανοτήτων/δεξιοτήτων του μαθητή προς όφελος της σχολικής κοινότητας. </a:t>
            </a:r>
          </a:p>
        </p:txBody>
      </p:sp>
    </p:spTree>
    <p:extLst>
      <p:ext uri="{BB962C8B-B14F-4D97-AF65-F5344CB8AC3E}">
        <p14:creationId xmlns:p14="http://schemas.microsoft.com/office/powerpoint/2010/main" val="4040269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3"/>
            <a:ext cx="7992888" cy="5804956"/>
          </a:xfrm>
        </p:spPr>
        <p:txBody>
          <a:bodyPr>
            <a:normAutofit lnSpcReduction="10000"/>
          </a:bodyPr>
          <a:lstStyle/>
          <a:p>
            <a:pPr lvl="0"/>
            <a:r>
              <a:rPr lang="el-GR" b="1" dirty="0" smtClean="0"/>
              <a:t>Αποζημίωση</a:t>
            </a:r>
            <a:r>
              <a:rPr lang="el-GR" dirty="0" smtClean="0"/>
              <a:t> </a:t>
            </a:r>
            <a:r>
              <a:rPr lang="el-GR" dirty="0"/>
              <a:t>για φθορά περιουσίας του σχολείου ή και άλλων.</a:t>
            </a:r>
          </a:p>
          <a:p>
            <a:pPr lvl="0"/>
            <a:r>
              <a:rPr lang="el-GR" b="1" dirty="0"/>
              <a:t>Συζητήσεις</a:t>
            </a:r>
            <a:r>
              <a:rPr lang="el-GR" dirty="0"/>
              <a:t> με τα εμπλεκόμενα παιδιά και τις οικογένειές τους μετά από πρόσκλησή τους στο σχολείο, σε ξεχωριστές και κοινές συναντήσεις στην παρουσία της/του Υπεύθυνου Εκπαιδευτικού, της Διεύθυνσης του σχολείου και της/του Εκπαιδευτικής/</a:t>
            </a:r>
            <a:r>
              <a:rPr lang="el-GR" dirty="0" err="1"/>
              <a:t>ού</a:t>
            </a:r>
            <a:r>
              <a:rPr lang="el-GR" dirty="0"/>
              <a:t> Ψυχολόγου αν χρειάζεται. </a:t>
            </a:r>
          </a:p>
          <a:p>
            <a:pPr lvl="0"/>
            <a:r>
              <a:rPr lang="el-GR" b="1" dirty="0" smtClean="0"/>
              <a:t>Στέρηση </a:t>
            </a:r>
            <a:r>
              <a:rPr lang="el-GR" b="1" dirty="0"/>
              <a:t>συμμετοχής</a:t>
            </a:r>
            <a:r>
              <a:rPr lang="el-GR" dirty="0"/>
              <a:t> σε </a:t>
            </a:r>
            <a:r>
              <a:rPr lang="el-GR" dirty="0" err="1"/>
              <a:t>ενδοσχολικές</a:t>
            </a:r>
            <a:r>
              <a:rPr lang="el-GR" dirty="0"/>
              <a:t> εκδηλώσεις και αθλοπαιδιές εντός του σχολείου καθώς και σε άλλες </a:t>
            </a:r>
            <a:r>
              <a:rPr lang="el-GR" dirty="0" err="1"/>
              <a:t>ενδοσχολικές</a:t>
            </a:r>
            <a:r>
              <a:rPr lang="el-GR" dirty="0"/>
              <a:t> δραστηριότητες για μία μόνο περίοδο από μία μέχρι τριάντα συνεχόμενες ημέρες μέσα στο ίδιο σχολικό έτος (</a:t>
            </a:r>
            <a:r>
              <a:rPr lang="el-GR" i="1" dirty="0"/>
              <a:t>για τη Δημοτική Εκπαίδευση</a:t>
            </a:r>
            <a:r>
              <a:rPr lang="el-GR" dirty="0"/>
              <a:t>) ή </a:t>
            </a:r>
            <a:r>
              <a:rPr lang="el-GR" b="1" dirty="0"/>
              <a:t>Αποβολή</a:t>
            </a:r>
            <a:r>
              <a:rPr lang="el-GR" dirty="0"/>
              <a:t> από την τάξη και παραπομπή στη Διεύθυνση και αποβολή από 1-8 μέρες (</a:t>
            </a:r>
            <a:r>
              <a:rPr lang="el-GR" i="1" dirty="0"/>
              <a:t>για τη Μέση και Μέση Τεχνική Εκπαίδευση</a:t>
            </a:r>
            <a:r>
              <a:rPr lang="el-GR" dirty="0"/>
              <a:t>).</a:t>
            </a:r>
          </a:p>
          <a:p>
            <a:endParaRPr lang="el-GR" dirty="0"/>
          </a:p>
        </p:txBody>
      </p:sp>
    </p:spTree>
    <p:extLst>
      <p:ext uri="{BB962C8B-B14F-4D97-AF65-F5344CB8AC3E}">
        <p14:creationId xmlns:p14="http://schemas.microsoft.com/office/powerpoint/2010/main" val="246479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έ</a:t>
            </a:r>
            <a:r>
              <a:rPr lang="el-GR" sz="4000" b="1" dirty="0" smtClean="0"/>
              <a:t>ντυπο </a:t>
            </a:r>
            <a:r>
              <a:rPr lang="el-GR" sz="4000" b="1" dirty="0" err="1" smtClean="0"/>
              <a:t>αναστοχασμού</a:t>
            </a:r>
            <a:endParaRPr lang="el-GR" sz="4000" b="1" dirty="0"/>
          </a:p>
        </p:txBody>
      </p:sp>
      <p:sp>
        <p:nvSpPr>
          <p:cNvPr id="3" name="Content Placeholder 2"/>
          <p:cNvSpPr>
            <a:spLocks noGrp="1"/>
          </p:cNvSpPr>
          <p:nvPr>
            <p:ph idx="1"/>
          </p:nvPr>
        </p:nvSpPr>
        <p:spPr/>
        <p:txBody>
          <a:bodyPr/>
          <a:lstStyle/>
          <a:p>
            <a:pPr marL="0" indent="0">
              <a:buNone/>
            </a:pPr>
            <a:r>
              <a:rPr lang="el-GR" b="1" dirty="0"/>
              <a:t>1. </a:t>
            </a:r>
            <a:r>
              <a:rPr lang="el-GR" dirty="0"/>
              <a:t>Γιατί σου έχει ζητηθεί να συμπληρώσεις αυτό το έντυπο;</a:t>
            </a:r>
          </a:p>
          <a:p>
            <a:pPr marL="0" indent="0">
              <a:buNone/>
            </a:pPr>
            <a:r>
              <a:rPr lang="el-GR" b="1" dirty="0"/>
              <a:t>2. </a:t>
            </a:r>
            <a:r>
              <a:rPr lang="el-GR" dirty="0"/>
              <a:t>Ποιους κανόνες του σχολείου ή της τάξης έχεις επιλέξει να μην ακολουθήσεις;</a:t>
            </a:r>
          </a:p>
          <a:p>
            <a:pPr marL="0" indent="0">
              <a:buNone/>
            </a:pPr>
            <a:r>
              <a:rPr lang="el-GR" b="1" dirty="0"/>
              <a:t>3. </a:t>
            </a:r>
            <a:r>
              <a:rPr lang="el-GR" dirty="0"/>
              <a:t>Ποιες συνέπειες είχε η συμπεριφορά σου για σένα</a:t>
            </a:r>
            <a:r>
              <a:rPr lang="el-GR" dirty="0" smtClean="0"/>
              <a:t>;</a:t>
            </a:r>
          </a:p>
          <a:p>
            <a:pPr marL="0" indent="0">
              <a:buNone/>
            </a:pPr>
            <a:r>
              <a:rPr lang="el-GR" b="1" dirty="0"/>
              <a:t>4. </a:t>
            </a:r>
            <a:r>
              <a:rPr lang="el-GR" dirty="0"/>
              <a:t>Ποιες συνέπειες είχε η συμπεριφορά σου για άλλα μέλη της σχολικής κοινότητας;</a:t>
            </a:r>
          </a:p>
          <a:p>
            <a:pPr marL="0" indent="0">
              <a:buNone/>
            </a:pPr>
            <a:r>
              <a:rPr lang="el-GR" b="1" dirty="0"/>
              <a:t>5. </a:t>
            </a:r>
            <a:r>
              <a:rPr lang="el-GR" dirty="0"/>
              <a:t>Πώς αλλιώς θα μπορούσες να συμπεριφερθείς;</a:t>
            </a:r>
          </a:p>
          <a:p>
            <a:pPr marL="0" indent="0">
              <a:buNone/>
            </a:pPr>
            <a:r>
              <a:rPr lang="el-GR" b="1" dirty="0"/>
              <a:t>6. </a:t>
            </a:r>
            <a:r>
              <a:rPr lang="el-GR" dirty="0"/>
              <a:t>Θα μπορούσες να κάνεις κάτι για να επανορθώσεις;</a:t>
            </a:r>
          </a:p>
        </p:txBody>
      </p:sp>
    </p:spTree>
    <p:extLst>
      <p:ext uri="{BB962C8B-B14F-4D97-AF65-F5344CB8AC3E}">
        <p14:creationId xmlns:p14="http://schemas.microsoft.com/office/powerpoint/2010/main" val="1270785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41440" cy="1114533"/>
          </a:xfrm>
        </p:spPr>
        <p:txBody>
          <a:bodyPr/>
          <a:lstStyle/>
          <a:p>
            <a:r>
              <a:rPr lang="el-GR" sz="4000" b="1" dirty="0" smtClean="0"/>
              <a:t>«Η </a:t>
            </a:r>
            <a:r>
              <a:rPr lang="el-GR" sz="4000" b="1" dirty="0"/>
              <a:t>αναφορά των </a:t>
            </a:r>
            <a:r>
              <a:rPr lang="el-GR" sz="4000" b="1" dirty="0" smtClean="0"/>
              <a:t>περιστατικών…</a:t>
            </a:r>
            <a:endParaRPr lang="el-GR" sz="4000" b="1" dirty="0"/>
          </a:p>
        </p:txBody>
      </p:sp>
      <p:sp>
        <p:nvSpPr>
          <p:cNvPr id="3" name="Content Placeholder 2"/>
          <p:cNvSpPr>
            <a:spLocks noGrp="1"/>
          </p:cNvSpPr>
          <p:nvPr>
            <p:ph idx="1"/>
          </p:nvPr>
        </p:nvSpPr>
        <p:spPr>
          <a:xfrm>
            <a:off x="899592" y="1700808"/>
            <a:ext cx="7467600" cy="3951337"/>
          </a:xfrm>
        </p:spPr>
        <p:txBody>
          <a:bodyPr/>
          <a:lstStyle/>
          <a:p>
            <a:pPr marL="0" indent="0">
              <a:buNone/>
            </a:pPr>
            <a:r>
              <a:rPr lang="el-GR" sz="2800" b="1" dirty="0" smtClean="0"/>
              <a:t>…</a:t>
            </a:r>
            <a:r>
              <a:rPr lang="el-GR" sz="2800" b="1" dirty="0" smtClean="0">
                <a:solidFill>
                  <a:srgbClr val="FF0000"/>
                </a:solidFill>
              </a:rPr>
              <a:t>δεν </a:t>
            </a:r>
            <a:r>
              <a:rPr lang="el-GR" sz="2800" b="1" dirty="0">
                <a:solidFill>
                  <a:srgbClr val="FF0000"/>
                </a:solidFill>
              </a:rPr>
              <a:t>αποτελεί αδυναμία των σχολείων</a:t>
            </a:r>
            <a:r>
              <a:rPr lang="el-GR" sz="2800" dirty="0"/>
              <a:t>, αλλά δηλώνει έμπρακτα την αποφασιστικότητα τους να ενεργούν προς όφελος ολόκληρης της σχολικής κοινότητας και των δικαιωμάτων των μελών της. Τα σχολεία που θα προβαίνουν σε αναφορές ρατσιστικών περιστατικών δεν θα εκτίθενται και δεν θα έχουν καμία δυσμενή συνέπεια</a:t>
            </a:r>
            <a:r>
              <a:rPr lang="el-GR" sz="2800" dirty="0" smtClean="0"/>
              <a:t>.»</a:t>
            </a:r>
            <a:endParaRPr lang="el-GR" sz="2800" dirty="0"/>
          </a:p>
          <a:p>
            <a:endParaRPr lang="el-GR" dirty="0"/>
          </a:p>
        </p:txBody>
      </p:sp>
    </p:spTree>
    <p:extLst>
      <p:ext uri="{BB962C8B-B14F-4D97-AF65-F5344CB8AC3E}">
        <p14:creationId xmlns:p14="http://schemas.microsoft.com/office/powerpoint/2010/main" val="2683471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σ</a:t>
            </a:r>
            <a:r>
              <a:rPr lang="el-GR" sz="3600" b="1" dirty="0" smtClean="0"/>
              <a:t>υνεχής πρόκληση</a:t>
            </a:r>
            <a:r>
              <a:rPr lang="el-GR" sz="3600" b="1" dirty="0"/>
              <a:t>: ε</a:t>
            </a:r>
            <a:r>
              <a:rPr lang="el-GR" sz="3600" b="1" dirty="0" smtClean="0"/>
              <a:t>λλιπής </a:t>
            </a:r>
            <a:r>
              <a:rPr lang="el-GR" sz="3600" b="1" dirty="0"/>
              <a:t>καταγγελία (</a:t>
            </a:r>
            <a:r>
              <a:rPr lang="el-GR" sz="3600" b="1" dirty="0" err="1"/>
              <a:t>under</a:t>
            </a:r>
            <a:r>
              <a:rPr lang="el-GR" sz="3600" b="1" dirty="0"/>
              <a:t>-</a:t>
            </a:r>
            <a:r>
              <a:rPr lang="el-GR" sz="3600" b="1" dirty="0" err="1"/>
              <a:t>reporting</a:t>
            </a:r>
            <a:r>
              <a:rPr lang="el-GR" sz="3600" b="1" dirty="0"/>
              <a:t>)</a:t>
            </a:r>
          </a:p>
        </p:txBody>
      </p:sp>
      <p:sp>
        <p:nvSpPr>
          <p:cNvPr id="3" name="Content Placeholder 2"/>
          <p:cNvSpPr>
            <a:spLocks noGrp="1"/>
          </p:cNvSpPr>
          <p:nvPr>
            <p:ph idx="1"/>
          </p:nvPr>
        </p:nvSpPr>
        <p:spPr>
          <a:xfrm>
            <a:off x="539552" y="1916832"/>
            <a:ext cx="7992888" cy="4392488"/>
          </a:xfrm>
        </p:spPr>
        <p:txBody>
          <a:bodyPr>
            <a:normAutofit fontScale="92500" lnSpcReduction="20000"/>
          </a:bodyPr>
          <a:lstStyle/>
          <a:p>
            <a:r>
              <a:rPr lang="el-GR" dirty="0" smtClean="0"/>
              <a:t>Η </a:t>
            </a:r>
            <a:r>
              <a:rPr lang="el-GR" dirty="0"/>
              <a:t>μη αναφορά ή η μειωμένη αναφορά των ρατσιστικών περιστατικών, από φόβο του θύματος, από δυσκολίες στα συστήματα αναφοράς και διερεύνησης ρατσιστικών περιστατικών ή από πεποίθηση ματαιότητας, ότι δηλαδή «δεν θα γίνει τίποτα»</a:t>
            </a:r>
            <a:r>
              <a:rPr lang="el-GR" baseline="30000" dirty="0"/>
              <a:t> </a:t>
            </a:r>
            <a:r>
              <a:rPr lang="el-GR" dirty="0"/>
              <a:t>. </a:t>
            </a:r>
            <a:endParaRPr lang="el-GR" dirty="0" smtClean="0"/>
          </a:p>
          <a:p>
            <a:r>
              <a:rPr lang="el-GR" dirty="0" smtClean="0"/>
              <a:t>Τα </a:t>
            </a:r>
            <a:r>
              <a:rPr lang="el-GR" dirty="0"/>
              <a:t>θύματα των περιστατικών δεν ενδυναμώνονται, δεν αισθάνονται </a:t>
            </a:r>
            <a:r>
              <a:rPr lang="el-GR" dirty="0" smtClean="0"/>
              <a:t>προστασία </a:t>
            </a:r>
            <a:r>
              <a:rPr lang="el-GR" dirty="0"/>
              <a:t>ή δικαίωση </a:t>
            </a:r>
            <a:r>
              <a:rPr lang="el-GR" dirty="0" smtClean="0"/>
              <a:t>και αποδέχονται </a:t>
            </a:r>
            <a:r>
              <a:rPr lang="el-GR" dirty="0"/>
              <a:t>μοιρολατρικά και παθητικά </a:t>
            </a:r>
            <a:r>
              <a:rPr lang="el-GR" dirty="0" smtClean="0"/>
              <a:t>τα περιστατικά.</a:t>
            </a:r>
          </a:p>
          <a:p>
            <a:r>
              <a:rPr lang="el-GR" dirty="0" smtClean="0"/>
              <a:t>Εμπεδώνεται το </a:t>
            </a:r>
            <a:r>
              <a:rPr lang="el-GR" dirty="0"/>
              <a:t>αίσθημα της ανοχής του ρατσισμού και των διακρίσεων, ενώ παραμένει σκοτεινή η φύση και η έκταση του φαινομένου, καθιστώντας αδύνατη την έγκαιρη και αποφασιστική αντιμετώπιση του. </a:t>
            </a:r>
            <a:endParaRPr lang="el-GR" dirty="0" smtClean="0"/>
          </a:p>
          <a:p>
            <a:r>
              <a:rPr lang="el-GR" dirty="0" smtClean="0"/>
              <a:t>Σημαντικό </a:t>
            </a:r>
            <a:r>
              <a:rPr lang="el-GR" dirty="0"/>
              <a:t>τα θύματα να ενθαρρύνονται, να προστατεύονται και να προτρέπονται να δηλώνουν όλα τα περιστατικά, </a:t>
            </a:r>
            <a:r>
              <a:rPr lang="el-GR" b="1" dirty="0"/>
              <a:t>χωρίς φόβο</a:t>
            </a:r>
            <a:r>
              <a:rPr lang="el-GR" dirty="0" smtClean="0"/>
              <a:t>.</a:t>
            </a:r>
            <a:endParaRPr lang="el-GR" dirty="0"/>
          </a:p>
        </p:txBody>
      </p:sp>
    </p:spTree>
    <p:extLst>
      <p:ext uri="{BB962C8B-B14F-4D97-AF65-F5344CB8AC3E}">
        <p14:creationId xmlns:p14="http://schemas.microsoft.com/office/powerpoint/2010/main" val="288025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Κώδικας Συμπεριφοράς Κατά του Ρατσισμού</a:t>
            </a:r>
          </a:p>
        </p:txBody>
      </p:sp>
      <p:sp>
        <p:nvSpPr>
          <p:cNvPr id="4" name="Content Placeholder 3"/>
          <p:cNvSpPr>
            <a:spLocks noGrp="1"/>
          </p:cNvSpPr>
          <p:nvPr>
            <p:ph idx="1"/>
          </p:nvPr>
        </p:nvSpPr>
        <p:spPr>
          <a:xfrm>
            <a:off x="251520" y="1916832"/>
            <a:ext cx="6912768" cy="4599409"/>
          </a:xfrm>
        </p:spPr>
        <p:txBody>
          <a:bodyPr>
            <a:normAutofit lnSpcReduction="10000"/>
          </a:bodyPr>
          <a:lstStyle/>
          <a:p>
            <a:pPr lvl="2"/>
            <a:r>
              <a:rPr lang="el-GR" sz="2400" dirty="0"/>
              <a:t>Αναγκαιότητα για ανάπτυξη </a:t>
            </a:r>
            <a:r>
              <a:rPr lang="el-GR" sz="2400" dirty="0" smtClean="0"/>
              <a:t>και </a:t>
            </a:r>
            <a:r>
              <a:rPr lang="el-GR" sz="2400" dirty="0"/>
              <a:t>εφαρμογή του </a:t>
            </a:r>
          </a:p>
          <a:p>
            <a:pPr lvl="2"/>
            <a:r>
              <a:rPr lang="el-GR" sz="2400" dirty="0"/>
              <a:t>Θεωρητικό υπόβαθρο: </a:t>
            </a:r>
            <a:r>
              <a:rPr lang="el-GR" sz="2400" b="1" i="1" dirty="0"/>
              <a:t>ταυτότητα, διαφορετικότητα, φυλή, προκατάληψη, στερεότυπο, διάκριση, ρατσισμός, ξενοφοβία, εθνικισμός, μισαλλοδοξία, </a:t>
            </a:r>
            <a:r>
              <a:rPr lang="el-GR" sz="2400" b="1" i="1" dirty="0" err="1"/>
              <a:t>ομοφοβία</a:t>
            </a:r>
            <a:r>
              <a:rPr lang="el-GR" sz="2400" b="1" i="1" dirty="0"/>
              <a:t>, </a:t>
            </a:r>
            <a:r>
              <a:rPr lang="el-GR" sz="2400" b="1" i="1" dirty="0" err="1"/>
              <a:t>τρανσφοβία</a:t>
            </a:r>
            <a:r>
              <a:rPr lang="el-GR" sz="2400" b="1" i="1" dirty="0"/>
              <a:t>, εκφοβισμός, ρητορική μίσους, ελλιπής καταγγελία </a:t>
            </a:r>
            <a:r>
              <a:rPr lang="el-GR" sz="2400" dirty="0"/>
              <a:t>και </a:t>
            </a:r>
            <a:r>
              <a:rPr lang="el-GR" sz="2400" b="1" i="1" dirty="0"/>
              <a:t>ρατσιστικό περιστατικό </a:t>
            </a:r>
            <a:endParaRPr lang="el-GR" sz="2400" dirty="0"/>
          </a:p>
          <a:p>
            <a:pPr lvl="2"/>
            <a:r>
              <a:rPr lang="el-GR" sz="2400" dirty="0"/>
              <a:t>Σκοπός και στόχοι </a:t>
            </a:r>
          </a:p>
          <a:p>
            <a:pPr lvl="2"/>
            <a:r>
              <a:rPr lang="el-GR" sz="2400" dirty="0"/>
              <a:t>Υπευθυνότητες και δεσμεύσεις για όλα τα μέλη της σχολικής κοινότητας.</a:t>
            </a:r>
          </a:p>
          <a:p>
            <a:endParaRPr lang="el-GR"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70" t="11089" r="25062" b="6950"/>
          <a:stretch/>
        </p:blipFill>
        <p:spPr bwMode="auto">
          <a:xfrm rot="20131772">
            <a:off x="6761357" y="2076252"/>
            <a:ext cx="2136943" cy="149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131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5760640" cy="1442674"/>
          </a:xfrm>
        </p:spPr>
        <p:txBody>
          <a:bodyPr/>
          <a:lstStyle/>
          <a:p>
            <a:r>
              <a:rPr lang="el-GR" sz="3600" b="1" dirty="0"/>
              <a:t>σ</a:t>
            </a:r>
            <a:r>
              <a:rPr lang="el-GR" sz="3600" b="1" dirty="0" smtClean="0"/>
              <a:t>τήριξη από το Παιδαγωγικό Ινστιτούτο</a:t>
            </a:r>
            <a:endParaRPr lang="el-GR" sz="3600" b="1" dirty="0"/>
          </a:p>
        </p:txBody>
      </p:sp>
      <p:sp>
        <p:nvSpPr>
          <p:cNvPr id="3" name="Content Placeholder 2"/>
          <p:cNvSpPr>
            <a:spLocks noGrp="1"/>
          </p:cNvSpPr>
          <p:nvPr>
            <p:ph idx="1"/>
          </p:nvPr>
        </p:nvSpPr>
        <p:spPr>
          <a:xfrm>
            <a:off x="827584" y="2275912"/>
            <a:ext cx="7467600" cy="3744416"/>
          </a:xfrm>
        </p:spPr>
        <p:txBody>
          <a:bodyPr>
            <a:normAutofit/>
          </a:bodyPr>
          <a:lstStyle/>
          <a:p>
            <a:r>
              <a:rPr lang="el-GR" sz="2800" dirty="0" smtClean="0"/>
              <a:t>Εκτύπωση </a:t>
            </a:r>
            <a:r>
              <a:rPr lang="el-GR" sz="2800" dirty="0"/>
              <a:t>Κώδικα &amp; Οδηγού για όλα τα </a:t>
            </a:r>
            <a:r>
              <a:rPr lang="el-GR" sz="2800" dirty="0" smtClean="0"/>
              <a:t>σχολεία (Υπηρεσία Ανάπτυξης Προγραμμάτων)</a:t>
            </a:r>
          </a:p>
          <a:p>
            <a:r>
              <a:rPr lang="el-GR" sz="2800" dirty="0" smtClean="0"/>
              <a:t>Πρόγραμμα Επαγγελματικής Μάθησης</a:t>
            </a:r>
          </a:p>
          <a:p>
            <a:r>
              <a:rPr lang="el-GR" sz="2800" dirty="0"/>
              <a:t>Σεμινάρια Σχολικής Βάσης </a:t>
            </a:r>
            <a:endParaRPr lang="en-US" sz="2800" dirty="0" smtClean="0"/>
          </a:p>
          <a:p>
            <a:r>
              <a:rPr lang="el-GR" sz="2800" dirty="0"/>
              <a:t>Επιμορφωτικές Ημερίδες</a:t>
            </a:r>
          </a:p>
          <a:p>
            <a:r>
              <a:rPr lang="el-GR" sz="2800" dirty="0" smtClean="0"/>
              <a:t>Ιστοσελίδα Αντιρατσιστικής Πολιτικής</a:t>
            </a:r>
            <a:endParaRPr lang="en-US" sz="2800" dirty="0" smtClean="0"/>
          </a:p>
          <a:p>
            <a:pPr marL="0" indent="0">
              <a:buNone/>
            </a:pPr>
            <a:endParaRPr lang="el-GR" sz="2800" dirty="0" smtClean="0"/>
          </a:p>
          <a:p>
            <a:pPr marL="0" indent="0">
              <a:buNone/>
            </a:pPr>
            <a:endParaRPr lang="en-US" dirty="0" smtClean="0"/>
          </a:p>
        </p:txBody>
      </p:sp>
      <p:pic>
        <p:nvPicPr>
          <p:cNvPr id="4" name="Picture 3"/>
          <p:cNvPicPr/>
          <p:nvPr/>
        </p:nvPicPr>
        <p:blipFill rotWithShape="1">
          <a:blip r:embed="rId3"/>
          <a:srcRect l="32118" t="7411" r="32118" b="29601"/>
          <a:stretch/>
        </p:blipFill>
        <p:spPr bwMode="auto">
          <a:xfrm>
            <a:off x="6948264" y="297210"/>
            <a:ext cx="1962150" cy="194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178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5244856" cy="1442674"/>
          </a:xfrm>
        </p:spPr>
        <p:txBody>
          <a:bodyPr/>
          <a:lstStyle/>
          <a:p>
            <a:r>
              <a:rPr lang="en-US" dirty="0" smtClean="0">
                <a:hlinkClick r:id="rId3"/>
              </a:rPr>
              <a:t>www.pi.ac.cy</a:t>
            </a:r>
            <a:r>
              <a:rPr lang="en-US" dirty="0" smtClean="0"/>
              <a:t>    </a:t>
            </a:r>
            <a:r>
              <a:rPr lang="en-US" dirty="0" smtClean="0">
                <a:sym typeface="Wingdings" panose="05000000000000000000" pitchFamily="2" charset="2"/>
              </a:rPr>
              <a:t> </a:t>
            </a:r>
            <a:endParaRPr lang="el-GR" sz="4000" dirty="0"/>
          </a:p>
        </p:txBody>
      </p:sp>
      <p:pic>
        <p:nvPicPr>
          <p:cNvPr id="1026"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30708" t="9061" r="18595" b="17125"/>
          <a:stretch/>
        </p:blipFill>
        <p:spPr bwMode="auto">
          <a:xfrm>
            <a:off x="5722356" y="3212976"/>
            <a:ext cx="3144005" cy="322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8193" y="188640"/>
            <a:ext cx="2872332" cy="1763961"/>
          </a:xfrm>
          <a:prstGeom prst="rect">
            <a:avLst/>
          </a:prstGeom>
        </p:spPr>
      </p:pic>
      <p:sp>
        <p:nvSpPr>
          <p:cNvPr id="4" name="TextBox 3"/>
          <p:cNvSpPr txBox="1"/>
          <p:nvPr/>
        </p:nvSpPr>
        <p:spPr>
          <a:xfrm>
            <a:off x="148421" y="1484784"/>
            <a:ext cx="5544616" cy="4370427"/>
          </a:xfrm>
          <a:prstGeom prst="rect">
            <a:avLst/>
          </a:prstGeom>
          <a:noFill/>
        </p:spPr>
        <p:txBody>
          <a:bodyPr wrap="square" rtlCol="0">
            <a:spAutoFit/>
          </a:bodyPr>
          <a:lstStyle/>
          <a:p>
            <a:pPr marL="457200" indent="-457200">
              <a:buFont typeface="Wingdings" panose="05000000000000000000" pitchFamily="2" charset="2"/>
              <a:buChar char="ü"/>
            </a:pPr>
            <a:r>
              <a:rPr lang="en-US" sz="2600" dirty="0" smtClean="0">
                <a:solidFill>
                  <a:schemeClr val="tx1">
                    <a:lumMod val="75000"/>
                    <a:lumOff val="25000"/>
                  </a:schemeClr>
                </a:solidFill>
              </a:rPr>
              <a:t>E</a:t>
            </a:r>
            <a:r>
              <a:rPr lang="el-GR" sz="2600" dirty="0" err="1" smtClean="0">
                <a:solidFill>
                  <a:schemeClr val="tx1">
                    <a:lumMod val="75000"/>
                    <a:lumOff val="25000"/>
                  </a:schemeClr>
                </a:solidFill>
              </a:rPr>
              <a:t>φαρμογή</a:t>
            </a:r>
            <a:r>
              <a:rPr lang="el-GR" sz="2600" dirty="0" smtClean="0">
                <a:solidFill>
                  <a:schemeClr val="tx1">
                    <a:lumMod val="75000"/>
                    <a:lumOff val="25000"/>
                  </a:schemeClr>
                </a:solidFill>
              </a:rPr>
              <a:t> </a:t>
            </a:r>
            <a:r>
              <a:rPr lang="el-GR" sz="2600" dirty="0">
                <a:solidFill>
                  <a:schemeClr val="tx1">
                    <a:lumMod val="75000"/>
                    <a:lumOff val="25000"/>
                  </a:schemeClr>
                </a:solidFill>
              </a:rPr>
              <a:t>(ιστορικό, παρουσιάσεις από συνέδριο, εισηγήσεις, πλάνο εφαρμογής </a:t>
            </a:r>
            <a:r>
              <a:rPr lang="el-GR" sz="2600" dirty="0" smtClean="0">
                <a:solidFill>
                  <a:schemeClr val="tx1">
                    <a:lumMod val="75000"/>
                    <a:lumOff val="25000"/>
                  </a:schemeClr>
                </a:solidFill>
              </a:rPr>
              <a:t>κλπ</a:t>
            </a:r>
            <a:r>
              <a:rPr lang="en-US" sz="2600" dirty="0" smtClean="0">
                <a:solidFill>
                  <a:schemeClr val="tx1">
                    <a:lumMod val="75000"/>
                    <a:lumOff val="25000"/>
                  </a:schemeClr>
                </a:solidFill>
              </a:rPr>
              <a:t>)</a:t>
            </a:r>
          </a:p>
          <a:p>
            <a:pPr marL="457200" indent="-457200">
              <a:buFont typeface="Wingdings" panose="05000000000000000000" pitchFamily="2" charset="2"/>
              <a:buChar char="ü"/>
            </a:pPr>
            <a:r>
              <a:rPr lang="el-GR" sz="2600" dirty="0" smtClean="0">
                <a:solidFill>
                  <a:schemeClr val="tx1">
                    <a:lumMod val="75000"/>
                    <a:lumOff val="25000"/>
                  </a:schemeClr>
                </a:solidFill>
              </a:rPr>
              <a:t>Υποστηρικτικό </a:t>
            </a:r>
            <a:r>
              <a:rPr lang="el-GR" sz="2600" dirty="0">
                <a:solidFill>
                  <a:schemeClr val="tx1">
                    <a:lumMod val="75000"/>
                    <a:lumOff val="25000"/>
                  </a:schemeClr>
                </a:solidFill>
              </a:rPr>
              <a:t>υλικό (ενημερωτικό τρίπτυχο για γονείς, ενημερωτική παρουσίαση </a:t>
            </a:r>
            <a:r>
              <a:rPr lang="el-GR" sz="2600" dirty="0" smtClean="0">
                <a:solidFill>
                  <a:schemeClr val="tx1">
                    <a:lumMod val="75000"/>
                    <a:lumOff val="25000"/>
                  </a:schemeClr>
                </a:solidFill>
              </a:rPr>
              <a:t>κλπ)</a:t>
            </a:r>
            <a:endParaRPr lang="en-US" sz="2600" dirty="0" smtClean="0">
              <a:solidFill>
                <a:schemeClr val="tx1">
                  <a:lumMod val="75000"/>
                  <a:lumOff val="25000"/>
                </a:schemeClr>
              </a:solidFill>
            </a:endParaRPr>
          </a:p>
          <a:p>
            <a:pPr marL="457200" indent="-457200">
              <a:buFont typeface="Wingdings" panose="05000000000000000000" pitchFamily="2" charset="2"/>
              <a:buChar char="ü"/>
            </a:pPr>
            <a:r>
              <a:rPr lang="en-US" sz="2600" dirty="0" smtClean="0">
                <a:solidFill>
                  <a:schemeClr val="tx1">
                    <a:lumMod val="75000"/>
                    <a:lumOff val="25000"/>
                  </a:schemeClr>
                </a:solidFill>
              </a:rPr>
              <a:t>FAQs</a:t>
            </a:r>
          </a:p>
          <a:p>
            <a:pPr marL="457200" indent="-457200">
              <a:buFont typeface="Wingdings" panose="05000000000000000000" pitchFamily="2" charset="2"/>
              <a:buChar char="ü"/>
            </a:pPr>
            <a:r>
              <a:rPr lang="en-US" sz="2600" b="1" dirty="0" smtClean="0">
                <a:solidFill>
                  <a:schemeClr val="tx1">
                    <a:lumMod val="75000"/>
                    <a:lumOff val="25000"/>
                  </a:schemeClr>
                </a:solidFill>
                <a:hlinkClick r:id="rId6"/>
              </a:rPr>
              <a:t>kodikas@cyearn.pi.ac.cy</a:t>
            </a:r>
            <a:r>
              <a:rPr lang="en-US" sz="2600" b="1" dirty="0" smtClean="0">
                <a:solidFill>
                  <a:schemeClr val="tx1">
                    <a:lumMod val="75000"/>
                    <a:lumOff val="25000"/>
                  </a:schemeClr>
                </a:solidFill>
              </a:rPr>
              <a:t> </a:t>
            </a:r>
            <a:endParaRPr lang="el-GR" sz="2600" b="1" dirty="0" smtClean="0">
              <a:solidFill>
                <a:schemeClr val="tx1">
                  <a:lumMod val="75000"/>
                  <a:lumOff val="25000"/>
                </a:schemeClr>
              </a:solidFill>
            </a:endParaRPr>
          </a:p>
          <a:p>
            <a:pPr marL="457200" indent="-457200">
              <a:buFont typeface="Wingdings" panose="05000000000000000000" pitchFamily="2" charset="2"/>
              <a:buChar char="ü"/>
            </a:pPr>
            <a:r>
              <a:rPr lang="el-GR" sz="2600" b="1" dirty="0" smtClean="0">
                <a:solidFill>
                  <a:schemeClr val="tx1">
                    <a:lumMod val="75000"/>
                    <a:lumOff val="25000"/>
                  </a:schemeClr>
                </a:solidFill>
              </a:rPr>
              <a:t>22402367</a:t>
            </a:r>
            <a:endParaRPr lang="el-GR" sz="2600" b="1" dirty="0">
              <a:solidFill>
                <a:schemeClr val="tx1">
                  <a:lumMod val="75000"/>
                  <a:lumOff val="25000"/>
                </a:schemeClr>
              </a:solidFill>
            </a:endParaRPr>
          </a:p>
          <a:p>
            <a:endParaRPr lang="el-GR" dirty="0"/>
          </a:p>
        </p:txBody>
      </p:sp>
    </p:spTree>
    <p:extLst>
      <p:ext uri="{BB962C8B-B14F-4D97-AF65-F5344CB8AC3E}">
        <p14:creationId xmlns:p14="http://schemas.microsoft.com/office/powerpoint/2010/main" val="1824467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b="1" dirty="0" smtClean="0"/>
              <a:t>τι έχει σημασία;</a:t>
            </a:r>
            <a:endParaRPr lang="el-GR" sz="4400" b="1" dirty="0"/>
          </a:p>
        </p:txBody>
      </p:sp>
      <p:sp>
        <p:nvSpPr>
          <p:cNvPr id="3" name="Content Placeholder 2"/>
          <p:cNvSpPr>
            <a:spLocks noGrp="1"/>
          </p:cNvSpPr>
          <p:nvPr>
            <p:ph idx="1"/>
          </p:nvPr>
        </p:nvSpPr>
        <p:spPr>
          <a:xfrm>
            <a:off x="755576" y="1772816"/>
            <a:ext cx="7467600" cy="4687398"/>
          </a:xfrm>
        </p:spPr>
        <p:txBody>
          <a:bodyPr>
            <a:normAutofit fontScale="92500" lnSpcReduction="20000"/>
          </a:bodyPr>
          <a:lstStyle/>
          <a:p>
            <a:r>
              <a:rPr lang="el-GR" dirty="0"/>
              <a:t>ΑΡΘΡΟ 1 </a:t>
            </a:r>
            <a:r>
              <a:rPr lang="el-GR" dirty="0" smtClean="0"/>
              <a:t>'</a:t>
            </a:r>
            <a:r>
              <a:rPr lang="el-GR" dirty="0" err="1" smtClean="0"/>
              <a:t>Ολοι</a:t>
            </a:r>
            <a:r>
              <a:rPr lang="el-GR" dirty="0" smtClean="0"/>
              <a:t> </a:t>
            </a:r>
            <a:r>
              <a:rPr lang="el-GR" dirty="0"/>
              <a:t>οι άνθρωποι γεννιούνται ελεύθεροι και ίσοι στην αξιοπρέπεια και </a:t>
            </a:r>
            <a:r>
              <a:rPr lang="el-GR" dirty="0" smtClean="0"/>
              <a:t>τα δικαιώματα</a:t>
            </a:r>
            <a:r>
              <a:rPr lang="el-GR" dirty="0"/>
              <a:t>. Είναι προικισμένοι με λογική και συνείδηση, και οφείλουν </a:t>
            </a:r>
            <a:r>
              <a:rPr lang="el-GR" dirty="0" smtClean="0"/>
              <a:t>να συμπεριφέρονται </a:t>
            </a:r>
            <a:r>
              <a:rPr lang="el-GR" dirty="0"/>
              <a:t>μεταξύ τους </a:t>
            </a:r>
            <a:r>
              <a:rPr lang="el-GR" dirty="0" smtClean="0"/>
              <a:t>με πνεύμα αδελφοσύνης. </a:t>
            </a:r>
          </a:p>
          <a:p>
            <a:endParaRPr lang="el-GR" dirty="0" smtClean="0"/>
          </a:p>
          <a:p>
            <a:r>
              <a:rPr lang="el-GR" dirty="0"/>
              <a:t>ΑΡΘΡΟ 2 </a:t>
            </a:r>
            <a:r>
              <a:rPr lang="el-GR" dirty="0" smtClean="0"/>
              <a:t>Κάθε </a:t>
            </a:r>
            <a:r>
              <a:rPr lang="el-GR" dirty="0"/>
              <a:t>άνθρωπος δικαιούται να επικαλείται όλα τα δικαιώματα και όλες </a:t>
            </a:r>
            <a:r>
              <a:rPr lang="el-GR" dirty="0" smtClean="0"/>
              <a:t>τις ελευθερίες </a:t>
            </a:r>
            <a:r>
              <a:rPr lang="el-GR" dirty="0"/>
              <a:t>που προκηρύσσει η παρούσα Διακήρυξη, χωρίς καμία </a:t>
            </a:r>
            <a:r>
              <a:rPr lang="el-GR" dirty="0" smtClean="0"/>
              <a:t>απολύτως διάκριση</a:t>
            </a:r>
            <a:r>
              <a:rPr lang="el-GR" dirty="0"/>
              <a:t>, ειδικότερα ως προς τη φυλή, το χρώμα, το φύλο, τη γλώσσα, </a:t>
            </a:r>
            <a:r>
              <a:rPr lang="el-GR" dirty="0" smtClean="0"/>
              <a:t>τις θρησκείες</a:t>
            </a:r>
            <a:r>
              <a:rPr lang="el-GR" dirty="0"/>
              <a:t>, τις πολιτικές ή οποιεσδήποτε άλλες πεποιθήσεις, την εθνική </a:t>
            </a:r>
            <a:r>
              <a:rPr lang="el-GR" dirty="0" smtClean="0"/>
              <a:t>ή κοινωνική </a:t>
            </a:r>
            <a:r>
              <a:rPr lang="el-GR" dirty="0"/>
              <a:t>καταγωγή, την περιουσία, τη γέννηση ή οποιαδήποτε άλλη κατάσταση</a:t>
            </a:r>
            <a:r>
              <a:rPr lang="el-GR" dirty="0" smtClean="0"/>
              <a:t>.</a:t>
            </a:r>
          </a:p>
          <a:p>
            <a:endParaRPr lang="el-GR" dirty="0" smtClean="0"/>
          </a:p>
          <a:p>
            <a:r>
              <a:rPr lang="el-GR" dirty="0" smtClean="0"/>
              <a:t>ΑΡΘΡΟ </a:t>
            </a:r>
            <a:r>
              <a:rPr lang="el-GR" dirty="0"/>
              <a:t>3 Κάθε άτομο έχει δικαίωμα στη ζωή, την ελευθερία και την προσωπική </a:t>
            </a:r>
            <a:r>
              <a:rPr lang="el-GR" dirty="0" smtClean="0"/>
              <a:t>του ασφάλεια</a:t>
            </a:r>
            <a:r>
              <a:rPr lang="el-GR" dirty="0"/>
              <a:t>. </a:t>
            </a:r>
          </a:p>
          <a:p>
            <a:endParaRPr lang="el-GR" dirty="0"/>
          </a:p>
        </p:txBody>
      </p:sp>
      <p:sp>
        <p:nvSpPr>
          <p:cNvPr id="4" name="TextBox 3"/>
          <p:cNvSpPr txBox="1"/>
          <p:nvPr/>
        </p:nvSpPr>
        <p:spPr>
          <a:xfrm>
            <a:off x="2134380" y="6275548"/>
            <a:ext cx="7027952" cy="369332"/>
          </a:xfrm>
          <a:prstGeom prst="rect">
            <a:avLst/>
          </a:prstGeom>
          <a:noFill/>
        </p:spPr>
        <p:txBody>
          <a:bodyPr wrap="square" rtlCol="0">
            <a:spAutoFit/>
          </a:bodyPr>
          <a:lstStyle/>
          <a:p>
            <a:r>
              <a:rPr lang="el-GR" dirty="0" smtClean="0"/>
              <a:t>Οικουμενική Διακήρυξη για τα Ανθρώπινα Δικαιώματα, 1948</a:t>
            </a:r>
            <a:endParaRPr lang="el-GR" dirty="0"/>
          </a:p>
        </p:txBody>
      </p:sp>
    </p:spTree>
    <p:extLst>
      <p:ext uri="{BB962C8B-B14F-4D97-AF65-F5344CB8AC3E}">
        <p14:creationId xmlns:p14="http://schemas.microsoft.com/office/powerpoint/2010/main" val="2988973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sp>
        <p:nvSpPr>
          <p:cNvPr id="6" name="Content Placeholder 5"/>
          <p:cNvSpPr>
            <a:spLocks noGrp="1"/>
          </p:cNvSpPr>
          <p:nvPr>
            <p:ph idx="1"/>
          </p:nvPr>
        </p:nvSpPr>
        <p:spPr>
          <a:xfrm>
            <a:off x="827584" y="2038388"/>
            <a:ext cx="7478216" cy="3951337"/>
          </a:xfrm>
        </p:spPr>
        <p:txBody>
          <a:bodyPr>
            <a:normAutofit/>
          </a:bodyPr>
          <a:lstStyle/>
          <a:p>
            <a:pPr marL="0" indent="0" algn="r">
              <a:buNone/>
            </a:pPr>
            <a:r>
              <a:rPr lang="el-GR" sz="3600" b="1" dirty="0" smtClean="0"/>
              <a:t>Ερωτήσεις;</a:t>
            </a:r>
            <a:endParaRPr lang="el-GR" sz="3600" b="1" dirty="0"/>
          </a:p>
        </p:txBody>
      </p:sp>
    </p:spTree>
    <p:extLst>
      <p:ext uri="{BB962C8B-B14F-4D97-AF65-F5344CB8AC3E}">
        <p14:creationId xmlns:p14="http://schemas.microsoft.com/office/powerpoint/2010/main" val="278198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41440" cy="1442674"/>
          </a:xfrm>
        </p:spPr>
        <p:txBody>
          <a:bodyPr/>
          <a:lstStyle/>
          <a:p>
            <a:r>
              <a:rPr lang="el-GR" sz="3200" b="1" dirty="0" smtClean="0"/>
              <a:t>ξεπερνούμε τις επιφανειακές προσεγγίσεις της διαπολιτισμικής εκπαίδευσης</a:t>
            </a:r>
            <a:r>
              <a:rPr lang="el-GR" sz="3200" b="1" dirty="0"/>
              <a:t/>
            </a:r>
            <a:br>
              <a:rPr lang="el-GR" sz="3200" b="1" dirty="0"/>
            </a:br>
            <a:endParaRPr lang="el-GR" b="1" dirty="0"/>
          </a:p>
        </p:txBody>
      </p:sp>
      <p:pic>
        <p:nvPicPr>
          <p:cNvPr id="6" name="Picture 2" descr="http://www.thechildmindingshop.co.uk/ekmps/shops/thecs/images/border-international-multicultural-children-in-national-costume-7221-p.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683568" y="4581128"/>
            <a:ext cx="7979097" cy="192153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4"/>
          </p:nvPr>
        </p:nvSpPr>
        <p:spPr>
          <a:xfrm>
            <a:off x="827584" y="1988840"/>
            <a:ext cx="7547176" cy="3600400"/>
          </a:xfrm>
        </p:spPr>
        <p:txBody>
          <a:bodyPr/>
          <a:lstStyle/>
          <a:p>
            <a:pPr marL="0" indent="0">
              <a:buNone/>
            </a:pPr>
            <a:r>
              <a:rPr lang="el-GR" dirty="0" smtClean="0"/>
              <a:t>Δραστηριότητες όπως ‘πολυπολιτισμικά φεστιβάλ’ και ‘διαπολιτισμικές ημερίδες’ έχουν κατακριθεί για την αδυναμία τους να αναγνωρίσουν και να αντιμετωπίσουν τις πολλαπλές μορφές ρατσισμού και διακρίσεων στα σχολεία και ευρύτερα (</a:t>
            </a:r>
            <a:r>
              <a:rPr lang="en-US" dirty="0" smtClean="0"/>
              <a:t>Brandt, 1986; </a:t>
            </a:r>
            <a:r>
              <a:rPr lang="en-US" dirty="0" err="1" smtClean="0"/>
              <a:t>Rattansi</a:t>
            </a:r>
            <a:r>
              <a:rPr lang="en-US" dirty="0" smtClean="0"/>
              <a:t>, 1992; Banks</a:t>
            </a:r>
            <a:r>
              <a:rPr lang="en-US" dirty="0"/>
              <a:t>, 2006</a:t>
            </a:r>
            <a:r>
              <a:rPr lang="en-US" dirty="0" smtClean="0"/>
              <a:t>; </a:t>
            </a:r>
            <a:r>
              <a:rPr lang="en-US" dirty="0"/>
              <a:t>May, </a:t>
            </a:r>
            <a:r>
              <a:rPr lang="en-US" dirty="0" smtClean="0"/>
              <a:t>2009)</a:t>
            </a:r>
            <a:endParaRPr lang="el-GR" dirty="0" smtClean="0"/>
          </a:p>
        </p:txBody>
      </p:sp>
    </p:spTree>
    <p:extLst>
      <p:ext uri="{BB962C8B-B14F-4D97-AF65-F5344CB8AC3E}">
        <p14:creationId xmlns:p14="http://schemas.microsoft.com/office/powerpoint/2010/main" val="313251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041440" cy="1186541"/>
          </a:xfrm>
        </p:spPr>
        <p:txBody>
          <a:bodyPr/>
          <a:lstStyle/>
          <a:p>
            <a:r>
              <a:rPr lang="el-GR" b="1" dirty="0" smtClean="0"/>
              <a:t>Ρατσιστικό περιστατικό</a:t>
            </a:r>
            <a:endParaRPr lang="el-GR" b="1" dirty="0"/>
          </a:p>
        </p:txBody>
      </p:sp>
      <p:sp>
        <p:nvSpPr>
          <p:cNvPr id="3" name="Content Placeholder 2"/>
          <p:cNvSpPr>
            <a:spLocks noGrp="1"/>
          </p:cNvSpPr>
          <p:nvPr>
            <p:ph idx="1"/>
          </p:nvPr>
        </p:nvSpPr>
        <p:spPr>
          <a:xfrm>
            <a:off x="539552" y="1268760"/>
            <a:ext cx="8168224" cy="5214666"/>
          </a:xfrm>
        </p:spPr>
        <p:txBody>
          <a:bodyPr>
            <a:normAutofit fontScale="92500" lnSpcReduction="20000"/>
          </a:bodyPr>
          <a:lstStyle/>
          <a:p>
            <a:r>
              <a:rPr lang="el-GR" dirty="0" smtClean="0"/>
              <a:t>οποιοδήποτε </a:t>
            </a:r>
            <a:r>
              <a:rPr lang="el-GR" dirty="0"/>
              <a:t>περιστατικό εκλαμβάνεται ως ρατσιστικό από το θύμα ή άλλο πρόσωπο. </a:t>
            </a:r>
          </a:p>
          <a:p>
            <a:r>
              <a:rPr lang="el-GR" dirty="0" smtClean="0"/>
              <a:t>έννοια </a:t>
            </a:r>
            <a:r>
              <a:rPr lang="el-GR" dirty="0"/>
              <a:t>ευρύτερη του παραπτώματος ή του αδικήματος, αφού το ρατσιστικό περιστατικό μπορεί να περιλαμβάνει και συμπεριφορές, οι οποίες αν δεν συνδέονταν με κάποιο ιδιαίτερο χαρακτηριστικό του θύματος, ενδεχομένως να μην θεωρούνταν </a:t>
            </a:r>
            <a:r>
              <a:rPr lang="el-GR" dirty="0" err="1"/>
              <a:t>παραβατικές</a:t>
            </a:r>
            <a:r>
              <a:rPr lang="el-GR" dirty="0"/>
              <a:t>. </a:t>
            </a:r>
          </a:p>
          <a:p>
            <a:r>
              <a:rPr lang="el-GR" dirty="0"/>
              <a:t>σ</a:t>
            </a:r>
            <a:r>
              <a:rPr lang="el-GR" dirty="0" smtClean="0"/>
              <a:t>υνήθως έχει ως </a:t>
            </a:r>
            <a:r>
              <a:rPr lang="el-GR" dirty="0"/>
              <a:t>σκοπό ή ως αποτέλεσμα την περιθωριοποίηση, τον αποκλεισμό ή τις διακρίσεις σε βάρος ατόμων και ομάδων ατόμων, εξ αιτίας της διαφορετικότητάς </a:t>
            </a:r>
            <a:r>
              <a:rPr lang="el-GR" dirty="0" smtClean="0"/>
              <a:t>τους… η </a:t>
            </a:r>
            <a:r>
              <a:rPr lang="el-GR" dirty="0"/>
              <a:t>φύση και η έκταση του ρατσισμού είναι τέτοιες που οι εκδηλώσεις και οι μορφές του μεταλλάσσονται και είναι ανεξάντλητες. </a:t>
            </a:r>
          </a:p>
          <a:p>
            <a:r>
              <a:rPr lang="el-GR" dirty="0" smtClean="0"/>
              <a:t>έχει </a:t>
            </a:r>
            <a:r>
              <a:rPr lang="el-GR" dirty="0"/>
              <a:t>ως συνέπεια να επηρεάζει και να καλλιεργεί περιβάλλον εχθρότητας προς όλα τα πρόσωπα που μοιράζονται τα χαρακτηριστικά αυτά. Συνεπώς, </a:t>
            </a:r>
            <a:r>
              <a:rPr lang="el-GR" dirty="0" smtClean="0"/>
              <a:t>βλάπτει </a:t>
            </a:r>
            <a:r>
              <a:rPr lang="el-GR" dirty="0"/>
              <a:t>σοβαρά όχι μόνο το πρόσωπο που το δέχεται, αλλά και ευρύτερες κοινότητες, καθώς και την </a:t>
            </a:r>
            <a:r>
              <a:rPr lang="el-GR" dirty="0" smtClean="0"/>
              <a:t>κοινωνία.</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b="1" dirty="0" smtClean="0">
                <a:solidFill>
                  <a:srgbClr val="FF0000"/>
                </a:solidFill>
              </a:rPr>
              <a:t>Λεκτική προφορική, γραπτή ή</a:t>
            </a:r>
            <a:r>
              <a:rPr lang="en-US" sz="2400" b="1" dirty="0" smtClean="0">
                <a:solidFill>
                  <a:srgbClr val="FF0000"/>
                </a:solidFill>
              </a:rPr>
              <a:t> </a:t>
            </a:r>
            <a:r>
              <a:rPr lang="el-GR" sz="2400" b="1" dirty="0" smtClean="0">
                <a:solidFill>
                  <a:srgbClr val="FF0000"/>
                </a:solidFill>
              </a:rPr>
              <a:t>ηλεκτρονική βία </a:t>
            </a:r>
            <a:r>
              <a:rPr lang="el-GR" sz="2400" b="1" dirty="0" smtClean="0"/>
              <a:t>που πληγώνει την αυτοπεποίθηση ή την αίσθηση ασφάλειας </a:t>
            </a:r>
            <a:r>
              <a:rPr lang="el-GR" sz="2400" b="1" dirty="0"/>
              <a:t>ενός ατόμου/μιας ομάδας, </a:t>
            </a:r>
            <a:r>
              <a:rPr lang="el-GR" sz="2400" b="1" dirty="0">
                <a:solidFill>
                  <a:srgbClr val="FF0000"/>
                </a:solidFill>
              </a:rPr>
              <a:t>χωρίς οι δέκτες της βίας να</a:t>
            </a:r>
            <a:r>
              <a:rPr lang="en-US" sz="2400" b="1" dirty="0">
                <a:solidFill>
                  <a:srgbClr val="FF0000"/>
                </a:solidFill>
              </a:rPr>
              <a:t> </a:t>
            </a:r>
            <a:r>
              <a:rPr lang="el-GR" sz="2400" b="1" dirty="0">
                <a:solidFill>
                  <a:srgbClr val="FF0000"/>
                </a:solidFill>
              </a:rPr>
              <a:t>είναι μάρτυρες</a:t>
            </a:r>
            <a:r>
              <a:rPr lang="el-GR" sz="2400" b="1" dirty="0"/>
              <a:t>, όπως:</a:t>
            </a:r>
            <a:br>
              <a:rPr lang="el-GR" sz="2400" b="1" dirty="0"/>
            </a:br>
            <a:endParaRPr lang="el-GR" sz="2400" b="1" dirty="0"/>
          </a:p>
        </p:txBody>
      </p:sp>
      <p:sp>
        <p:nvSpPr>
          <p:cNvPr id="3" name="Content Placeholder 2"/>
          <p:cNvSpPr>
            <a:spLocks noGrp="1"/>
          </p:cNvSpPr>
          <p:nvPr>
            <p:ph idx="1"/>
          </p:nvPr>
        </p:nvSpPr>
        <p:spPr/>
        <p:txBody>
          <a:bodyPr>
            <a:normAutofit/>
          </a:bodyPr>
          <a:lstStyle/>
          <a:p>
            <a:pPr marL="0" indent="0">
              <a:buNone/>
            </a:pPr>
            <a:r>
              <a:rPr lang="el-GR" dirty="0" smtClean="0">
                <a:latin typeface="MinionPro-Regular"/>
              </a:rPr>
              <a:t>* </a:t>
            </a:r>
            <a:r>
              <a:rPr lang="el-GR" dirty="0"/>
              <a:t>στερεοτυπικές δηλώσεις</a:t>
            </a:r>
          </a:p>
          <a:p>
            <a:pPr marL="0" indent="0">
              <a:buNone/>
            </a:pPr>
            <a:r>
              <a:rPr lang="el-GR" dirty="0"/>
              <a:t>* ανέκδοτα ή αστεία</a:t>
            </a:r>
          </a:p>
          <a:p>
            <a:pPr marL="0" indent="0">
              <a:buNone/>
            </a:pPr>
            <a:r>
              <a:rPr lang="el-GR" dirty="0"/>
              <a:t>* κοροϊδία ή πειράγματα για ρούχα, </a:t>
            </a:r>
            <a:r>
              <a:rPr lang="el-GR" dirty="0" smtClean="0"/>
              <a:t>φαγητό, σχέσεις</a:t>
            </a:r>
            <a:r>
              <a:rPr lang="el-GR" dirty="0"/>
              <a:t>, κοινωνικοοικονομική </a:t>
            </a:r>
            <a:r>
              <a:rPr lang="el-GR" dirty="0" smtClean="0"/>
              <a:t>κατάσταση, περιουσία ή σωματική </a:t>
            </a:r>
            <a:r>
              <a:rPr lang="el-GR" dirty="0"/>
              <a:t>εμφάνιση</a:t>
            </a:r>
          </a:p>
          <a:p>
            <a:pPr marL="0" indent="0">
              <a:buNone/>
            </a:pPr>
            <a:r>
              <a:rPr lang="el-GR" dirty="0"/>
              <a:t>* χρήση υποτιμητικής γλώσσας ή όρων</a:t>
            </a:r>
          </a:p>
          <a:p>
            <a:pPr marL="0" indent="0">
              <a:buNone/>
            </a:pPr>
            <a:r>
              <a:rPr lang="el-GR" dirty="0"/>
              <a:t>* προσβλητικά σχόλια</a:t>
            </a:r>
          </a:p>
          <a:p>
            <a:pPr marL="0" indent="0">
              <a:buNone/>
            </a:pPr>
            <a:r>
              <a:rPr lang="el-GR" dirty="0"/>
              <a:t>* γελοιοποίηση ή μίμηση των προφορών </a:t>
            </a:r>
            <a:r>
              <a:rPr lang="el-GR" dirty="0" smtClean="0"/>
              <a:t>ή κινήσεων</a:t>
            </a:r>
            <a:endParaRPr lang="el-GR" dirty="0"/>
          </a:p>
          <a:p>
            <a:pPr marL="0" indent="0">
              <a:buNone/>
            </a:pPr>
            <a:r>
              <a:rPr lang="el-GR" dirty="0"/>
              <a:t>* ρατσιστικά σχόλια</a:t>
            </a:r>
          </a:p>
        </p:txBody>
      </p:sp>
    </p:spTree>
    <p:extLst>
      <p:ext uri="{BB962C8B-B14F-4D97-AF65-F5344CB8AC3E}">
        <p14:creationId xmlns:p14="http://schemas.microsoft.com/office/powerpoint/2010/main" val="189106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041440" cy="1442674"/>
          </a:xfrm>
        </p:spPr>
        <p:txBody>
          <a:bodyPr/>
          <a:lstStyle/>
          <a:p>
            <a:r>
              <a:rPr lang="el-GR" sz="2400" b="1" dirty="0">
                <a:solidFill>
                  <a:srgbClr val="FF0000"/>
                </a:solidFill>
              </a:rPr>
              <a:t>Λεκτική προφορική, γραπτή </a:t>
            </a:r>
            <a:r>
              <a:rPr lang="el-GR" sz="2400" b="1" dirty="0" smtClean="0">
                <a:solidFill>
                  <a:srgbClr val="FF0000"/>
                </a:solidFill>
              </a:rPr>
              <a:t>ή</a:t>
            </a:r>
            <a:r>
              <a:rPr lang="en-US" sz="2400" b="1" dirty="0" smtClean="0">
                <a:solidFill>
                  <a:srgbClr val="FF0000"/>
                </a:solidFill>
              </a:rPr>
              <a:t> </a:t>
            </a:r>
            <a:r>
              <a:rPr lang="el-GR" sz="2400" b="1" dirty="0" smtClean="0">
                <a:solidFill>
                  <a:srgbClr val="FF0000"/>
                </a:solidFill>
              </a:rPr>
              <a:t>ηλεκτρονική </a:t>
            </a:r>
            <a:r>
              <a:rPr lang="el-GR" sz="2400" b="1" dirty="0">
                <a:solidFill>
                  <a:srgbClr val="FF0000"/>
                </a:solidFill>
              </a:rPr>
              <a:t>βία </a:t>
            </a:r>
            <a:r>
              <a:rPr lang="el-GR" sz="2400" b="1" dirty="0"/>
              <a:t>που πληγώνει την </a:t>
            </a:r>
            <a:r>
              <a:rPr lang="el-GR" sz="2400" b="1" dirty="0" smtClean="0"/>
              <a:t>αυτοπεποίθηση </a:t>
            </a:r>
            <a:r>
              <a:rPr lang="el-GR" sz="2400" b="1" dirty="0"/>
              <a:t>ή την αίσθηση ασφάλειας ενός </a:t>
            </a:r>
            <a:r>
              <a:rPr lang="el-GR" sz="2400" b="1" dirty="0" smtClean="0"/>
              <a:t>ατόμου/μιας </a:t>
            </a:r>
            <a:r>
              <a:rPr lang="el-GR" sz="2400" b="1" dirty="0"/>
              <a:t>ομάδας </a:t>
            </a:r>
            <a:r>
              <a:rPr lang="el-GR" sz="2400" b="1" dirty="0">
                <a:solidFill>
                  <a:srgbClr val="FF0000"/>
                </a:solidFill>
              </a:rPr>
              <a:t>στην οποία οι </a:t>
            </a:r>
            <a:r>
              <a:rPr lang="el-GR" sz="2400" b="1" dirty="0" smtClean="0">
                <a:solidFill>
                  <a:srgbClr val="FF0000"/>
                </a:solidFill>
              </a:rPr>
              <a:t>δέκτες</a:t>
            </a:r>
            <a:r>
              <a:rPr lang="en-US" sz="2400" b="1" dirty="0" smtClean="0">
                <a:solidFill>
                  <a:srgbClr val="FF0000"/>
                </a:solidFill>
              </a:rPr>
              <a:t> </a:t>
            </a:r>
            <a:r>
              <a:rPr lang="el-GR" sz="2400" b="1" dirty="0" smtClean="0">
                <a:solidFill>
                  <a:srgbClr val="FF0000"/>
                </a:solidFill>
              </a:rPr>
              <a:t>της </a:t>
            </a:r>
            <a:r>
              <a:rPr lang="el-GR" sz="2400" b="1" dirty="0">
                <a:solidFill>
                  <a:srgbClr val="FF0000"/>
                </a:solidFill>
              </a:rPr>
              <a:t>βίας γίνονται </a:t>
            </a:r>
            <a:r>
              <a:rPr lang="el-GR" sz="2400" b="1" dirty="0" smtClean="0">
                <a:solidFill>
                  <a:srgbClr val="FF0000"/>
                </a:solidFill>
              </a:rPr>
              <a:t>μάρτυρες</a:t>
            </a:r>
            <a:r>
              <a:rPr lang="el-GR" sz="2400" b="1" dirty="0" smtClean="0"/>
              <a:t>,</a:t>
            </a:r>
            <a:r>
              <a:rPr lang="en-US" sz="2400" b="1" dirty="0" smtClean="0"/>
              <a:t> </a:t>
            </a:r>
            <a:r>
              <a:rPr lang="el-GR" sz="2400" b="1" dirty="0" smtClean="0"/>
              <a:t>όπως</a:t>
            </a:r>
            <a:r>
              <a:rPr lang="el-GR" sz="2400" b="1" dirty="0"/>
              <a:t>:</a:t>
            </a:r>
            <a:br>
              <a:rPr lang="el-GR" sz="2400" b="1" dirty="0"/>
            </a:br>
            <a:endParaRPr lang="el-GR" dirty="0"/>
          </a:p>
        </p:txBody>
      </p:sp>
      <p:sp>
        <p:nvSpPr>
          <p:cNvPr id="3" name="Content Placeholder 2"/>
          <p:cNvSpPr>
            <a:spLocks noGrp="1"/>
          </p:cNvSpPr>
          <p:nvPr>
            <p:ph idx="1"/>
          </p:nvPr>
        </p:nvSpPr>
        <p:spPr/>
        <p:txBody>
          <a:bodyPr>
            <a:normAutofit/>
          </a:bodyPr>
          <a:lstStyle/>
          <a:p>
            <a:r>
              <a:rPr lang="el-GR" sz="2000" dirty="0" smtClean="0"/>
              <a:t>* </a:t>
            </a:r>
            <a:r>
              <a:rPr lang="el-GR" sz="2000" dirty="0"/>
              <a:t>στερεοτυπικές δηλώσεις</a:t>
            </a:r>
          </a:p>
          <a:p>
            <a:r>
              <a:rPr lang="el-GR" sz="2000" dirty="0"/>
              <a:t>* ανέκδοτα ή αστεία</a:t>
            </a:r>
          </a:p>
          <a:p>
            <a:r>
              <a:rPr lang="el-GR" sz="2000" dirty="0"/>
              <a:t>* κοροϊδία ή πειράγματα για ρούχα, </a:t>
            </a:r>
            <a:r>
              <a:rPr lang="el-GR" sz="2000" dirty="0" smtClean="0"/>
              <a:t>φαγητό, σχέσεις</a:t>
            </a:r>
            <a:r>
              <a:rPr lang="el-GR" sz="2000" dirty="0"/>
              <a:t>, κοινωνικοοικονομική </a:t>
            </a:r>
            <a:r>
              <a:rPr lang="el-GR" sz="2000" dirty="0" smtClean="0"/>
              <a:t>κατάσταση</a:t>
            </a:r>
            <a:r>
              <a:rPr lang="el-GR" sz="2000" dirty="0"/>
              <a:t>, περιουσία ή σωματική εμφάνιση</a:t>
            </a:r>
          </a:p>
          <a:p>
            <a:r>
              <a:rPr lang="el-GR" sz="2000" dirty="0"/>
              <a:t>* χρήση υποτιμητικής γλώσσας ή όρων</a:t>
            </a:r>
          </a:p>
          <a:p>
            <a:r>
              <a:rPr lang="el-GR" sz="2000" dirty="0"/>
              <a:t>* προσβλητικά σχόλια</a:t>
            </a:r>
          </a:p>
          <a:p>
            <a:r>
              <a:rPr lang="el-GR" sz="2000" dirty="0"/>
              <a:t>* γελοιοποίηση ή μίμηση των </a:t>
            </a:r>
            <a:r>
              <a:rPr lang="el-GR" sz="2000" dirty="0" smtClean="0"/>
              <a:t>προφορών ή </a:t>
            </a:r>
            <a:r>
              <a:rPr lang="el-GR" sz="2000" dirty="0"/>
              <a:t>κινήσεων</a:t>
            </a:r>
          </a:p>
          <a:p>
            <a:r>
              <a:rPr lang="el-GR" sz="2000" dirty="0"/>
              <a:t>* ρατσιστικά σχόλια</a:t>
            </a:r>
            <a:endParaRPr lang="el-GR" sz="2200" dirty="0"/>
          </a:p>
        </p:txBody>
      </p:sp>
    </p:spTree>
    <p:extLst>
      <p:ext uri="{BB962C8B-B14F-4D97-AF65-F5344CB8AC3E}">
        <p14:creationId xmlns:p14="http://schemas.microsoft.com/office/powerpoint/2010/main" val="129737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FF0000"/>
                </a:solidFill>
              </a:rPr>
              <a:t>Κοινωνική βία </a:t>
            </a:r>
            <a:r>
              <a:rPr lang="el-GR" sz="2800" b="1" dirty="0"/>
              <a:t>που πληγώνει</a:t>
            </a:r>
            <a:br>
              <a:rPr lang="el-GR" sz="2800" b="1" dirty="0"/>
            </a:br>
            <a:r>
              <a:rPr lang="el-GR" sz="2800" b="1" dirty="0"/>
              <a:t>την αίσθηση της αποδοχής ενός ατόμου από</a:t>
            </a:r>
            <a:br>
              <a:rPr lang="el-GR" sz="2800" b="1" dirty="0"/>
            </a:br>
            <a:r>
              <a:rPr lang="el-GR" sz="2800" b="1" dirty="0"/>
              <a:t>το σύνολο, όπως:</a:t>
            </a:r>
            <a:br>
              <a:rPr lang="el-GR" sz="2800" b="1" dirty="0"/>
            </a:br>
            <a:endParaRPr lang="el-GR" dirty="0"/>
          </a:p>
        </p:txBody>
      </p:sp>
      <p:sp>
        <p:nvSpPr>
          <p:cNvPr id="3" name="Content Placeholder 2"/>
          <p:cNvSpPr>
            <a:spLocks noGrp="1"/>
          </p:cNvSpPr>
          <p:nvPr>
            <p:ph idx="1"/>
          </p:nvPr>
        </p:nvSpPr>
        <p:spPr/>
        <p:txBody>
          <a:bodyPr>
            <a:normAutofit/>
          </a:bodyPr>
          <a:lstStyle/>
          <a:p>
            <a:r>
              <a:rPr lang="el-GR" dirty="0" smtClean="0"/>
              <a:t>* </a:t>
            </a:r>
            <a:r>
              <a:rPr lang="el-GR" dirty="0"/>
              <a:t>σκόπιμος αποκλεισμός λέγοντας στους </a:t>
            </a:r>
            <a:r>
              <a:rPr lang="el-GR" dirty="0" smtClean="0"/>
              <a:t>άλλους </a:t>
            </a:r>
            <a:r>
              <a:rPr lang="el-GR" dirty="0"/>
              <a:t>να μην κάνουν παρέα με ένα </a:t>
            </a:r>
            <a:r>
              <a:rPr lang="el-GR" dirty="0" smtClean="0"/>
              <a:t>άτομο/μια</a:t>
            </a:r>
            <a:r>
              <a:rPr lang="en-US" dirty="0" smtClean="0"/>
              <a:t> </a:t>
            </a:r>
            <a:r>
              <a:rPr lang="el-GR" dirty="0" smtClean="0"/>
              <a:t>ομάδα </a:t>
            </a:r>
            <a:r>
              <a:rPr lang="el-GR" dirty="0"/>
              <a:t>ατόμων</a:t>
            </a:r>
          </a:p>
          <a:p>
            <a:r>
              <a:rPr lang="el-GR" dirty="0"/>
              <a:t>* κουτσομπολιό, συμμετοχή στη διάδοση </a:t>
            </a:r>
            <a:r>
              <a:rPr lang="el-GR" dirty="0" smtClean="0"/>
              <a:t>φήμης</a:t>
            </a:r>
            <a:endParaRPr lang="el-GR" dirty="0"/>
          </a:p>
          <a:p>
            <a:r>
              <a:rPr lang="el-GR" dirty="0"/>
              <a:t>* άρνηση για συνεργασία</a:t>
            </a:r>
          </a:p>
          <a:p>
            <a:r>
              <a:rPr lang="el-GR" dirty="0"/>
              <a:t>* άρνηση από παιδιά να παίξουν ή να </a:t>
            </a:r>
            <a:r>
              <a:rPr lang="el-GR" dirty="0" smtClean="0"/>
              <a:t>καθίσουν</a:t>
            </a:r>
            <a:r>
              <a:rPr lang="en-US" dirty="0" smtClean="0"/>
              <a:t> </a:t>
            </a:r>
            <a:r>
              <a:rPr lang="el-GR" dirty="0" smtClean="0"/>
              <a:t>δίπλα </a:t>
            </a:r>
            <a:r>
              <a:rPr lang="el-GR" dirty="0"/>
              <a:t>από συγκεκριμένα παιδιά</a:t>
            </a:r>
          </a:p>
          <a:p>
            <a:r>
              <a:rPr lang="el-GR" dirty="0"/>
              <a:t>* αποκλεισμός από συμμετοχή σε </a:t>
            </a:r>
            <a:r>
              <a:rPr lang="el-GR" dirty="0" smtClean="0"/>
              <a:t>κοινωνικές</a:t>
            </a:r>
            <a:r>
              <a:rPr lang="en-US" dirty="0" smtClean="0"/>
              <a:t> </a:t>
            </a:r>
            <a:r>
              <a:rPr lang="el-GR" dirty="0" smtClean="0"/>
              <a:t>ή </a:t>
            </a:r>
            <a:r>
              <a:rPr lang="el-GR" dirty="0"/>
              <a:t>άλλες ομάδες</a:t>
            </a:r>
          </a:p>
        </p:txBody>
      </p:sp>
    </p:spTree>
    <p:extLst>
      <p:ext uri="{BB962C8B-B14F-4D97-AF65-F5344CB8AC3E}">
        <p14:creationId xmlns:p14="http://schemas.microsoft.com/office/powerpoint/2010/main" val="97414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FF0000"/>
                </a:solidFill>
              </a:rPr>
              <a:t>Μη λεκτική βία </a:t>
            </a:r>
            <a:r>
              <a:rPr lang="el-GR" sz="2800" b="1" dirty="0"/>
              <a:t>που πληγώνει</a:t>
            </a:r>
            <a:br>
              <a:rPr lang="el-GR" sz="2800" b="1" dirty="0"/>
            </a:br>
            <a:r>
              <a:rPr lang="el-GR" sz="2800" b="1" dirty="0"/>
              <a:t>την αυτοπεποίθηση ή την αίσθηση </a:t>
            </a:r>
            <a:r>
              <a:rPr lang="el-GR" sz="2800" b="1" dirty="0" err="1"/>
              <a:t>ασφά</a:t>
            </a:r>
            <a:r>
              <a:rPr lang="el-GR" sz="2800" b="1" dirty="0"/>
              <a:t>-</a:t>
            </a:r>
            <a:br>
              <a:rPr lang="el-GR" sz="2800" b="1" dirty="0"/>
            </a:br>
            <a:r>
              <a:rPr lang="el-GR" sz="2800" b="1" dirty="0" err="1"/>
              <a:t>λειας</a:t>
            </a:r>
            <a:r>
              <a:rPr lang="el-GR" sz="2800" b="1" dirty="0"/>
              <a:t> ενός ατόμου/μιας ομάδας, όπως:</a:t>
            </a:r>
            <a:br>
              <a:rPr lang="el-GR" sz="2800" b="1" dirty="0"/>
            </a:b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 </a:t>
            </a:r>
            <a:r>
              <a:rPr lang="el-GR" dirty="0"/>
              <a:t>σήματα ή σύμβολα σε ρούχα που είναι </a:t>
            </a:r>
            <a:r>
              <a:rPr lang="el-GR" dirty="0" smtClean="0"/>
              <a:t>ενάντια </a:t>
            </a:r>
            <a:r>
              <a:rPr lang="el-GR" dirty="0"/>
              <a:t>σε συγκεκριμένες πολιτισμικές ή </a:t>
            </a:r>
            <a:r>
              <a:rPr lang="el-GR" dirty="0" smtClean="0"/>
              <a:t>άλλες</a:t>
            </a:r>
            <a:r>
              <a:rPr lang="en-US" dirty="0" smtClean="0"/>
              <a:t> </a:t>
            </a:r>
            <a:r>
              <a:rPr lang="el-GR" dirty="0" smtClean="0"/>
              <a:t>ομάδες </a:t>
            </a:r>
            <a:r>
              <a:rPr lang="el-GR" dirty="0"/>
              <a:t>ή προκαλούν αισθήματα </a:t>
            </a:r>
            <a:r>
              <a:rPr lang="el-GR" dirty="0" smtClean="0"/>
              <a:t>εναντίον</a:t>
            </a:r>
            <a:r>
              <a:rPr lang="en-US" dirty="0" smtClean="0"/>
              <a:t> </a:t>
            </a:r>
            <a:r>
              <a:rPr lang="el-GR" dirty="0" smtClean="0"/>
              <a:t>ατόμων </a:t>
            </a:r>
            <a:r>
              <a:rPr lang="el-GR" dirty="0"/>
              <a:t>ή ομάδων</a:t>
            </a:r>
          </a:p>
          <a:p>
            <a:r>
              <a:rPr lang="el-GR" dirty="0"/>
              <a:t>* προσβλητικά, απειλητικά ή </a:t>
            </a:r>
            <a:r>
              <a:rPr lang="el-GR" dirty="0" smtClean="0"/>
              <a:t>ρατσιστικά</a:t>
            </a:r>
            <a:r>
              <a:rPr lang="en-US" dirty="0" smtClean="0"/>
              <a:t> </a:t>
            </a:r>
            <a:r>
              <a:rPr lang="el-GR" dirty="0" smtClean="0"/>
              <a:t>γκράφιτι </a:t>
            </a:r>
            <a:r>
              <a:rPr lang="el-GR" dirty="0"/>
              <a:t>ή σλόγκαν (σε τοίχους του </a:t>
            </a:r>
            <a:r>
              <a:rPr lang="el-GR" dirty="0" smtClean="0"/>
              <a:t>σχολείου</a:t>
            </a:r>
            <a:r>
              <a:rPr lang="el-GR" dirty="0"/>
              <a:t>, στις τουαλέτες, στα θρανία κ.λπ.)</a:t>
            </a:r>
          </a:p>
          <a:p>
            <a:r>
              <a:rPr lang="el-GR" dirty="0"/>
              <a:t>* προώθηση εκδόσεων που είναι ενάντια </a:t>
            </a:r>
            <a:r>
              <a:rPr lang="el-GR" dirty="0" smtClean="0"/>
              <a:t>σε</a:t>
            </a:r>
            <a:r>
              <a:rPr lang="en-US" dirty="0" smtClean="0"/>
              <a:t> </a:t>
            </a:r>
            <a:r>
              <a:rPr lang="el-GR" dirty="0" smtClean="0"/>
              <a:t>συγκεκριμένες </a:t>
            </a:r>
            <a:r>
              <a:rPr lang="el-GR" dirty="0"/>
              <a:t>πολιτισμικές ή άλλες ομάδες</a:t>
            </a:r>
          </a:p>
          <a:p>
            <a:r>
              <a:rPr lang="el-GR" dirty="0"/>
              <a:t>* προώθηση του ρατσισμού ή ρατσιστικών </a:t>
            </a:r>
            <a:r>
              <a:rPr lang="el-GR" dirty="0" smtClean="0"/>
              <a:t>αντιλήψεων </a:t>
            </a:r>
            <a:r>
              <a:rPr lang="el-GR" dirty="0"/>
              <a:t>και της μη αποδοχής της </a:t>
            </a:r>
            <a:r>
              <a:rPr lang="el-GR" dirty="0" smtClean="0"/>
              <a:t>διαφορετικότητας </a:t>
            </a:r>
            <a:r>
              <a:rPr lang="el-GR" dirty="0"/>
              <a:t>μέσα από το διαδίκτυο ή </a:t>
            </a:r>
            <a:r>
              <a:rPr lang="el-GR" dirty="0" smtClean="0"/>
              <a:t>άλλα ηλεκτρονικά </a:t>
            </a:r>
            <a:r>
              <a:rPr lang="el-GR" dirty="0"/>
              <a:t>μέσα</a:t>
            </a:r>
          </a:p>
          <a:p>
            <a:r>
              <a:rPr lang="el-GR" dirty="0"/>
              <a:t>* άλλα είδη ρατσιστικής προπαγάνδας</a:t>
            </a:r>
          </a:p>
        </p:txBody>
      </p:sp>
    </p:spTree>
    <p:extLst>
      <p:ext uri="{BB962C8B-B14F-4D97-AF65-F5344CB8AC3E}">
        <p14:creationId xmlns:p14="http://schemas.microsoft.com/office/powerpoint/2010/main" val="14019330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3893</TotalTime>
  <Words>2530</Words>
  <Application>Microsoft Office PowerPoint</Application>
  <PresentationFormat>On-screen Show (4:3)</PresentationFormat>
  <Paragraphs>195</Paragraphs>
  <Slides>33</Slides>
  <Notes>22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Sketchbook</vt:lpstr>
      <vt:lpstr>ΕΦΑΡΜΟΓΗ ΑΝΤΙΡΑΤΣΙΣΤΙΚΗΣ ΠΟΛΙΤΙΚΗΣ ΥΠΠ 2017-2018</vt:lpstr>
      <vt:lpstr>Σκοπός</vt:lpstr>
      <vt:lpstr>Κώδικας Συμπεριφοράς Κατά του Ρατσισμού</vt:lpstr>
      <vt:lpstr>ξεπερνούμε τις επιφανειακές προσεγγίσεις της διαπολιτισμικής εκπαίδευσης </vt:lpstr>
      <vt:lpstr>Ρατσιστικό περιστατικό</vt:lpstr>
      <vt:lpstr>Λεκτική προφορική, γραπτή ή ηλεκτρονική βία που πληγώνει την αυτοπεποίθηση ή την αίσθηση ασφάλειας ενός ατόμου/μιας ομάδας, χωρίς οι δέκτες της βίας να είναι μάρτυρες, όπως: </vt:lpstr>
      <vt:lpstr>Λεκτική προφορική, γραπτή ή ηλεκτρονική βία που πληγώνει την αυτοπεποίθηση ή την αίσθηση ασφάλειας ενός ατόμου/μιας ομάδας στην οποία οι δέκτες της βίας γίνονται μάρτυρες, όπως: </vt:lpstr>
      <vt:lpstr>Κοινωνική βία που πληγώνει την αίσθηση της αποδοχής ενός ατόμου από το σύνολο, όπως: </vt:lpstr>
      <vt:lpstr>Μη λεκτική βία που πληγώνει την αυτοπεποίθηση ή την αίσθηση ασφά- λειας ενός ατόμου/μιας ομάδας, όπως: </vt:lpstr>
      <vt:lpstr>Σωματική βία που πληγώνει την αυτοπεποίθηση ή την αίσθηση ασφάλειας ενός ατόμου/μιας ομάδας, όπως: </vt:lpstr>
      <vt:lpstr>Όλα τα μέλη της σχολικής κοινότητας (εκπαιδευτικοί, μαθητές/τριες και άλλο προσωπικό του σχολείου) δεσμεύονται ώστε να:</vt:lpstr>
      <vt:lpstr>PowerPoint Presentation</vt:lpstr>
      <vt:lpstr>Οι μαθήτριες και οι μαθητές δεσμεύονται ώστε:</vt:lpstr>
      <vt:lpstr>PowerPoint Presentation</vt:lpstr>
      <vt:lpstr>Τι μπορεί να κάνει κάποιο άτομο που πιστεύει ότι δέχθηκε ή δέχεται ρατσιστική συμπεριφορά ή κάποιος που ήταν θεατής στην εκδήλωση τέτοιας συμπεριφοράς;</vt:lpstr>
      <vt:lpstr>Οδηγός Διαχείρισης και Καταγραφής Ρατσιστικών Περιστατικών</vt:lpstr>
      <vt:lpstr>αποφεύγουμε τη δαιμονοποίηση ατόμων που παρουσιάζουν ρατσιστικές συμπεριφορές</vt:lpstr>
      <vt:lpstr>Βήματα διαχείρισης ρατσιστικών περιστατικών</vt:lpstr>
      <vt:lpstr>PowerPoint Presentation</vt:lpstr>
      <vt:lpstr>PowerPoint Presentation</vt:lpstr>
      <vt:lpstr>PowerPoint Presentation</vt:lpstr>
      <vt:lpstr>PowerPoint Presentation</vt:lpstr>
      <vt:lpstr>Βήματα διαχείρισης ρατσιστικών περιστατικών</vt:lpstr>
      <vt:lpstr>PowerPoint Presentation</vt:lpstr>
      <vt:lpstr>Πίνακας κυρώσεων</vt:lpstr>
      <vt:lpstr>PowerPoint Presentation</vt:lpstr>
      <vt:lpstr>έντυπο αναστοχασμού</vt:lpstr>
      <vt:lpstr>«Η αναφορά των περιστατικών…</vt:lpstr>
      <vt:lpstr>συνεχής πρόκληση: ελλιπής καταγγελία (under-reporting)</vt:lpstr>
      <vt:lpstr>στήριξη από το Παιδαγωγικό Ινστιτούτο</vt:lpstr>
      <vt:lpstr>www.pi.ac.cy     </vt:lpstr>
      <vt:lpstr>τι έχει σημασία;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Αντιρατσιστική πολιτική</dc:title>
  <dc:creator>nap</dc:creator>
  <cp:lastModifiedBy>nap</cp:lastModifiedBy>
  <cp:revision>418</cp:revision>
  <cp:lastPrinted>2014-10-08T10:45:11Z</cp:lastPrinted>
  <dcterms:created xsi:type="dcterms:W3CDTF">2014-05-22T07:53:09Z</dcterms:created>
  <dcterms:modified xsi:type="dcterms:W3CDTF">2017-09-04T06:42:00Z</dcterms:modified>
</cp:coreProperties>
</file>