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342" r:id="rId2"/>
    <p:sldId id="396" r:id="rId3"/>
    <p:sldId id="397" r:id="rId4"/>
    <p:sldId id="318" r:id="rId5"/>
    <p:sldId id="329" r:id="rId6"/>
    <p:sldId id="314" r:id="rId7"/>
    <p:sldId id="324" r:id="rId8"/>
    <p:sldId id="380" r:id="rId9"/>
    <p:sldId id="381" r:id="rId10"/>
    <p:sldId id="382" r:id="rId11"/>
    <p:sldId id="383" r:id="rId12"/>
    <p:sldId id="384" r:id="rId13"/>
    <p:sldId id="395" r:id="rId14"/>
    <p:sldId id="328" r:id="rId15"/>
    <p:sldId id="325" r:id="rId16"/>
    <p:sldId id="338" r:id="rId17"/>
    <p:sldId id="327" r:id="rId18"/>
    <p:sldId id="339" r:id="rId19"/>
    <p:sldId id="388" r:id="rId20"/>
    <p:sldId id="389" r:id="rId21"/>
    <p:sldId id="385" r:id="rId22"/>
    <p:sldId id="391" r:id="rId23"/>
    <p:sldId id="365" r:id="rId24"/>
    <p:sldId id="390" r:id="rId25"/>
    <p:sldId id="321" r:id="rId26"/>
  </p:sldIdLst>
  <p:sldSz cx="9144000" cy="6858000" type="screen4x3"/>
  <p:notesSz cx="6669088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21" autoAdjust="0"/>
    <p:restoredTop sz="82060" autoAdjust="0"/>
  </p:normalViewPr>
  <p:slideViewPr>
    <p:cSldViewPr>
      <p:cViewPr>
        <p:scale>
          <a:sx n="60" d="100"/>
          <a:sy n="60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7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1BDEB-82C2-477D-9EC8-5CA25E1076BF}" type="datetimeFigureOut">
              <a:rPr lang="el-GR" smtClean="0"/>
              <a:t>12/11/2015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71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D4B3F-FF7E-4C79-9A8D-920C5078B0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297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6B279-98F4-4F76-A324-198A65003E35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A2AF8-D0B9-4BE9-B8AB-46EF7F7DC37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10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017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451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81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025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105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12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96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Στο δεύτερο μέρος του εγγράφου,</a:t>
            </a:r>
            <a:r>
              <a:rPr lang="el-GR" baseline="0" dirty="0" smtClean="0"/>
              <a:t> είναι ο Οδηγός…… στον οποίο περιλαμβάνονται…………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572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διαχείριση των ρατσιστικών περιστατικών γίνεται με ιδιαίτερο τρόπο κάθε φορά.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σημαντικό να τηρούνται συγκεκριμένα βήματα, για την αποτελεσματική καταγραφή και αντιμετώπιση τους. Η παροχή άμεσης στήριξης και ασφάλειας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στο θύμα αποτελεί πρωταρχικής σημασίας βήμα διαχείρισης.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0379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Σε περιπτώσεις επαναλαμβανόμενων ρατσιστικών συμπεριφορών καλούνται να εμπλακούν η ΥΕΨ και η ΟΑΠ.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3588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Ως θέμα αρχής, ο χειρισμός των ρατσιστικών περιστατικών γίνεται πρωτίστως με </a:t>
            </a:r>
            <a:r>
              <a:rPr lang="el-G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παιδαγωγικούς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όρους.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σημαντικό η επιβολή των κυρώσεων να γίνεται με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διαφάνεια και συνέπεια.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59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198078"/>
            <a:ext cx="6048672" cy="1442674"/>
          </a:xfrm>
        </p:spPr>
        <p:txBody>
          <a:bodyPr/>
          <a:lstStyle/>
          <a:p>
            <a:r>
              <a:rPr lang="el-GR" sz="2800" b="1" dirty="0" smtClean="0"/>
              <a:t>ΕΦΑΡΜΟΓΗ ΑΝΤΙΡΑΤΣΙΣΤΙΚΗΣ ΠΟΛΙΤΙΚΗΣ ΥΠΠ</a:t>
            </a:r>
            <a:br>
              <a:rPr lang="el-GR" sz="2800" b="1" dirty="0" smtClean="0"/>
            </a:br>
            <a:r>
              <a:rPr lang="el-GR" sz="2800" b="1" dirty="0" smtClean="0"/>
              <a:t>2015-16</a:t>
            </a:r>
            <a:endParaRPr lang="el-G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11089" r="25062" b="6950"/>
          <a:stretch/>
        </p:blipFill>
        <p:spPr bwMode="auto">
          <a:xfrm>
            <a:off x="1691680" y="1673892"/>
            <a:ext cx="5868652" cy="41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1224136" cy="117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640" y="60355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Δρ Έλενα Παπαμιχαήλ, Λειτουργός Παιδαγωγικού Ινστιτούτου</a:t>
            </a:r>
            <a:endParaRPr lang="el-GR" dirty="0"/>
          </a:p>
        </p:txBody>
      </p:sp>
      <p:pic>
        <p:nvPicPr>
          <p:cNvPr id="7" name="Picture 6"/>
          <p:cNvPicPr/>
          <p:nvPr/>
        </p:nvPicPr>
        <p:blipFill rotWithShape="1">
          <a:blip r:embed="rId5"/>
          <a:srcRect l="32118" t="7411" r="32118" b="29601"/>
          <a:stretch/>
        </p:blipFill>
        <p:spPr bwMode="auto">
          <a:xfrm>
            <a:off x="7596336" y="412263"/>
            <a:ext cx="1246621" cy="1205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21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solidFill>
                  <a:srgbClr val="FF0000"/>
                </a:solidFill>
              </a:rPr>
              <a:t>Κοινωνική βία </a:t>
            </a:r>
            <a:r>
              <a:rPr lang="el-GR" sz="2800" b="1" dirty="0"/>
              <a:t>που πληγώνει</a:t>
            </a:r>
            <a:br>
              <a:rPr lang="el-GR" sz="2800" b="1" dirty="0"/>
            </a:br>
            <a:r>
              <a:rPr lang="el-GR" sz="2800" b="1" dirty="0"/>
              <a:t>την αίσθηση της αποδοχής ενός ατόμου από</a:t>
            </a:r>
            <a:br>
              <a:rPr lang="el-GR" sz="2800" b="1" dirty="0"/>
            </a:br>
            <a:r>
              <a:rPr lang="el-GR" sz="2800" b="1" dirty="0"/>
              <a:t>το σύνολο, όπως:</a:t>
            </a:r>
            <a:br>
              <a:rPr lang="el-GR" sz="2800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* </a:t>
            </a:r>
            <a:r>
              <a:rPr lang="el-GR" dirty="0"/>
              <a:t>σκόπιμος αποκλεισμός λέγοντας στους </a:t>
            </a:r>
            <a:r>
              <a:rPr lang="el-GR" dirty="0" smtClean="0"/>
              <a:t>άλλους </a:t>
            </a:r>
            <a:r>
              <a:rPr lang="el-GR" dirty="0"/>
              <a:t>να μην κάνουν παρέα με ένα </a:t>
            </a:r>
            <a:r>
              <a:rPr lang="el-GR" dirty="0" smtClean="0"/>
              <a:t>άτομο/μια</a:t>
            </a:r>
            <a:r>
              <a:rPr lang="en-US" dirty="0" smtClean="0"/>
              <a:t> </a:t>
            </a:r>
            <a:r>
              <a:rPr lang="el-GR" dirty="0" smtClean="0"/>
              <a:t>ομάδα </a:t>
            </a:r>
            <a:r>
              <a:rPr lang="el-GR" dirty="0"/>
              <a:t>ατόμων</a:t>
            </a:r>
          </a:p>
          <a:p>
            <a:r>
              <a:rPr lang="el-GR" dirty="0"/>
              <a:t>* κουτσομπολιό, συμμετοχή στη διάδοση </a:t>
            </a:r>
            <a:r>
              <a:rPr lang="el-GR" dirty="0" smtClean="0"/>
              <a:t>φήμης</a:t>
            </a:r>
            <a:endParaRPr lang="el-GR" dirty="0"/>
          </a:p>
          <a:p>
            <a:r>
              <a:rPr lang="el-GR" dirty="0"/>
              <a:t>* άρνηση για συνεργασία</a:t>
            </a:r>
          </a:p>
          <a:p>
            <a:r>
              <a:rPr lang="el-GR" dirty="0"/>
              <a:t>* άρνηση από παιδιά να παίξουν ή να </a:t>
            </a:r>
            <a:r>
              <a:rPr lang="el-GR" dirty="0" smtClean="0"/>
              <a:t>καθίσουν</a:t>
            </a:r>
            <a:r>
              <a:rPr lang="en-US" dirty="0" smtClean="0"/>
              <a:t> </a:t>
            </a:r>
            <a:r>
              <a:rPr lang="el-GR" dirty="0" smtClean="0"/>
              <a:t>δίπλα </a:t>
            </a:r>
            <a:r>
              <a:rPr lang="el-GR" dirty="0"/>
              <a:t>από συγκεκριμένα παιδιά</a:t>
            </a:r>
          </a:p>
          <a:p>
            <a:r>
              <a:rPr lang="el-GR" dirty="0"/>
              <a:t>* αποκλεισμός από συμμετοχή σε </a:t>
            </a:r>
            <a:r>
              <a:rPr lang="el-GR" dirty="0" smtClean="0"/>
              <a:t>κοινωνικές</a:t>
            </a:r>
            <a:r>
              <a:rPr lang="en-US" dirty="0" smtClean="0"/>
              <a:t> </a:t>
            </a:r>
            <a:r>
              <a:rPr lang="el-GR" dirty="0" smtClean="0"/>
              <a:t>ή </a:t>
            </a:r>
            <a:r>
              <a:rPr lang="el-GR" dirty="0"/>
              <a:t>άλλες ομάδες</a:t>
            </a:r>
          </a:p>
        </p:txBody>
      </p:sp>
    </p:spTree>
    <p:extLst>
      <p:ext uri="{BB962C8B-B14F-4D97-AF65-F5344CB8AC3E}">
        <p14:creationId xmlns:p14="http://schemas.microsoft.com/office/powerpoint/2010/main" val="97414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solidFill>
                  <a:srgbClr val="FF0000"/>
                </a:solidFill>
              </a:rPr>
              <a:t>Μη λεκτική βία </a:t>
            </a:r>
            <a:r>
              <a:rPr lang="el-GR" sz="2800" b="1" dirty="0"/>
              <a:t>που πληγώνει</a:t>
            </a:r>
            <a:br>
              <a:rPr lang="el-GR" sz="2800" b="1" dirty="0"/>
            </a:br>
            <a:r>
              <a:rPr lang="el-GR" sz="2800" b="1" dirty="0"/>
              <a:t>την αυτοπεποίθηση ή την αίσθηση </a:t>
            </a:r>
            <a:r>
              <a:rPr lang="el-GR" sz="2800" b="1" dirty="0" err="1"/>
              <a:t>ασφά</a:t>
            </a:r>
            <a:r>
              <a:rPr lang="el-GR" sz="2800" b="1" dirty="0"/>
              <a:t>-</a:t>
            </a:r>
            <a:br>
              <a:rPr lang="el-GR" sz="2800" b="1" dirty="0"/>
            </a:br>
            <a:r>
              <a:rPr lang="el-GR" sz="2800" b="1" dirty="0" err="1"/>
              <a:t>λειας</a:t>
            </a:r>
            <a:r>
              <a:rPr lang="el-GR" sz="2800" b="1" dirty="0"/>
              <a:t> ενός ατόμου/μιας ομάδας, όπως:</a:t>
            </a:r>
            <a:br>
              <a:rPr lang="el-GR" sz="2800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* </a:t>
            </a:r>
            <a:r>
              <a:rPr lang="el-GR" dirty="0"/>
              <a:t>σήματα ή σύμβολα σε ρούχα που είναι </a:t>
            </a:r>
            <a:r>
              <a:rPr lang="el-GR" dirty="0" smtClean="0"/>
              <a:t>ενάντια </a:t>
            </a:r>
            <a:r>
              <a:rPr lang="el-GR" dirty="0"/>
              <a:t>σε συγκεκριμένες πολιτισμικές ή </a:t>
            </a:r>
            <a:r>
              <a:rPr lang="el-GR" dirty="0" smtClean="0"/>
              <a:t>άλλες</a:t>
            </a:r>
            <a:r>
              <a:rPr lang="en-US" dirty="0" smtClean="0"/>
              <a:t> </a:t>
            </a:r>
            <a:r>
              <a:rPr lang="el-GR" dirty="0" smtClean="0"/>
              <a:t>ομάδες </a:t>
            </a:r>
            <a:r>
              <a:rPr lang="el-GR" dirty="0"/>
              <a:t>ή προκαλούν αισθήματα </a:t>
            </a:r>
            <a:r>
              <a:rPr lang="el-GR" dirty="0" smtClean="0"/>
              <a:t>εναντίον</a:t>
            </a:r>
            <a:r>
              <a:rPr lang="en-US" dirty="0" smtClean="0"/>
              <a:t> </a:t>
            </a:r>
            <a:r>
              <a:rPr lang="el-GR" dirty="0" smtClean="0"/>
              <a:t>ατόμων </a:t>
            </a:r>
            <a:r>
              <a:rPr lang="el-GR" dirty="0"/>
              <a:t>ή ομάδων</a:t>
            </a:r>
          </a:p>
          <a:p>
            <a:r>
              <a:rPr lang="el-GR" dirty="0"/>
              <a:t>* προσβλητικά, απειλητικά ή </a:t>
            </a:r>
            <a:r>
              <a:rPr lang="el-GR" dirty="0" smtClean="0"/>
              <a:t>ρατσιστικά</a:t>
            </a:r>
            <a:r>
              <a:rPr lang="en-US" dirty="0" smtClean="0"/>
              <a:t> </a:t>
            </a:r>
            <a:r>
              <a:rPr lang="el-GR" dirty="0" smtClean="0"/>
              <a:t>γκράφιτι </a:t>
            </a:r>
            <a:r>
              <a:rPr lang="el-GR" dirty="0"/>
              <a:t>ή σλόγκαν (σε τοίχους του </a:t>
            </a:r>
            <a:r>
              <a:rPr lang="el-GR" dirty="0" smtClean="0"/>
              <a:t>σχολείου</a:t>
            </a:r>
            <a:r>
              <a:rPr lang="el-GR" dirty="0"/>
              <a:t>, στις τουαλέτες, στα θρανία κ.λπ.)</a:t>
            </a:r>
          </a:p>
          <a:p>
            <a:r>
              <a:rPr lang="el-GR" dirty="0"/>
              <a:t>* προώθηση εκδόσεων που είναι ενάντια 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l-GR" dirty="0" smtClean="0"/>
              <a:t>συγκεκριμένες </a:t>
            </a:r>
            <a:r>
              <a:rPr lang="el-GR" dirty="0"/>
              <a:t>πολιτισμικές ή άλλες ομάδες</a:t>
            </a:r>
          </a:p>
          <a:p>
            <a:r>
              <a:rPr lang="el-GR" dirty="0"/>
              <a:t>* προώθηση του ρατσισμού ή ρατσιστικών </a:t>
            </a:r>
            <a:r>
              <a:rPr lang="el-GR" dirty="0" smtClean="0"/>
              <a:t>αντιλήψεων </a:t>
            </a:r>
            <a:r>
              <a:rPr lang="el-GR" dirty="0"/>
              <a:t>και της μη αποδοχής της </a:t>
            </a:r>
            <a:r>
              <a:rPr lang="el-GR" dirty="0" smtClean="0"/>
              <a:t>διαφορετικότητας </a:t>
            </a:r>
            <a:r>
              <a:rPr lang="el-GR" dirty="0"/>
              <a:t>μέσα από το διαδίκτυο ή </a:t>
            </a:r>
            <a:r>
              <a:rPr lang="el-GR" dirty="0" smtClean="0"/>
              <a:t>άλλα ηλεκτρονικά </a:t>
            </a:r>
            <a:r>
              <a:rPr lang="el-GR" dirty="0"/>
              <a:t>μέσα</a:t>
            </a:r>
          </a:p>
          <a:p>
            <a:r>
              <a:rPr lang="el-GR" dirty="0"/>
              <a:t>* άλλα είδη ρατσιστικής προπαγάνδας</a:t>
            </a:r>
          </a:p>
        </p:txBody>
      </p:sp>
    </p:spTree>
    <p:extLst>
      <p:ext uri="{BB962C8B-B14F-4D97-AF65-F5344CB8AC3E}">
        <p14:creationId xmlns:p14="http://schemas.microsoft.com/office/powerpoint/2010/main" val="140193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solidFill>
                  <a:srgbClr val="FF0000"/>
                </a:solidFill>
              </a:rPr>
              <a:t>Σωματική βία </a:t>
            </a:r>
            <a:r>
              <a:rPr lang="el-GR" sz="2800" b="1" dirty="0"/>
              <a:t>που πληγώνει την</a:t>
            </a:r>
            <a:br>
              <a:rPr lang="el-GR" sz="2800" b="1" dirty="0"/>
            </a:br>
            <a:r>
              <a:rPr lang="el-GR" sz="2800" b="1" dirty="0"/>
              <a:t>αυτοπεποίθηση ή την αίσθηση ασφάλειας</a:t>
            </a:r>
            <a:br>
              <a:rPr lang="el-GR" sz="2800" b="1" dirty="0"/>
            </a:br>
            <a:r>
              <a:rPr lang="el-GR" sz="2800" b="1" dirty="0"/>
              <a:t>ενός ατόμου/μιας ομάδας, όπως:</a:t>
            </a:r>
            <a:br>
              <a:rPr lang="el-GR" sz="2800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* </a:t>
            </a:r>
            <a:r>
              <a:rPr lang="el-GR" dirty="0"/>
              <a:t>απειλητικές ή κοροϊδευτικές χειρονομίες</a:t>
            </a:r>
          </a:p>
          <a:p>
            <a:r>
              <a:rPr lang="el-GR" dirty="0"/>
              <a:t>* σπρωξίματα</a:t>
            </a:r>
          </a:p>
          <a:p>
            <a:r>
              <a:rPr lang="el-GR" dirty="0"/>
              <a:t>* χτυπήματα</a:t>
            </a:r>
          </a:p>
          <a:p>
            <a:r>
              <a:rPr lang="el-GR" dirty="0"/>
              <a:t>* τρικλοποδιές</a:t>
            </a:r>
          </a:p>
          <a:p>
            <a:r>
              <a:rPr lang="el-GR" dirty="0"/>
              <a:t>* κλοπές</a:t>
            </a:r>
          </a:p>
          <a:p>
            <a:r>
              <a:rPr lang="el-GR" dirty="0"/>
              <a:t>* απειλές</a:t>
            </a:r>
          </a:p>
          <a:p>
            <a:r>
              <a:rPr lang="el-GR" dirty="0"/>
              <a:t>* καταδίωξη</a:t>
            </a:r>
          </a:p>
          <a:p>
            <a:r>
              <a:rPr lang="el-GR" dirty="0"/>
              <a:t>* καταστροφή προσωπικών αντικειμένων </a:t>
            </a:r>
            <a:r>
              <a:rPr lang="el-GR" dirty="0" smtClean="0"/>
              <a:t>ή</a:t>
            </a:r>
            <a:r>
              <a:rPr lang="en-US" dirty="0" smtClean="0"/>
              <a:t> </a:t>
            </a:r>
            <a:r>
              <a:rPr lang="el-GR" dirty="0" smtClean="0"/>
              <a:t>άλλης </a:t>
            </a:r>
            <a:r>
              <a:rPr lang="el-GR" dirty="0"/>
              <a:t>περιουσίας</a:t>
            </a:r>
          </a:p>
          <a:p>
            <a:r>
              <a:rPr lang="el-GR" dirty="0"/>
              <a:t>* καταστροφή δημόσιας ή άλλης </a:t>
            </a:r>
            <a:r>
              <a:rPr lang="el-GR" dirty="0" smtClean="0"/>
              <a:t>περιουσίας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r>
              <a:rPr lang="el-GR" dirty="0"/>
              <a:t>συναισθηματική, ηθική ή άλλη αξία </a:t>
            </a:r>
            <a:r>
              <a:rPr lang="el-GR" dirty="0" smtClean="0"/>
              <a:t>για</a:t>
            </a:r>
            <a:r>
              <a:rPr lang="en-US" dirty="0" smtClean="0"/>
              <a:t> </a:t>
            </a:r>
            <a:r>
              <a:rPr lang="el-GR" dirty="0" smtClean="0"/>
              <a:t>συγκεκριμένα </a:t>
            </a:r>
            <a:r>
              <a:rPr lang="el-GR" dirty="0"/>
              <a:t>άτομα ή ομάδες (π.χ. </a:t>
            </a:r>
            <a:r>
              <a:rPr lang="el-GR" dirty="0" smtClean="0"/>
              <a:t>μνημεία,</a:t>
            </a:r>
            <a:r>
              <a:rPr lang="en-US" dirty="0" smtClean="0"/>
              <a:t> </a:t>
            </a:r>
            <a:r>
              <a:rPr lang="el-GR" dirty="0" smtClean="0"/>
              <a:t>έργα </a:t>
            </a:r>
            <a:r>
              <a:rPr lang="el-GR" dirty="0"/>
              <a:t>τέχνης, κοινωφελή έργα κ.λπ.).</a:t>
            </a:r>
          </a:p>
          <a:p>
            <a:r>
              <a:rPr lang="el-GR" dirty="0"/>
              <a:t>* κλοτσιές, γροθιές</a:t>
            </a:r>
          </a:p>
          <a:p>
            <a:r>
              <a:rPr lang="el-GR" dirty="0"/>
              <a:t>* σωματική επίθεση ή παρενόχληση</a:t>
            </a:r>
          </a:p>
        </p:txBody>
      </p:sp>
    </p:spTree>
    <p:extLst>
      <p:ext uri="{BB962C8B-B14F-4D97-AF65-F5344CB8AC3E}">
        <p14:creationId xmlns:p14="http://schemas.microsoft.com/office/powerpoint/2010/main" val="2308740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μπορεί να κάνει κάποιο άτομο που πιστεύει ότι δέχθηκε ή δέχεται ρατσιστική συμπεριφορά ή κάποιος που ήταν θεατής στην εκδήλωση τέτοιας συμπεριφοράς;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το καταγγείλει το συντομότερο δυνατόν, χωρίς φόβο, σε οποιονδήποτε εκπαιδευτικό επιθυμεί ή στον/στην Υπεύθυνο/η Εκπαιδευτικό. </a:t>
            </a:r>
            <a:r>
              <a:rPr lang="el-GR" dirty="0" smtClean="0"/>
              <a:t>Ο/Η</a:t>
            </a:r>
            <a:r>
              <a:rPr lang="en-US" dirty="0" smtClean="0"/>
              <a:t> </a:t>
            </a:r>
            <a:r>
              <a:rPr lang="el-GR" dirty="0" smtClean="0"/>
              <a:t>εκπαιδευτικός </a:t>
            </a:r>
            <a:r>
              <a:rPr lang="el-GR" dirty="0"/>
              <a:t>που έλαβε γνώση έχει με τη σειρά του/της υποχρέωση να ενημερώσει τον/την Υπεύθυνο Εκπαιδευτικό, που θα </a:t>
            </a:r>
            <a:r>
              <a:rPr lang="el-GR" dirty="0" smtClean="0"/>
              <a:t>προχωρήσει</a:t>
            </a:r>
            <a:r>
              <a:rPr lang="en-US" dirty="0" smtClean="0"/>
              <a:t> </a:t>
            </a:r>
            <a:r>
              <a:rPr lang="el-GR" dirty="0" smtClean="0"/>
              <a:t>στη </a:t>
            </a:r>
            <a:r>
              <a:rPr lang="el-GR" dirty="0"/>
              <a:t>διαχείριση και καταγραφή του περιστατικού με βάση τον Οδηγό.</a:t>
            </a:r>
          </a:p>
        </p:txBody>
      </p:sp>
    </p:spTree>
    <p:extLst>
      <p:ext uri="{BB962C8B-B14F-4D97-AF65-F5344CB8AC3E}">
        <p14:creationId xmlns:p14="http://schemas.microsoft.com/office/powerpoint/2010/main" val="75097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/>
              <a:t>Οδηγός </a:t>
            </a:r>
            <a:r>
              <a:rPr lang="el-GR" sz="3600" b="1" dirty="0" smtClean="0"/>
              <a:t>Διαχείρισης </a:t>
            </a:r>
            <a:r>
              <a:rPr lang="el-GR" sz="3600" b="1" dirty="0"/>
              <a:t>και </a:t>
            </a:r>
            <a:r>
              <a:rPr lang="el-GR" sz="3600" b="1" dirty="0" smtClean="0"/>
              <a:t>Καταγραφής </a:t>
            </a:r>
            <a:r>
              <a:rPr lang="el-GR" sz="3600" b="1" dirty="0"/>
              <a:t>Ρ</a:t>
            </a:r>
            <a:r>
              <a:rPr lang="el-GR" sz="3600" b="1" dirty="0" smtClean="0"/>
              <a:t>ατσιστικών </a:t>
            </a:r>
            <a:r>
              <a:rPr lang="el-GR" sz="3600" b="1" dirty="0"/>
              <a:t>Π</a:t>
            </a:r>
            <a:r>
              <a:rPr lang="el-GR" sz="3600" b="1" dirty="0" smtClean="0"/>
              <a:t>εριστατικών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Βήματα </a:t>
            </a:r>
            <a:r>
              <a:rPr lang="el-GR" dirty="0"/>
              <a:t>διαχείρισης ρατσιστικών </a:t>
            </a:r>
            <a:r>
              <a:rPr lang="el-GR" dirty="0" smtClean="0"/>
              <a:t>περιστατικών</a:t>
            </a:r>
          </a:p>
          <a:p>
            <a:pPr lvl="0"/>
            <a:r>
              <a:rPr lang="el-GR" dirty="0" smtClean="0"/>
              <a:t>Πίνακας Κυρώσεων </a:t>
            </a:r>
          </a:p>
          <a:p>
            <a:pPr lvl="0"/>
            <a:r>
              <a:rPr lang="el-GR" dirty="0" smtClean="0"/>
              <a:t>Έντυπο </a:t>
            </a:r>
            <a:r>
              <a:rPr lang="el-GR" dirty="0" err="1"/>
              <a:t>Αναστοχασμού</a:t>
            </a:r>
            <a:r>
              <a:rPr lang="el-GR" dirty="0"/>
              <a:t> </a:t>
            </a:r>
            <a:endParaRPr lang="el-GR" dirty="0" smtClean="0"/>
          </a:p>
          <a:p>
            <a:pPr lvl="0"/>
            <a:r>
              <a:rPr lang="el-GR" dirty="0" smtClean="0"/>
              <a:t>Έντυπο </a:t>
            </a:r>
            <a:r>
              <a:rPr lang="el-GR" dirty="0"/>
              <a:t>καταγραφής ρατσιστικού περιστατικού (Φόρμα </a:t>
            </a:r>
            <a:r>
              <a:rPr lang="el-GR" dirty="0" smtClean="0"/>
              <a:t>1)</a:t>
            </a:r>
          </a:p>
          <a:p>
            <a:pPr lvl="0"/>
            <a:r>
              <a:rPr lang="el-GR" dirty="0" smtClean="0"/>
              <a:t>Έντυπο ετήσιας αναφοράς ρατσιστικών περιστατικών (Φόρμα 2). 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11089" r="25062" b="6950"/>
          <a:stretch/>
        </p:blipFill>
        <p:spPr bwMode="auto">
          <a:xfrm rot="20131772">
            <a:off x="6297821" y="4596531"/>
            <a:ext cx="2136943" cy="149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7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27465"/>
            <a:ext cx="8041440" cy="1042525"/>
          </a:xfrm>
        </p:spPr>
        <p:txBody>
          <a:bodyPr/>
          <a:lstStyle/>
          <a:p>
            <a:r>
              <a:rPr lang="el-GR" sz="4000" b="1" dirty="0" smtClean="0"/>
              <a:t>Βήματα διαχείρισης ρατσιστικών περιστατικών</a:t>
            </a:r>
            <a:endParaRPr lang="el-GR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72054" y="5918137"/>
            <a:ext cx="139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Σελ. </a:t>
            </a:r>
            <a:r>
              <a:rPr lang="en-US" dirty="0" smtClean="0"/>
              <a:t>22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5" y="1700808"/>
            <a:ext cx="8368555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1. Το περιστατικό παρατηρείται από παιδιά ή εκπαιδευτικούς και αναφέρεται στον/στην Υπεύθυνο/η Εκπαιδευτικό ή άλλο/η εκπαιδευτικό που βρίσκεται</a:t>
            </a:r>
          </a:p>
          <a:p>
            <a:pPr marL="0" indent="0">
              <a:buNone/>
            </a:pPr>
            <a:r>
              <a:rPr lang="el-GR" dirty="0"/>
              <a:t>πλησιέστερα, αν είναι ανάγκη.</a:t>
            </a:r>
          </a:p>
          <a:p>
            <a:pPr marL="0" indent="0">
              <a:buNone/>
            </a:pPr>
            <a:r>
              <a:rPr lang="el-GR" dirty="0"/>
              <a:t>2. Ο/Η εκπαιδευτικός που είναι μάρτυρας ή ενημερώνεται πρώτος/η για το περιστατικό:</a:t>
            </a:r>
          </a:p>
          <a:p>
            <a:pPr marL="0" indent="0">
              <a:buNone/>
            </a:pPr>
            <a:r>
              <a:rPr lang="el-GR" dirty="0"/>
              <a:t>• επεμβαίνει για να το διακόψει</a:t>
            </a:r>
          </a:p>
          <a:p>
            <a:pPr marL="0" indent="0">
              <a:buNone/>
            </a:pPr>
            <a:r>
              <a:rPr lang="el-GR" dirty="0"/>
              <a:t>• παρέχει άμεση στήριξη και ασφάλεια στο θύμα</a:t>
            </a:r>
          </a:p>
          <a:p>
            <a:pPr marL="0" indent="0">
              <a:buNone/>
            </a:pPr>
            <a:r>
              <a:rPr lang="el-GR" dirty="0"/>
              <a:t>• ενημερώνει άμεσα τον/την Υπεύθυνο/η Εκπαιδευτικό.</a:t>
            </a:r>
          </a:p>
          <a:p>
            <a:pPr marL="0" indent="0">
              <a:buNone/>
            </a:pPr>
            <a:r>
              <a:rPr lang="el-GR" dirty="0"/>
              <a:t>3. Ο/Η Υπεύθυνος/η Εκπαιδευτικός:</a:t>
            </a:r>
          </a:p>
          <a:p>
            <a:pPr marL="0" indent="0">
              <a:buNone/>
            </a:pPr>
            <a:r>
              <a:rPr lang="el-GR" dirty="0"/>
              <a:t>• επιβεβαιώνει ότι το θύμα/τα θύματα που ήταν στόχοι του ρατσιστικού περιστατικού είναι ασφαλή</a:t>
            </a:r>
          </a:p>
          <a:p>
            <a:pPr marL="0" indent="0">
              <a:buNone/>
            </a:pPr>
            <a:r>
              <a:rPr lang="el-GR" dirty="0"/>
              <a:t>• ενημερώνει τον/τη Διευθυντή/</a:t>
            </a:r>
            <a:r>
              <a:rPr lang="el-GR" dirty="0" err="1"/>
              <a:t>ντρια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• σε ξεχωριστές και κοινές συναντήσεις συζητά για το περιστατικό με όλα τα εμπλεκόμενα παιδιά και εκπαιδευτικούς (θύματα, θύτες, θεατές)</a:t>
            </a:r>
          </a:p>
          <a:p>
            <a:pPr marL="0" indent="0">
              <a:buNone/>
            </a:pPr>
            <a:r>
              <a:rPr lang="el-GR" dirty="0"/>
              <a:t>• σημειώνει τις λεπτομέρειες στο έντυπο αναφοράς ρατσιστικού περιστατικού (Φόρμα 1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18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08912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4. Η διεύθυνση του σχολείου προχωρεί στην επιβολή των ανάλογων κυρώσεων με βάση τις πρόνοιες των Κανονισμών Λειτουργίας του σχολείου. Αν </a:t>
            </a:r>
            <a:r>
              <a:rPr lang="el-GR" sz="2000" dirty="0" smtClean="0"/>
              <a:t>τα εμπλεκόμενα </a:t>
            </a:r>
            <a:r>
              <a:rPr lang="el-GR" sz="2000" dirty="0"/>
              <a:t>άτομα παρακολουθούνται από Εκπαιδευτική/ό Ψυχολόγο τότε η διαδικασία επιβολής κυρώσεων γίνεται σε συνεργασία με την </a:t>
            </a:r>
            <a:r>
              <a:rPr lang="el-GR" sz="2000" dirty="0" smtClean="0"/>
              <a:t>Υπηρεσία Εκπαιδευτικής </a:t>
            </a:r>
            <a:r>
              <a:rPr lang="el-GR" sz="2000" dirty="0"/>
              <a:t>Ψυχολογίας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5. Η διεύθυνση του σχολείου προχωρεί σε ενημέρωση του Παρατηρητηρίου για τη Βία αποστέλλοντας τη Φόρμα 1 και προσκαλεί την Υπηρεσία </a:t>
            </a:r>
            <a:r>
              <a:rPr lang="el-GR" sz="2000" dirty="0" smtClean="0"/>
              <a:t>Εκπαιδευτικής </a:t>
            </a:r>
            <a:r>
              <a:rPr lang="el-GR" sz="2000" dirty="0"/>
              <a:t>Ψυχολογίας για τις δικές τους ενέργειες και μετέπειτα την ΟΑΠ, αν χρειαστεί, αν το περιστατικό κριθεί ιδιαίτερα σοβαρό ή αν </a:t>
            </a:r>
            <a:r>
              <a:rPr lang="el-GR" sz="2000" dirty="0" smtClean="0"/>
              <a:t>προκαλείται από </a:t>
            </a:r>
            <a:r>
              <a:rPr lang="el-GR" sz="2000" dirty="0"/>
              <a:t>το ίδιο άτομο για πολλοστή </a:t>
            </a:r>
            <a:r>
              <a:rPr lang="el-GR" sz="2000" dirty="0" smtClean="0"/>
              <a:t>φορά.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6. Ο/Η Υπεύθυνος/η Εκπαιδευτικός συμπληρώνει στο τέλος του σχολικού έτους τη Φόρμα 2, με τα συγκεντρωτικά στοιχεία για τα ρατσιστικά </a:t>
            </a:r>
            <a:r>
              <a:rPr lang="el-GR" sz="2000" dirty="0" smtClean="0"/>
              <a:t>περιστατικά του </a:t>
            </a:r>
            <a:r>
              <a:rPr lang="el-GR" sz="2000" dirty="0"/>
              <a:t>έτους που πέρασε, και το διαβιβάζει στο Παρατηρητήριο για τη Βία</a:t>
            </a:r>
            <a:r>
              <a:rPr lang="el-GR" sz="2000" dirty="0" smtClean="0"/>
              <a:t>.</a:t>
            </a:r>
            <a:endParaRPr lang="el-GR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7372054" y="5918137"/>
            <a:ext cx="139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Σελ. </a:t>
            </a:r>
            <a:r>
              <a:rPr lang="en-US" dirty="0" smtClean="0"/>
              <a:t>22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Πίνακας κυρώσεων</a:t>
            </a:r>
            <a:endParaRPr lang="el-G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602495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</a:t>
            </a:r>
            <a:r>
              <a:rPr lang="el-GR" dirty="0" smtClean="0"/>
              <a:t>ελ. 23-24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436803"/>
          </a:xfrm>
        </p:spPr>
        <p:txBody>
          <a:bodyPr>
            <a:normAutofit fontScale="92500"/>
          </a:bodyPr>
          <a:lstStyle/>
          <a:p>
            <a:pPr lvl="0"/>
            <a:r>
              <a:rPr lang="el-GR" dirty="0"/>
              <a:t>Συμπλήρωση του </a:t>
            </a:r>
            <a:r>
              <a:rPr lang="el-GR" b="1" dirty="0"/>
              <a:t>εντύπου </a:t>
            </a:r>
            <a:r>
              <a:rPr lang="el-GR" b="1" dirty="0" err="1" smtClean="0"/>
              <a:t>αναστοχασμού</a:t>
            </a:r>
            <a:r>
              <a:rPr lang="el-GR" dirty="0" smtClean="0"/>
              <a:t> </a:t>
            </a:r>
          </a:p>
          <a:p>
            <a:pPr lvl="0"/>
            <a:r>
              <a:rPr lang="el-GR" b="1" dirty="0" smtClean="0"/>
              <a:t>Παρατήρηση</a:t>
            </a:r>
            <a:r>
              <a:rPr lang="el-GR" dirty="0"/>
              <a:t>.</a:t>
            </a:r>
          </a:p>
          <a:p>
            <a:pPr lvl="0"/>
            <a:r>
              <a:rPr lang="el-GR" b="1" dirty="0"/>
              <a:t>Γραπτή επίπληξη</a:t>
            </a:r>
            <a:r>
              <a:rPr lang="el-GR" dirty="0"/>
              <a:t> από το σχολείο προς το παιδί ιδιαιτέρως με υπογραφή από γονέα/κηδεμόνα ή ενώπιον του κηδεμόνα.</a:t>
            </a:r>
          </a:p>
          <a:p>
            <a:pPr lvl="0"/>
            <a:r>
              <a:rPr lang="el-GR" b="1" dirty="0"/>
              <a:t>Τηλεφώνημα</a:t>
            </a:r>
            <a:r>
              <a:rPr lang="el-GR" dirty="0"/>
              <a:t> του παιδιού στο σπίτι και αναφορά του περιστατικού και της εμπλοκής του σε αυτό στην παρουσία της/του εκπαιδευτικού διαχείρισης ρατσιστικών περιστατικών ή της διεύθυνσης του σχολείου</a:t>
            </a:r>
            <a:r>
              <a:rPr lang="el-GR" dirty="0" smtClean="0"/>
              <a:t>.</a:t>
            </a:r>
          </a:p>
          <a:p>
            <a:r>
              <a:rPr lang="el-GR" dirty="0"/>
              <a:t>Υποχρεωτική εκτέλεση </a:t>
            </a:r>
            <a:r>
              <a:rPr lang="el-GR" b="1" dirty="0"/>
              <a:t>κοινωφελούς εργασίας</a:t>
            </a:r>
            <a:r>
              <a:rPr lang="el-GR" dirty="0"/>
              <a:t> που θα στοχεύει κυρίως στην αξιοποίηση των ικανοτήτων/δεξιοτήτων του μαθητή προς όφελος της σχολικής κοινότητας. </a:t>
            </a:r>
          </a:p>
        </p:txBody>
      </p:sp>
    </p:spTree>
    <p:extLst>
      <p:ext uri="{BB962C8B-B14F-4D97-AF65-F5344CB8AC3E}">
        <p14:creationId xmlns:p14="http://schemas.microsoft.com/office/powerpoint/2010/main" val="40402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04663"/>
            <a:ext cx="7992888" cy="5804956"/>
          </a:xfrm>
        </p:spPr>
        <p:txBody>
          <a:bodyPr>
            <a:normAutofit lnSpcReduction="10000"/>
          </a:bodyPr>
          <a:lstStyle/>
          <a:p>
            <a:pPr lvl="0"/>
            <a:r>
              <a:rPr lang="el-GR" b="1" dirty="0" smtClean="0"/>
              <a:t>Αποζημίωση</a:t>
            </a:r>
            <a:r>
              <a:rPr lang="el-GR" dirty="0" smtClean="0"/>
              <a:t> </a:t>
            </a:r>
            <a:r>
              <a:rPr lang="el-GR" dirty="0"/>
              <a:t>για φθορά περιουσίας του σχολείου ή και άλλων.</a:t>
            </a:r>
          </a:p>
          <a:p>
            <a:pPr lvl="0"/>
            <a:r>
              <a:rPr lang="el-GR" b="1" dirty="0"/>
              <a:t>Συζητήσεις</a:t>
            </a:r>
            <a:r>
              <a:rPr lang="el-GR" dirty="0"/>
              <a:t> με τα εμπλεκόμενα παιδιά και τις οικογένειές τους μετά από πρόσκλησή τους στο σχολείο, σε ξεχωριστές και κοινές συναντήσεις στην παρουσία της/του Υπεύθυνου Εκπαιδευτικού, της Διεύθυνσης του σχολείου και της/του Εκπαιδευτικής/</a:t>
            </a:r>
            <a:r>
              <a:rPr lang="el-GR" dirty="0" err="1"/>
              <a:t>ού</a:t>
            </a:r>
            <a:r>
              <a:rPr lang="el-GR" dirty="0"/>
              <a:t> Ψυχολόγου αν χρειάζεται. </a:t>
            </a:r>
          </a:p>
          <a:p>
            <a:pPr lvl="0"/>
            <a:r>
              <a:rPr lang="el-GR" b="1" dirty="0" smtClean="0"/>
              <a:t>Στέρηση </a:t>
            </a:r>
            <a:r>
              <a:rPr lang="el-GR" b="1" dirty="0"/>
              <a:t>συμμετοχής</a:t>
            </a:r>
            <a:r>
              <a:rPr lang="el-GR" dirty="0"/>
              <a:t> σε </a:t>
            </a:r>
            <a:r>
              <a:rPr lang="el-GR" dirty="0" err="1"/>
              <a:t>ενδοσχολικές</a:t>
            </a:r>
            <a:r>
              <a:rPr lang="el-GR" dirty="0"/>
              <a:t> εκδηλώσεις και αθλοπαιδιές εντός του σχολείου καθώς και σε άλλες </a:t>
            </a:r>
            <a:r>
              <a:rPr lang="el-GR" dirty="0" err="1"/>
              <a:t>ενδοσχολικές</a:t>
            </a:r>
            <a:r>
              <a:rPr lang="el-GR" dirty="0"/>
              <a:t> δραστηριότητες για μία μόνο περίοδο από μία μέχρι τριάντα συνεχόμενες ημέρες μέσα στο ίδιο σχολικό έτος (</a:t>
            </a:r>
            <a:r>
              <a:rPr lang="el-GR" i="1" dirty="0"/>
              <a:t>για τη Δημοτική Εκπαίδευση</a:t>
            </a:r>
            <a:r>
              <a:rPr lang="el-GR" dirty="0"/>
              <a:t>) ή </a:t>
            </a:r>
            <a:r>
              <a:rPr lang="el-GR" b="1" dirty="0"/>
              <a:t>Αποβολή</a:t>
            </a:r>
            <a:r>
              <a:rPr lang="el-GR" dirty="0"/>
              <a:t> από την τάξη και παραπομπή στη Διεύθυνση και αποβολή από 1-8 μέρες (</a:t>
            </a:r>
            <a:r>
              <a:rPr lang="el-GR" i="1" dirty="0"/>
              <a:t>για τη Μέση και Μέση Τεχνική Εκπαίδευση</a:t>
            </a:r>
            <a:r>
              <a:rPr lang="el-GR" dirty="0"/>
              <a:t>).</a:t>
            </a: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602495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</a:t>
            </a:r>
            <a:r>
              <a:rPr lang="el-GR" dirty="0" smtClean="0"/>
              <a:t>ελ. 23-24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4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/>
              <a:t>Όλα τα μέλη της σχολικής κοινότητας (εκπαιδευτικοί, μαθητές/</a:t>
            </a:r>
            <a:r>
              <a:rPr lang="el-GR" sz="2800" b="1" dirty="0" err="1"/>
              <a:t>τριες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800" b="1" dirty="0"/>
              <a:t>και άλλο προσωπικό του σχολείου) δεσμεύονται ώστε να: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425355"/>
          </a:xfrm>
        </p:spPr>
        <p:txBody>
          <a:bodyPr>
            <a:normAutofit/>
          </a:bodyPr>
          <a:lstStyle/>
          <a:p>
            <a:r>
              <a:rPr lang="el-GR" dirty="0"/>
              <a:t>Σέβονται τα δικαιώματα όλων των ατόμων στη σχολική κοινότητα</a:t>
            </a:r>
          </a:p>
          <a:p>
            <a:r>
              <a:rPr lang="el-GR" dirty="0" smtClean="0"/>
              <a:t>Αναγνωρίζουν </a:t>
            </a:r>
            <a:r>
              <a:rPr lang="el-GR" dirty="0"/>
              <a:t>και εφαρμόζουν τις υποχρεώσεις τους, όπως απορρέουν από τους κανονισμούς του σχολείου για την καταπολέμηση </a:t>
            </a:r>
            <a:r>
              <a:rPr lang="el-GR" dirty="0" smtClean="0"/>
              <a:t>των διακρίσεων </a:t>
            </a:r>
            <a:r>
              <a:rPr lang="el-GR" dirty="0"/>
              <a:t>και του ρατσισμού</a:t>
            </a:r>
          </a:p>
          <a:p>
            <a:r>
              <a:rPr lang="el-GR" dirty="0" smtClean="0"/>
              <a:t>Συμπεριφέρονται </a:t>
            </a:r>
            <a:r>
              <a:rPr lang="el-GR" dirty="0"/>
              <a:t>με ασφαλή και υπεύθυνο τρόπο αποφεύγοντας οποιαδήποτε επιθετική συμπεριφορά ή άλλη επικοινωνία που </a:t>
            </a:r>
            <a:r>
              <a:rPr lang="el-GR" dirty="0" smtClean="0"/>
              <a:t>δείχνει έλλειψη </a:t>
            </a:r>
            <a:r>
              <a:rPr lang="el-GR" dirty="0"/>
              <a:t>σεβασμού σε άτομα ή </a:t>
            </a:r>
            <a:r>
              <a:rPr lang="el-GR" dirty="0" smtClean="0"/>
              <a:t>περιουσίες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28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17147" r="27862" b="8246"/>
          <a:stretch/>
        </p:blipFill>
        <p:spPr bwMode="auto">
          <a:xfrm>
            <a:off x="323528" y="188640"/>
            <a:ext cx="8568952" cy="623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uble Brace 6"/>
          <p:cNvSpPr/>
          <p:nvPr/>
        </p:nvSpPr>
        <p:spPr>
          <a:xfrm>
            <a:off x="611560" y="5013176"/>
            <a:ext cx="8280920" cy="936104"/>
          </a:xfrm>
          <a:prstGeom prst="bracePair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8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4704"/>
            <a:ext cx="7467600" cy="522502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Απορρίπτουν και καταδικάζουν κάθε μορφή ρατσισμού, παρενόχλησης ή διάκρισης προς οποιοδήποτε άτομο της σχολικής κοινότητας</a:t>
            </a:r>
          </a:p>
          <a:p>
            <a:r>
              <a:rPr lang="el-GR" dirty="0"/>
              <a:t>Αποφεύγουν έμμεση ή άμεση πρόκληση οποιουδήποτε ρατσιστικού περιστατικού (βλ. παραδείγματα στον Πίνακα Κυρώσεων στον Οδηγό)</a:t>
            </a:r>
          </a:p>
          <a:p>
            <a:r>
              <a:rPr lang="el-GR" dirty="0"/>
              <a:t>Λαμβάνουν μέρος στη διαχείριση ρατσιστικών περιστατικών, η οποία πρέπει να γίνεται άμεσα, κατηγορηματικά και με συνέπεια, στη βάση του Κώδικα</a:t>
            </a:r>
          </a:p>
          <a:p>
            <a:r>
              <a:rPr lang="el-GR" dirty="0">
                <a:solidFill>
                  <a:srgbClr val="FF0000"/>
                </a:solidFill>
              </a:rPr>
              <a:t>Εάν παρατηρήσουν ρατσιστικά περιστατικά παρεμβαίνουν με ειρηνικά μέσα για να βοηθήσουν, εάν χρειάζεται, και στη συνέχεια αναφέρουν το περιστατικό στην/στον Υπεύθυνη/ο Εκπαιδευτικό.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7459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Οι μαθήτριες και οι μαθητές δεσμεύονται ώστε: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41494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να σέβονται την προσωπικότητα, την ελευθερία και την αξιοπρέπεια των άλλων (εκπαιδευτικών, συμμαθητών, γονιών και όλων των </a:t>
            </a:r>
            <a:r>
              <a:rPr lang="el-GR" dirty="0" smtClean="0"/>
              <a:t>άλλων προσώπων </a:t>
            </a:r>
            <a:r>
              <a:rPr lang="el-GR" dirty="0"/>
              <a:t>εντός και εκτός του σχολείου)</a:t>
            </a:r>
          </a:p>
          <a:p>
            <a:r>
              <a:rPr lang="el-GR" dirty="0" smtClean="0"/>
              <a:t>να </a:t>
            </a:r>
            <a:r>
              <a:rPr lang="el-GR" dirty="0"/>
              <a:t>ενημερώνονται για τα δικαιώματα και τις υποχρεώσεις τους σε σχέση με τον ρατσισμό και τις </a:t>
            </a:r>
            <a:r>
              <a:rPr lang="el-GR" dirty="0" smtClean="0"/>
              <a:t>διακρίσεις</a:t>
            </a:r>
            <a:endParaRPr lang="el-GR" dirty="0"/>
          </a:p>
          <a:p>
            <a:r>
              <a:rPr lang="el-GR" dirty="0" smtClean="0"/>
              <a:t>να </a:t>
            </a:r>
            <a:r>
              <a:rPr lang="el-GR" dirty="0"/>
              <a:t>αναγνωρίζουν τα διάφορα ρατσιστικά περιστατικά και να τα αναφέρουν άμεσα σε μία/έναν εκπαιδευτικό του σχολείου</a:t>
            </a:r>
          </a:p>
          <a:p>
            <a:r>
              <a:rPr lang="el-GR" dirty="0" smtClean="0"/>
              <a:t>να </a:t>
            </a:r>
            <a:r>
              <a:rPr lang="el-GR" dirty="0"/>
              <a:t>αρνούνται να εμπλακούν σε ρατσιστικές </a:t>
            </a:r>
            <a:r>
              <a:rPr lang="el-GR" dirty="0" smtClean="0"/>
              <a:t>συμπεριφορές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862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6672"/>
            <a:ext cx="7467600" cy="5513053"/>
          </a:xfrm>
        </p:spPr>
        <p:txBody>
          <a:bodyPr>
            <a:normAutofit/>
          </a:bodyPr>
          <a:lstStyle/>
          <a:p>
            <a:r>
              <a:rPr lang="el-GR" dirty="0"/>
              <a:t>να ενημερώνουν άτομα που λένε ρατσιστικά ανέκδοτα ότι μπορεί με αυτόν τον τρόπο να πληγώνουν κάποια άλλα άτομα ή ομάδες</a:t>
            </a:r>
          </a:p>
          <a:p>
            <a:r>
              <a:rPr lang="el-GR" dirty="0" smtClean="0"/>
              <a:t>να </a:t>
            </a:r>
            <a:r>
              <a:rPr lang="el-GR" dirty="0"/>
              <a:t>περιλαμβάνουν παιδιά στις παρέες και στις δραστηριότητές τους που μπορεί να αποκλείονται λόγω της διαφορετικότητάς τους</a:t>
            </a:r>
          </a:p>
          <a:p>
            <a:r>
              <a:rPr lang="el-GR" dirty="0" smtClean="0"/>
              <a:t>να </a:t>
            </a:r>
            <a:r>
              <a:rPr lang="el-GR" dirty="0"/>
              <a:t>αμφισβητούν οποιαδήποτε στερεότυπα ή ρατσιστικές αντιλήψεις ακούνε στο περιβάλλον τους</a:t>
            </a:r>
          </a:p>
          <a:p>
            <a:r>
              <a:rPr lang="el-GR" dirty="0" smtClean="0"/>
              <a:t>να </a:t>
            </a:r>
            <a:r>
              <a:rPr lang="el-GR" dirty="0"/>
              <a:t>σέβονται τα εθνικά και θρησκευτικά σύμβολα, όχι μόνο τα δικά τους αλλά και των άλλων26</a:t>
            </a:r>
          </a:p>
          <a:p>
            <a:r>
              <a:rPr lang="el-GR" dirty="0" smtClean="0"/>
              <a:t>να </a:t>
            </a:r>
            <a:r>
              <a:rPr lang="el-GR" dirty="0" err="1"/>
              <a:t>αναστοχάζονται</a:t>
            </a:r>
            <a:r>
              <a:rPr lang="el-GR" dirty="0"/>
              <a:t> αναφορικά με τη συμπεριφορά τους και κατά πόσο αυτή μπορεί να έχει ρατσιστικές συνέπειες για άλλα άτομα ή ομάδες.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2151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Η αναφορά των </a:t>
            </a:r>
            <a:r>
              <a:rPr lang="el-GR" sz="4000" b="1" dirty="0" smtClean="0"/>
              <a:t>περιστατικών…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b="1" dirty="0" smtClean="0"/>
              <a:t>…δεν </a:t>
            </a:r>
            <a:r>
              <a:rPr lang="el-GR" sz="3200" b="1" dirty="0"/>
              <a:t>αποτελεί αδυναμία των σχολείων</a:t>
            </a:r>
            <a:r>
              <a:rPr lang="el-GR" sz="3200" dirty="0"/>
              <a:t>, αλλά δηλώνει έμπρακτα την αποφασιστικότητα τους να ενεργούν προς όφελος ολόκληρης της σχολικής κοινότητας και των δικαιωμάτων των μελών της</a:t>
            </a:r>
            <a:r>
              <a:rPr lang="el-GR" sz="3200" dirty="0" smtClean="0"/>
              <a:t>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096173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Τελικά, τι έχει σημασία;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467600" cy="468739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ΑΡΘΡΟ 1 </a:t>
            </a:r>
            <a:r>
              <a:rPr lang="el-GR" dirty="0" smtClean="0"/>
              <a:t>'</a:t>
            </a:r>
            <a:r>
              <a:rPr lang="el-GR" dirty="0" err="1" smtClean="0"/>
              <a:t>Ολοι</a:t>
            </a:r>
            <a:r>
              <a:rPr lang="el-GR" dirty="0" smtClean="0"/>
              <a:t> </a:t>
            </a:r>
            <a:r>
              <a:rPr lang="el-GR" dirty="0"/>
              <a:t>οι άνθρωποι γεννιούνται ελεύθεροι και ίσοι στην αξιοπρέπεια και </a:t>
            </a:r>
            <a:r>
              <a:rPr lang="el-GR" dirty="0" smtClean="0"/>
              <a:t>τα δικαιώματα</a:t>
            </a:r>
            <a:r>
              <a:rPr lang="el-GR" dirty="0"/>
              <a:t>. Είναι προικισμένοι με λογική και συνείδηση, και οφείλουν </a:t>
            </a:r>
            <a:r>
              <a:rPr lang="el-GR" dirty="0" smtClean="0"/>
              <a:t>να συμπεριφέρονται </a:t>
            </a:r>
            <a:r>
              <a:rPr lang="el-GR" dirty="0"/>
              <a:t>μεταξύ τους </a:t>
            </a:r>
            <a:r>
              <a:rPr lang="el-GR" dirty="0" smtClean="0"/>
              <a:t>με πνεύμα αδελφοσύνης. </a:t>
            </a:r>
          </a:p>
          <a:p>
            <a:endParaRPr lang="el-GR" dirty="0" smtClean="0"/>
          </a:p>
          <a:p>
            <a:r>
              <a:rPr lang="el-GR" dirty="0"/>
              <a:t>ΑΡΘΡΟ 2 </a:t>
            </a:r>
            <a:r>
              <a:rPr lang="el-GR" dirty="0" smtClean="0"/>
              <a:t>Κάθε </a:t>
            </a:r>
            <a:r>
              <a:rPr lang="el-GR" dirty="0"/>
              <a:t>άνθρωπος δικαιούται να επικαλείται όλα τα δικαιώματα και όλες </a:t>
            </a:r>
            <a:r>
              <a:rPr lang="el-GR" dirty="0" smtClean="0"/>
              <a:t>τις ελευθερίες </a:t>
            </a:r>
            <a:r>
              <a:rPr lang="el-GR" dirty="0"/>
              <a:t>που προκηρύσσει η παρούσα Διακήρυξη, χωρίς καμία </a:t>
            </a:r>
            <a:r>
              <a:rPr lang="el-GR" dirty="0" smtClean="0"/>
              <a:t>απολύτως διάκριση</a:t>
            </a:r>
            <a:r>
              <a:rPr lang="el-GR" dirty="0"/>
              <a:t>, ειδικότερα ως προς τη φυλή, το χρώμα, το φύλο, τη γλώσσα, </a:t>
            </a:r>
            <a:r>
              <a:rPr lang="el-GR" dirty="0" smtClean="0"/>
              <a:t>τις θρησκείες</a:t>
            </a:r>
            <a:r>
              <a:rPr lang="el-GR" dirty="0"/>
              <a:t>, τις πολιτικές ή οποιεσδήποτε άλλες πεποιθήσεις, την εθνική </a:t>
            </a:r>
            <a:r>
              <a:rPr lang="el-GR" dirty="0" smtClean="0"/>
              <a:t>ή κοινωνική </a:t>
            </a:r>
            <a:r>
              <a:rPr lang="el-GR" dirty="0"/>
              <a:t>καταγωγή, την περιουσία, τη γέννηση ή οποιαδήποτε άλλη κατάσταση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ΑΡΘΡΟ </a:t>
            </a:r>
            <a:r>
              <a:rPr lang="el-GR" dirty="0"/>
              <a:t>3 Κάθε άτομο έχει δικαίωμα στη ζωή, την ελευθερία και την προσωπική </a:t>
            </a:r>
            <a:r>
              <a:rPr lang="el-GR" dirty="0" smtClean="0"/>
              <a:t>του ασφάλεια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134380" y="6275548"/>
            <a:ext cx="702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Οικουμενική Διακήρυξη για τα Ανθρώπινα Δικαιώματα, 1948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89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4" y="2038388"/>
            <a:ext cx="7478216" cy="395133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l-GR" sz="3600" b="1" dirty="0" smtClean="0"/>
              <a:t>Ερωτήσεις;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27819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41440" cy="14426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780928"/>
            <a:ext cx="7776864" cy="37444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4000" b="1" dirty="0" smtClean="0"/>
              <a:t>Πώς εντάσσεται ο Κώδικας </a:t>
            </a:r>
            <a:r>
              <a:rPr lang="el-GR" sz="4000" b="1" dirty="0" smtClean="0"/>
              <a:t>στην </a:t>
            </a:r>
            <a:r>
              <a:rPr lang="el-GR" sz="4000" b="1" dirty="0" smtClean="0"/>
              <a:t>εκστρατεία κατά της ρητορικής του μίσους του </a:t>
            </a:r>
            <a:r>
              <a:rPr lang="el-GR" sz="4000" b="1" dirty="0" err="1" smtClean="0"/>
              <a:t>ΣτΕ</a:t>
            </a:r>
            <a:r>
              <a:rPr lang="el-GR" sz="4000" b="1" dirty="0" smtClean="0"/>
              <a:t>;</a:t>
            </a:r>
          </a:p>
          <a:p>
            <a:pPr algn="ctr">
              <a:buNone/>
            </a:pPr>
            <a:r>
              <a:rPr lang="el-GR" sz="4000" dirty="0" smtClean="0"/>
              <a:t>2</a:t>
            </a:r>
            <a:r>
              <a:rPr lang="el-GR" sz="4000" baseline="30000" dirty="0" smtClean="0"/>
              <a:t>ος</a:t>
            </a:r>
            <a:r>
              <a:rPr lang="el-GR" sz="4000" dirty="0" smtClean="0"/>
              <a:t> υπό έμφαση στόχος για τη σχολική χρονιά 2015-16: </a:t>
            </a:r>
          </a:p>
          <a:p>
            <a:pPr algn="ctr">
              <a:buNone/>
            </a:pPr>
            <a:r>
              <a:rPr lang="el-GR" sz="4000" dirty="0" smtClean="0"/>
              <a:t>«Ευαισθητοποίηση </a:t>
            </a:r>
            <a:r>
              <a:rPr lang="el-GR" sz="4000" dirty="0"/>
              <a:t>των μαθητών κατά του ρατσισμού και της μισαλλοδοξίας και προώθηση της ισότητας και του σεβασμού, στο πλαίσιο της εκστρατείας κατά της ρητορικής του μίσους του Συμβουλίου της Ευρώπης» (εγκύκλιος </a:t>
            </a:r>
            <a:r>
              <a:rPr lang="en-US" sz="4000" dirty="0" err="1"/>
              <a:t>ypp</a:t>
            </a:r>
            <a:r>
              <a:rPr lang="el-GR" sz="4000" dirty="0"/>
              <a:t>2933</a:t>
            </a:r>
            <a:r>
              <a:rPr lang="en-US" sz="4000" dirty="0"/>
              <a:t>a</a:t>
            </a:r>
            <a:r>
              <a:rPr lang="el-GR" sz="4000" dirty="0"/>
              <a:t>)</a:t>
            </a:r>
            <a:endParaRPr lang="el-GR" sz="4000" b="1" dirty="0" smtClean="0"/>
          </a:p>
          <a:p>
            <a:pPr algn="ctr">
              <a:buNone/>
            </a:pP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11089" r="25062" b="6950"/>
          <a:stretch/>
        </p:blipFill>
        <p:spPr bwMode="auto">
          <a:xfrm>
            <a:off x="309335" y="260648"/>
            <a:ext cx="3340751" cy="233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nap092\Desktop\various pics\no hate speech move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0904"/>
            <a:ext cx="4932040" cy="208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5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932040" y="620688"/>
            <a:ext cx="3657600" cy="5390368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Σημείο αφετηρίας</a:t>
            </a:r>
            <a:r>
              <a:rPr lang="el-GR" dirty="0" smtClean="0"/>
              <a:t>: Πολύ σημαντικό βήμα η αναγνώριση των πολύπλοκων και εξελισσόμενων μορφών ρατσισμού σε όλα τα πλαίσια (θεσμικό, σχολικό, ατομικό), στις έμμεσες και άμεσες του μορφές.</a:t>
            </a:r>
            <a:endParaRPr lang="el-GR" dirty="0"/>
          </a:p>
        </p:txBody>
      </p:sp>
      <p:pic>
        <p:nvPicPr>
          <p:cNvPr id="7170" name="Picture 2" descr="C:\Users\nap092\Desktop\various pics\ignore racism and it will go aw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3" r="23491" b="5472"/>
          <a:stretch/>
        </p:blipFill>
        <p:spPr bwMode="auto">
          <a:xfrm>
            <a:off x="251520" y="332656"/>
            <a:ext cx="4419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41440" cy="1042525"/>
          </a:xfrm>
        </p:spPr>
        <p:txBody>
          <a:bodyPr/>
          <a:lstStyle/>
          <a:p>
            <a:pPr eaLnBrk="1" hangingPunct="1"/>
            <a:r>
              <a:rPr lang="el-GR" altLang="el-GR" b="1" dirty="0" smtClean="0"/>
              <a:t>Σκοπός</a:t>
            </a:r>
            <a:endParaRPr lang="en-US" altLang="el-GR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84551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l-GR" dirty="0" smtClean="0"/>
              <a:t>Σκοπός του Κώδικα &amp; Οδηγού </a:t>
            </a:r>
            <a:r>
              <a:rPr lang="el-GR" u="sng" dirty="0" smtClean="0"/>
              <a:t>δεν είναι </a:t>
            </a:r>
            <a:r>
              <a:rPr lang="el-GR" dirty="0" smtClean="0"/>
              <a:t>να χαρακτηρίσει ή να αποκαλέσει άτομα ως ‘ρατσιστές’ ή ‘μη ρατσιστές’ αλλά: </a:t>
            </a:r>
          </a:p>
          <a:p>
            <a:pPr lvl="1"/>
            <a:r>
              <a:rPr lang="el-GR" dirty="0" smtClean="0"/>
              <a:t>η </a:t>
            </a:r>
            <a:r>
              <a:rPr lang="el-GR" b="1" i="1" dirty="0"/>
              <a:t>αναγνώριση</a:t>
            </a:r>
            <a:r>
              <a:rPr lang="el-GR" dirty="0"/>
              <a:t> των οποιωνδήποτε άμεσων ή έμμεσων, σκόπιμων ή άσκοπων λόγων, πράξεων και διαδικασιών που οδηγούν σε αρνητικές διακρίσεις συγκεκριμένων ατόμων με βάση τη διαφορετικότητά τους </a:t>
            </a:r>
          </a:p>
          <a:p>
            <a:pPr lvl="1"/>
            <a:r>
              <a:rPr lang="el-GR" dirty="0" smtClean="0"/>
              <a:t>η </a:t>
            </a:r>
            <a:r>
              <a:rPr lang="el-GR" b="1" dirty="0"/>
              <a:t>ανάληψη ενεργού δράσης </a:t>
            </a:r>
            <a:r>
              <a:rPr lang="el-GR" dirty="0"/>
              <a:t>για πρόληψη και αντιμετώπιση ρατσιστικών περιστατικών, και</a:t>
            </a:r>
          </a:p>
          <a:p>
            <a:pPr lvl="1"/>
            <a:r>
              <a:rPr lang="el-GR" dirty="0" smtClean="0"/>
              <a:t>η </a:t>
            </a:r>
            <a:r>
              <a:rPr lang="el-GR" b="1" dirty="0"/>
              <a:t>ανάληψη ενεργού δράσης </a:t>
            </a:r>
            <a:r>
              <a:rPr lang="el-GR" dirty="0"/>
              <a:t>για ανάπτυξη αντιρατσιστικής κουλτούρας.</a:t>
            </a:r>
          </a:p>
          <a:p>
            <a:pPr>
              <a:buFont typeface="Arial" pitchFamily="34" charset="0"/>
              <a:buChar char="•"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2600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/>
              <a:t>Κώδικας Συμπεριφοράς Κατά του Ρατσισμού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916832"/>
            <a:ext cx="6912768" cy="4599409"/>
          </a:xfrm>
        </p:spPr>
        <p:txBody>
          <a:bodyPr>
            <a:normAutofit lnSpcReduction="10000"/>
          </a:bodyPr>
          <a:lstStyle/>
          <a:p>
            <a:pPr lvl="2"/>
            <a:r>
              <a:rPr lang="el-GR" sz="2400" dirty="0"/>
              <a:t>Αναγκαιότητα για ανάπτυξη </a:t>
            </a:r>
            <a:r>
              <a:rPr lang="el-GR" sz="2400" dirty="0" smtClean="0"/>
              <a:t>και </a:t>
            </a:r>
            <a:r>
              <a:rPr lang="el-GR" sz="2400" dirty="0"/>
              <a:t>εφαρμογή του </a:t>
            </a:r>
          </a:p>
          <a:p>
            <a:pPr lvl="2"/>
            <a:r>
              <a:rPr lang="el-GR" sz="2400" dirty="0"/>
              <a:t>Θεωρητικό υπόβαθρο: </a:t>
            </a:r>
            <a:r>
              <a:rPr lang="el-GR" sz="2400" b="1" i="1" dirty="0"/>
              <a:t>ταυτότητα, διαφορετικότητα, φυλή, προκατάληψη, στερεότυπο, διάκριση, ρατσισμός, ξενοφοβία, εθνικισμός, μισαλλοδοξία, </a:t>
            </a:r>
            <a:r>
              <a:rPr lang="el-GR" sz="2400" b="1" i="1" dirty="0" err="1"/>
              <a:t>ομοφοβία</a:t>
            </a:r>
            <a:r>
              <a:rPr lang="el-GR" sz="2400" b="1" i="1" dirty="0"/>
              <a:t>, </a:t>
            </a:r>
            <a:r>
              <a:rPr lang="el-GR" sz="2400" b="1" i="1" dirty="0" err="1"/>
              <a:t>τρανσφοβία</a:t>
            </a:r>
            <a:r>
              <a:rPr lang="el-GR" sz="2400" b="1" i="1" dirty="0"/>
              <a:t>, εκφοβισμός, ρητορική μίσους, ελλιπής καταγγελία </a:t>
            </a:r>
            <a:r>
              <a:rPr lang="el-GR" sz="2400" dirty="0"/>
              <a:t>και </a:t>
            </a:r>
            <a:r>
              <a:rPr lang="el-GR" sz="2400" b="1" i="1" dirty="0"/>
              <a:t>ρατσιστικό περιστατικό </a:t>
            </a:r>
            <a:endParaRPr lang="el-GR" sz="2400" dirty="0"/>
          </a:p>
          <a:p>
            <a:pPr lvl="2"/>
            <a:r>
              <a:rPr lang="el-GR" sz="2400" dirty="0"/>
              <a:t>Σκοπός και στόχοι </a:t>
            </a:r>
          </a:p>
          <a:p>
            <a:pPr lvl="2"/>
            <a:r>
              <a:rPr lang="el-GR" sz="2400" dirty="0"/>
              <a:t>Υπευθυνότητες και δεσμεύσεις για όλα τα μέλη της σχολικής κοινότητας.</a:t>
            </a:r>
          </a:p>
          <a:p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11089" r="25062" b="6950"/>
          <a:stretch/>
        </p:blipFill>
        <p:spPr bwMode="auto">
          <a:xfrm rot="20131772">
            <a:off x="6761357" y="2076252"/>
            <a:ext cx="2136943" cy="149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1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41440" cy="1186541"/>
          </a:xfrm>
        </p:spPr>
        <p:txBody>
          <a:bodyPr/>
          <a:lstStyle/>
          <a:p>
            <a:r>
              <a:rPr lang="el-GR" b="1" dirty="0" smtClean="0"/>
              <a:t>Ρατσιστικό περιστατικό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68224" cy="521466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οποιοδήποτε </a:t>
            </a:r>
            <a:r>
              <a:rPr lang="el-GR" dirty="0"/>
              <a:t>περιστατικό εκλαμβάνεται ως ρατσιστικό από το θύμα ή άλλο πρόσωπο. </a:t>
            </a:r>
          </a:p>
          <a:p>
            <a:r>
              <a:rPr lang="el-GR" dirty="0" smtClean="0"/>
              <a:t>έννοια </a:t>
            </a:r>
            <a:r>
              <a:rPr lang="el-GR" dirty="0"/>
              <a:t>ευρύτερη του παραπτώματος ή του αδικήματος, αφού το ρατσιστικό περιστατικό μπορεί να περιλαμβάνει και συμπεριφορές, οι οποίες αν δεν συνδέονταν με κάποιο ιδιαίτερο χαρακτηριστικό του θύματος, ενδεχομένως να μην θεωρούνταν </a:t>
            </a:r>
            <a:r>
              <a:rPr lang="el-GR" dirty="0" err="1"/>
              <a:t>παραβατικές</a:t>
            </a:r>
            <a:r>
              <a:rPr lang="el-GR" dirty="0"/>
              <a:t>. </a:t>
            </a:r>
          </a:p>
          <a:p>
            <a:r>
              <a:rPr lang="el-GR" dirty="0"/>
              <a:t>σ</a:t>
            </a:r>
            <a:r>
              <a:rPr lang="el-GR" dirty="0" smtClean="0"/>
              <a:t>υνήθως έχει ως </a:t>
            </a:r>
            <a:r>
              <a:rPr lang="el-GR" dirty="0"/>
              <a:t>σκοπό ή ως αποτέλεσμα την περιθωριοποίηση, τον αποκλεισμό ή τις διακρίσεις σε βάρος ατόμων και ομάδων ατόμων, εξ αιτίας της διαφορετικότητάς </a:t>
            </a:r>
            <a:r>
              <a:rPr lang="el-GR" dirty="0" smtClean="0"/>
              <a:t>τους… η </a:t>
            </a:r>
            <a:r>
              <a:rPr lang="el-GR" dirty="0"/>
              <a:t>φύση και η έκταση του ρατσισμού είναι τέτοιες που οι εκδηλώσεις και οι μορφές του μεταλλάσσονται και είναι ανεξάντλητες. </a:t>
            </a:r>
          </a:p>
          <a:p>
            <a:r>
              <a:rPr lang="el-GR" dirty="0" smtClean="0"/>
              <a:t>έχει </a:t>
            </a:r>
            <a:r>
              <a:rPr lang="el-GR" dirty="0"/>
              <a:t>ως συνέπεια να επηρεάζει και να καλλιεργεί περιβάλλον εχθρότητας προς όλα τα πρόσωπα που μοιράζονται τα χαρακτηριστικά αυτά. Συνεπώς, </a:t>
            </a:r>
            <a:r>
              <a:rPr lang="el-GR" dirty="0" smtClean="0"/>
              <a:t>βλάπτει </a:t>
            </a:r>
            <a:r>
              <a:rPr lang="el-GR" dirty="0"/>
              <a:t>σοβαρά όχι μόνο το πρόσωπο που το δέχεται, αλλά και ευρύτερες κοινότητες, καθώς και την </a:t>
            </a:r>
            <a:r>
              <a:rPr lang="el-GR" dirty="0" smtClean="0"/>
              <a:t>κοινωνία.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114094"/>
            <a:ext cx="132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Σελ. </a:t>
            </a:r>
            <a:r>
              <a:rPr lang="en-US" dirty="0" smtClean="0"/>
              <a:t>14-15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Λεκτική προφορική, γραπτή ή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ηλεκτρονική βία </a:t>
            </a:r>
            <a:r>
              <a:rPr lang="el-GR" sz="2400" b="1" dirty="0" smtClean="0"/>
              <a:t>που πληγώνει την αυτοπεποίθηση ή την αίσθηση ασφάλειας </a:t>
            </a:r>
            <a:r>
              <a:rPr lang="el-GR" sz="2400" b="1" dirty="0"/>
              <a:t>ενός ατόμου/μιας ομάδας, </a:t>
            </a:r>
            <a:r>
              <a:rPr lang="el-GR" sz="2400" b="1" dirty="0">
                <a:solidFill>
                  <a:srgbClr val="FF0000"/>
                </a:solidFill>
              </a:rPr>
              <a:t>χωρίς οι δέκτες της βίας να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είναι μάρτυρες</a:t>
            </a:r>
            <a:r>
              <a:rPr lang="el-GR" sz="2400" b="1" dirty="0"/>
              <a:t>, όπως:</a:t>
            </a:r>
            <a:br>
              <a:rPr lang="el-GR" sz="2400" b="1" dirty="0"/>
            </a:b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latin typeface="MinionPro-Regular"/>
              </a:rPr>
              <a:t>* </a:t>
            </a:r>
            <a:r>
              <a:rPr lang="el-GR" dirty="0"/>
              <a:t>στερεοτυπικές δηλώσεις</a:t>
            </a:r>
          </a:p>
          <a:p>
            <a:pPr marL="0" indent="0">
              <a:buNone/>
            </a:pPr>
            <a:r>
              <a:rPr lang="el-GR" dirty="0"/>
              <a:t>* ανέκδοτα ή αστεία</a:t>
            </a:r>
          </a:p>
          <a:p>
            <a:pPr marL="0" indent="0">
              <a:buNone/>
            </a:pPr>
            <a:r>
              <a:rPr lang="el-GR" dirty="0"/>
              <a:t>* κοροϊδία ή πειράγματα για ρούχα, </a:t>
            </a:r>
            <a:r>
              <a:rPr lang="el-GR" dirty="0" smtClean="0"/>
              <a:t>φαγητό, σχέσεις</a:t>
            </a:r>
            <a:r>
              <a:rPr lang="el-GR" dirty="0"/>
              <a:t>, κοινωνικοοικονομική </a:t>
            </a:r>
            <a:r>
              <a:rPr lang="el-GR" dirty="0" smtClean="0"/>
              <a:t>κατάσταση, περιουσία ή σωματική </a:t>
            </a:r>
            <a:r>
              <a:rPr lang="el-GR" dirty="0"/>
              <a:t>εμφάνιση</a:t>
            </a:r>
          </a:p>
          <a:p>
            <a:pPr marL="0" indent="0">
              <a:buNone/>
            </a:pPr>
            <a:r>
              <a:rPr lang="el-GR" dirty="0"/>
              <a:t>* χρήση υποτιμητικής γλώσσας ή όρων</a:t>
            </a:r>
          </a:p>
          <a:p>
            <a:pPr marL="0" indent="0">
              <a:buNone/>
            </a:pPr>
            <a:r>
              <a:rPr lang="el-GR" dirty="0"/>
              <a:t>* προσβλητικά σχόλια</a:t>
            </a:r>
          </a:p>
          <a:p>
            <a:pPr marL="0" indent="0">
              <a:buNone/>
            </a:pPr>
            <a:r>
              <a:rPr lang="el-GR" dirty="0"/>
              <a:t>* γελοιοποίηση ή μίμηση των προφορών </a:t>
            </a:r>
            <a:r>
              <a:rPr lang="el-GR" dirty="0" smtClean="0"/>
              <a:t>ή κινήσεων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* ρατσιστικά σχόλια</a:t>
            </a:r>
          </a:p>
        </p:txBody>
      </p:sp>
    </p:spTree>
    <p:extLst>
      <p:ext uri="{BB962C8B-B14F-4D97-AF65-F5344CB8AC3E}">
        <p14:creationId xmlns:p14="http://schemas.microsoft.com/office/powerpoint/2010/main" val="189106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41440" cy="1442674"/>
          </a:xfrm>
        </p:spPr>
        <p:txBody>
          <a:bodyPr/>
          <a:lstStyle/>
          <a:p>
            <a:r>
              <a:rPr lang="el-GR" sz="2400" b="1" dirty="0">
                <a:solidFill>
                  <a:srgbClr val="FF0000"/>
                </a:solidFill>
              </a:rPr>
              <a:t>Λεκτική προφορική, γραπτή </a:t>
            </a:r>
            <a:r>
              <a:rPr lang="el-GR" sz="2400" b="1" dirty="0" smtClean="0">
                <a:solidFill>
                  <a:srgbClr val="FF0000"/>
                </a:solidFill>
              </a:rPr>
              <a:t>ή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ηλεκτρονική </a:t>
            </a:r>
            <a:r>
              <a:rPr lang="el-GR" sz="2400" b="1" dirty="0">
                <a:solidFill>
                  <a:srgbClr val="FF0000"/>
                </a:solidFill>
              </a:rPr>
              <a:t>βία </a:t>
            </a:r>
            <a:r>
              <a:rPr lang="el-GR" sz="2400" b="1" dirty="0"/>
              <a:t>που πληγώνει την </a:t>
            </a:r>
            <a:r>
              <a:rPr lang="el-GR" sz="2400" b="1" dirty="0" smtClean="0"/>
              <a:t>αυτοπεποίθηση </a:t>
            </a:r>
            <a:r>
              <a:rPr lang="el-GR" sz="2400" b="1" dirty="0"/>
              <a:t>ή την αίσθηση ασφάλειας ενός </a:t>
            </a:r>
            <a:r>
              <a:rPr lang="el-GR" sz="2400" b="1" dirty="0" smtClean="0"/>
              <a:t>ατόμου/μιας </a:t>
            </a:r>
            <a:r>
              <a:rPr lang="el-GR" sz="2400" b="1" dirty="0"/>
              <a:t>ομάδας </a:t>
            </a:r>
            <a:r>
              <a:rPr lang="el-GR" sz="2400" b="1" dirty="0">
                <a:solidFill>
                  <a:srgbClr val="FF0000"/>
                </a:solidFill>
              </a:rPr>
              <a:t>στην οποία οι </a:t>
            </a:r>
            <a:r>
              <a:rPr lang="el-GR" sz="2400" b="1" dirty="0" smtClean="0">
                <a:solidFill>
                  <a:srgbClr val="FF0000"/>
                </a:solidFill>
              </a:rPr>
              <a:t>δέκτες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της </a:t>
            </a:r>
            <a:r>
              <a:rPr lang="el-GR" sz="2400" b="1" dirty="0">
                <a:solidFill>
                  <a:srgbClr val="FF0000"/>
                </a:solidFill>
              </a:rPr>
              <a:t>βίας γίνονται </a:t>
            </a:r>
            <a:r>
              <a:rPr lang="el-GR" sz="2400" b="1" dirty="0" smtClean="0">
                <a:solidFill>
                  <a:srgbClr val="FF0000"/>
                </a:solidFill>
              </a:rPr>
              <a:t>μάρτυρες</a:t>
            </a:r>
            <a:r>
              <a:rPr lang="el-GR" sz="2400" b="1" dirty="0" smtClean="0"/>
              <a:t>,</a:t>
            </a:r>
            <a:r>
              <a:rPr lang="en-US" sz="2400" b="1" dirty="0" smtClean="0"/>
              <a:t> </a:t>
            </a:r>
            <a:r>
              <a:rPr lang="el-GR" sz="2400" b="1" dirty="0" smtClean="0"/>
              <a:t>όπως</a:t>
            </a:r>
            <a:r>
              <a:rPr lang="el-GR" sz="2400" b="1" dirty="0"/>
              <a:t>:</a:t>
            </a:r>
            <a:br>
              <a:rPr lang="el-GR" sz="2400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* </a:t>
            </a:r>
            <a:r>
              <a:rPr lang="el-GR" sz="2000" dirty="0"/>
              <a:t>στερεοτυπικές δηλώσεις</a:t>
            </a:r>
          </a:p>
          <a:p>
            <a:r>
              <a:rPr lang="el-GR" sz="2000" dirty="0"/>
              <a:t>* ανέκδοτα ή αστεία</a:t>
            </a:r>
          </a:p>
          <a:p>
            <a:r>
              <a:rPr lang="el-GR" sz="2000" dirty="0"/>
              <a:t>* κοροϊδία ή πειράγματα για ρούχα, </a:t>
            </a:r>
            <a:r>
              <a:rPr lang="el-GR" sz="2000" dirty="0" smtClean="0"/>
              <a:t>φαγητό, σχέσεις</a:t>
            </a:r>
            <a:r>
              <a:rPr lang="el-GR" sz="2000" dirty="0"/>
              <a:t>, κοινωνικοοικονομική </a:t>
            </a:r>
            <a:r>
              <a:rPr lang="el-GR" sz="2000" dirty="0" smtClean="0"/>
              <a:t>κατάσταση</a:t>
            </a:r>
            <a:r>
              <a:rPr lang="el-GR" sz="2000" dirty="0"/>
              <a:t>, περιουσία ή σωματική εμφάνιση</a:t>
            </a:r>
          </a:p>
          <a:p>
            <a:r>
              <a:rPr lang="el-GR" sz="2000" dirty="0"/>
              <a:t>* χρήση υποτιμητικής γλώσσας ή όρων</a:t>
            </a:r>
          </a:p>
          <a:p>
            <a:r>
              <a:rPr lang="el-GR" sz="2000" dirty="0"/>
              <a:t>* προσβλητικά σχόλια</a:t>
            </a:r>
          </a:p>
          <a:p>
            <a:r>
              <a:rPr lang="el-GR" sz="2000" dirty="0"/>
              <a:t>* γελοιοποίηση ή μίμηση των </a:t>
            </a:r>
            <a:r>
              <a:rPr lang="el-GR" sz="2000" dirty="0" smtClean="0"/>
              <a:t>προφορών ή </a:t>
            </a:r>
            <a:r>
              <a:rPr lang="el-GR" sz="2000" dirty="0"/>
              <a:t>κινήσεων</a:t>
            </a:r>
          </a:p>
          <a:p>
            <a:r>
              <a:rPr lang="el-GR" sz="2000" dirty="0"/>
              <a:t>* ρατσιστικά σχόλια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297373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3881</TotalTime>
  <Words>1880</Words>
  <Application>Microsoft Office PowerPoint</Application>
  <PresentationFormat>On-screen Show (4:3)</PresentationFormat>
  <Paragraphs>144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Sketchbook</vt:lpstr>
      <vt:lpstr>ΕΦΑΡΜΟΓΗ ΑΝΤΙΡΑΤΣΙΣΤΙΚΗΣ ΠΟΛΙΤΙΚΗΣ ΥΠΠ 2015-16</vt:lpstr>
      <vt:lpstr>PowerPoint Presentation</vt:lpstr>
      <vt:lpstr>PowerPoint Presentation</vt:lpstr>
      <vt:lpstr>PowerPoint Presentation</vt:lpstr>
      <vt:lpstr>Σκοπός</vt:lpstr>
      <vt:lpstr>Κώδικας Συμπεριφοράς Κατά του Ρατσισμού</vt:lpstr>
      <vt:lpstr>Ρατσιστικό περιστατικό</vt:lpstr>
      <vt:lpstr>Λεκτική προφορική, γραπτή ή ηλεκτρονική βία που πληγώνει την αυτοπεποίθηση ή την αίσθηση ασφάλειας ενός ατόμου/μιας ομάδας, χωρίς οι δέκτες της βίας να είναι μάρτυρες, όπως: </vt:lpstr>
      <vt:lpstr>Λεκτική προφορική, γραπτή ή ηλεκτρονική βία που πληγώνει την αυτοπεποίθηση ή την αίσθηση ασφάλειας ενός ατόμου/μιας ομάδας στην οποία οι δέκτες της βίας γίνονται μάρτυρες, όπως: </vt:lpstr>
      <vt:lpstr>Κοινωνική βία που πληγώνει την αίσθηση της αποδοχής ενός ατόμου από το σύνολο, όπως: </vt:lpstr>
      <vt:lpstr>Μη λεκτική βία που πληγώνει την αυτοπεποίθηση ή την αίσθηση ασφά- λειας ενός ατόμου/μιας ομάδας, όπως: </vt:lpstr>
      <vt:lpstr>Σωματική βία που πληγώνει την αυτοπεποίθηση ή την αίσθηση ασφάλειας ενός ατόμου/μιας ομάδας, όπως: </vt:lpstr>
      <vt:lpstr>Τι μπορεί να κάνει κάποιο άτομο που πιστεύει ότι δέχθηκε ή δέχεται ρατσιστική συμπεριφορά ή κάποιος που ήταν θεατής στην εκδήλωση τέτοιας συμπεριφοράς;</vt:lpstr>
      <vt:lpstr>Οδηγός Διαχείρισης και Καταγραφής Ρατσιστικών Περιστατικών</vt:lpstr>
      <vt:lpstr>Βήματα διαχείρισης ρατσιστικών περιστατικών</vt:lpstr>
      <vt:lpstr>PowerPoint Presentation</vt:lpstr>
      <vt:lpstr>Πίνακας κυρώσεων</vt:lpstr>
      <vt:lpstr>PowerPoint Presentation</vt:lpstr>
      <vt:lpstr>Όλα τα μέλη της σχολικής κοινότητας (εκπαιδευτικοί, μαθητές/τριες και άλλο προσωπικό του σχολείου) δεσμεύονται ώστε να:</vt:lpstr>
      <vt:lpstr>PowerPoint Presentation</vt:lpstr>
      <vt:lpstr>Οι μαθήτριες και οι μαθητές δεσμεύονται ώστε:</vt:lpstr>
      <vt:lpstr>PowerPoint Presentation</vt:lpstr>
      <vt:lpstr>Η αναφορά των περιστατικών…</vt:lpstr>
      <vt:lpstr>Τελικά, τι έχει σημασία;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Αντιρατσιστική πολιτική</dc:title>
  <dc:creator>nap</dc:creator>
  <cp:lastModifiedBy>nap</cp:lastModifiedBy>
  <cp:revision>406</cp:revision>
  <cp:lastPrinted>2014-10-08T10:45:11Z</cp:lastPrinted>
  <dcterms:created xsi:type="dcterms:W3CDTF">2014-05-22T07:53:09Z</dcterms:created>
  <dcterms:modified xsi:type="dcterms:W3CDTF">2015-11-12T07:45:15Z</dcterms:modified>
</cp:coreProperties>
</file>