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70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00C12-4764-4682-9A13-B32753FEE81E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16610-CCF5-42E3-97A2-192312EA4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5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B4A65F-AEE0-4B23-A314-35337E41D14D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2.jpeg"/><Relationship Id="rId9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GB" smtClean="0"/>
          </a:p>
        </p:txBody>
      </p:sp>
      <p:grpSp>
        <p:nvGrpSpPr>
          <p:cNvPr id="1029" name="Group 3"/>
          <p:cNvGrpSpPr>
            <a:grpSpLocks/>
          </p:cNvGrpSpPr>
          <p:nvPr/>
        </p:nvGrpSpPr>
        <p:grpSpPr bwMode="auto">
          <a:xfrm>
            <a:off x="0" y="-609600"/>
            <a:ext cx="9601200" cy="6934200"/>
            <a:chOff x="-96" y="0"/>
            <a:chExt cx="6048" cy="4368"/>
          </a:xfrm>
        </p:grpSpPr>
        <p:pic>
          <p:nvPicPr>
            <p:cNvPr id="1031" name="Picture 4" descr="P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6" y="0"/>
              <a:ext cx="6000" cy="4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9" name="Text Box 5"/>
            <p:cNvSpPr txBox="1">
              <a:spLocks noChangeArrowheads="1"/>
            </p:cNvSpPr>
            <p:nvPr/>
          </p:nvSpPr>
          <p:spPr bwMode="auto">
            <a:xfrm>
              <a:off x="3168" y="1941"/>
              <a:ext cx="2784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l-GR" sz="2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Πανεπιστήμιο Κρήτης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l-GR" sz="2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Υπουργείο Υγείας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l-GR" sz="2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Υπουργείο </a:t>
              </a:r>
              <a:r>
                <a:rPr lang="el-GR" sz="2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Παιδείας&amp;Πολ</a:t>
              </a:r>
              <a:r>
                <a:rPr lang="en-US" sz="2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/</a:t>
              </a:r>
              <a:r>
                <a:rPr lang="el-GR" sz="2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μού</a:t>
              </a:r>
            </a:p>
            <a:p>
              <a:pPr>
                <a:spcBef>
                  <a:spcPct val="20000"/>
                </a:spcBef>
                <a:defRPr/>
              </a:pPr>
              <a:endPara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  <a:p>
              <a:pPr>
                <a:lnSpc>
                  <a:spcPct val="9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pic>
          <p:nvPicPr>
            <p:cNvPr id="1033" name="Picture 7" descr="GOVERNMENT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184"/>
              <a:ext cx="19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8" descr="Medshm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" y="1981"/>
              <a:ext cx="208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9" descr="moecbub.jpg (46085 bytes)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4" y="2427"/>
              <a:ext cx="20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0" y="3033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14400" y="685800"/>
          <a:ext cx="1371600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8" imgW="899232" imgH="793018" progId="Word.Document.8">
                  <p:embed/>
                </p:oleObj>
              </mc:Choice>
              <mc:Fallback>
                <p:oleObj name="Document" r:id="rId8" imgW="899232" imgH="79301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1371600" cy="1211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57250" y="642938"/>
          <a:ext cx="1371600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10" imgW="899232" imgH="793018" progId="Word.Document.8">
                  <p:embed/>
                </p:oleObj>
              </mc:Choice>
              <mc:Fallback>
                <p:oleObj name="Document" r:id="rId10" imgW="899232" imgH="79301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642938"/>
                        <a:ext cx="1371600" cy="1211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429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100" b="0">
                <a:solidFill>
                  <a:srgbClr val="A50021"/>
                </a:solidFill>
              </a:rPr>
              <a:t>Χαρακτηριστικά των 133 εφήβων και σύγκριση με ίσο αριθμό μαρτύρων (2)</a:t>
            </a:r>
            <a:endParaRPr lang="en-GB" sz="2100" b="0">
              <a:solidFill>
                <a:srgbClr val="A50021"/>
              </a:solidFill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743200"/>
            <a:ext cx="7772400" cy="4114800"/>
          </a:xfrm>
        </p:spPr>
        <p:txBody>
          <a:bodyPr/>
          <a:lstStyle/>
          <a:p>
            <a:endParaRPr lang="el-GR" sz="2800"/>
          </a:p>
          <a:p>
            <a:endParaRPr lang="el-GR" sz="2800"/>
          </a:p>
          <a:p>
            <a:endParaRPr lang="el-GR" sz="2800"/>
          </a:p>
          <a:p>
            <a:endParaRPr lang="el-GR" sz="2800"/>
          </a:p>
          <a:p>
            <a:endParaRPr lang="el-GR" sz="2800"/>
          </a:p>
          <a:p>
            <a:endParaRPr lang="el-GR" sz="2800"/>
          </a:p>
          <a:p>
            <a:endParaRPr lang="el-GR" sz="2800"/>
          </a:p>
          <a:p>
            <a:endParaRPr lang="en-GB" sz="2800"/>
          </a:p>
        </p:txBody>
      </p:sp>
      <p:graphicFrame>
        <p:nvGraphicFramePr>
          <p:cNvPr id="131076" name="Object 4"/>
          <p:cNvGraphicFramePr>
            <a:graphicFrameLocks noChangeAspect="1"/>
          </p:cNvGraphicFramePr>
          <p:nvPr/>
        </p:nvGraphicFramePr>
        <p:xfrm>
          <a:off x="685800" y="1576388"/>
          <a:ext cx="8458200" cy="528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hart" r:id="rId3" imgW="6096000" imgH="4067085" progId="MSGraph.Chart.8">
                  <p:embed followColorScheme="full"/>
                </p:oleObj>
              </mc:Choice>
              <mc:Fallback>
                <p:oleObj name="Chart" r:id="rId3" imgW="6096000" imgH="406708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76388"/>
                        <a:ext cx="8458200" cy="528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832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100" b="0">
                <a:solidFill>
                  <a:srgbClr val="A50021"/>
                </a:solidFill>
              </a:rPr>
              <a:t>Χαρακτηριστικά των 133 εφήβων και σύγκριση με ίσο αριθμό μαρτύρων (3)</a:t>
            </a:r>
            <a:endParaRPr lang="en-GB" sz="2100" b="0">
              <a:solidFill>
                <a:srgbClr val="A50021"/>
              </a:solidFill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743200"/>
            <a:ext cx="7772400" cy="4114800"/>
          </a:xfrm>
        </p:spPr>
        <p:txBody>
          <a:bodyPr/>
          <a:lstStyle/>
          <a:p>
            <a:endParaRPr lang="el-GR" sz="2800"/>
          </a:p>
          <a:p>
            <a:endParaRPr lang="el-GR" sz="2800"/>
          </a:p>
          <a:p>
            <a:endParaRPr lang="el-GR" sz="2800"/>
          </a:p>
          <a:p>
            <a:endParaRPr lang="el-GR" sz="2800"/>
          </a:p>
          <a:p>
            <a:endParaRPr lang="el-GR" sz="2800"/>
          </a:p>
          <a:p>
            <a:endParaRPr lang="el-GR" sz="2800"/>
          </a:p>
          <a:p>
            <a:endParaRPr lang="el-GR" sz="2800"/>
          </a:p>
          <a:p>
            <a:endParaRPr lang="en-GB" sz="2800"/>
          </a:p>
        </p:txBody>
      </p:sp>
      <p:graphicFrame>
        <p:nvGraphicFramePr>
          <p:cNvPr id="132100" name="Object 4"/>
          <p:cNvGraphicFramePr>
            <a:graphicFrameLocks noChangeAspect="1"/>
          </p:cNvGraphicFramePr>
          <p:nvPr/>
        </p:nvGraphicFramePr>
        <p:xfrm>
          <a:off x="838200" y="1673225"/>
          <a:ext cx="8305800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hart" r:id="rId3" imgW="6096000" imgH="4067085" progId="MSGraph.Chart.8">
                  <p:embed followColorScheme="full"/>
                </p:oleObj>
              </mc:Choice>
              <mc:Fallback>
                <p:oleObj name="Chart" r:id="rId3" imgW="6096000" imgH="406708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73225"/>
                        <a:ext cx="8305800" cy="518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783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100" b="0">
                <a:solidFill>
                  <a:srgbClr val="A50021"/>
                </a:solidFill>
              </a:rPr>
              <a:t>Χαρακτηριστικά των 133 εφήβων και σύγκριση με ίσο αριθμό μαρτύρων (4)</a:t>
            </a:r>
            <a:endParaRPr lang="en-GB" sz="2100" b="0">
              <a:solidFill>
                <a:srgbClr val="A50021"/>
              </a:solidFill>
            </a:endParaRP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743200"/>
            <a:ext cx="7772400" cy="4114800"/>
          </a:xfrm>
        </p:spPr>
        <p:txBody>
          <a:bodyPr/>
          <a:lstStyle/>
          <a:p>
            <a:endParaRPr lang="el-GR" sz="2800"/>
          </a:p>
          <a:p>
            <a:endParaRPr lang="el-GR" sz="2800"/>
          </a:p>
          <a:p>
            <a:endParaRPr lang="el-GR" sz="2800"/>
          </a:p>
          <a:p>
            <a:endParaRPr lang="el-GR" sz="2800"/>
          </a:p>
          <a:p>
            <a:endParaRPr lang="el-GR" sz="2800"/>
          </a:p>
          <a:p>
            <a:endParaRPr lang="el-GR" sz="2800"/>
          </a:p>
          <a:p>
            <a:endParaRPr lang="el-GR" sz="2800"/>
          </a:p>
          <a:p>
            <a:endParaRPr lang="en-GB" sz="2800"/>
          </a:p>
        </p:txBody>
      </p:sp>
      <p:graphicFrame>
        <p:nvGraphicFramePr>
          <p:cNvPr id="133124" name="Object 4"/>
          <p:cNvGraphicFramePr>
            <a:graphicFrameLocks noChangeAspect="1"/>
          </p:cNvGraphicFramePr>
          <p:nvPr/>
        </p:nvGraphicFramePr>
        <p:xfrm>
          <a:off x="381000" y="1420813"/>
          <a:ext cx="9296400" cy="557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Chart" r:id="rId3" imgW="5886585" imgH="3905340" progId="MSGraph.Chart.8">
                  <p:embed followColorScheme="full"/>
                </p:oleObj>
              </mc:Choice>
              <mc:Fallback>
                <p:oleObj name="Chart" r:id="rId3" imgW="5886585" imgH="390534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420813"/>
                        <a:ext cx="9296400" cy="557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745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100" b="0">
                <a:solidFill>
                  <a:srgbClr val="A50021"/>
                </a:solidFill>
              </a:rPr>
              <a:t>Χαρακτηριστικά φίλων των 133 εφήβων και σύγκριση με φίλους των μαρτύρων (5)</a:t>
            </a:r>
            <a:endParaRPr lang="en-GB" sz="2100" b="0">
              <a:solidFill>
                <a:srgbClr val="A50021"/>
              </a:solidFill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743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l-GR" sz="2800"/>
          </a:p>
          <a:p>
            <a:pPr>
              <a:lnSpc>
                <a:spcPct val="90000"/>
              </a:lnSpc>
            </a:pPr>
            <a:endParaRPr lang="el-GR" sz="2800"/>
          </a:p>
          <a:p>
            <a:pPr>
              <a:lnSpc>
                <a:spcPct val="90000"/>
              </a:lnSpc>
            </a:pPr>
            <a:endParaRPr lang="el-GR" sz="2800"/>
          </a:p>
          <a:p>
            <a:pPr>
              <a:lnSpc>
                <a:spcPct val="90000"/>
              </a:lnSpc>
            </a:pPr>
            <a:endParaRPr lang="el-GR" sz="2800"/>
          </a:p>
          <a:p>
            <a:pPr>
              <a:lnSpc>
                <a:spcPct val="90000"/>
              </a:lnSpc>
            </a:pPr>
            <a:endParaRPr lang="el-GR" sz="2800"/>
          </a:p>
          <a:p>
            <a:pPr>
              <a:lnSpc>
                <a:spcPct val="90000"/>
              </a:lnSpc>
            </a:pPr>
            <a:endParaRPr lang="el-GR" sz="2800"/>
          </a:p>
          <a:p>
            <a:pPr>
              <a:lnSpc>
                <a:spcPct val="90000"/>
              </a:lnSpc>
            </a:pPr>
            <a:endParaRPr lang="el-GR" sz="2800"/>
          </a:p>
          <a:p>
            <a:pPr>
              <a:lnSpc>
                <a:spcPct val="90000"/>
              </a:lnSpc>
            </a:pPr>
            <a:endParaRPr lang="el-GR" sz="2800"/>
          </a:p>
          <a:p>
            <a:pPr>
              <a:lnSpc>
                <a:spcPct val="90000"/>
              </a:lnSpc>
            </a:pPr>
            <a:endParaRPr lang="el-GR" sz="2800"/>
          </a:p>
          <a:p>
            <a:pPr>
              <a:lnSpc>
                <a:spcPct val="90000"/>
              </a:lnSpc>
            </a:pPr>
            <a:endParaRPr lang="en-GB" sz="2800"/>
          </a:p>
        </p:txBody>
      </p:sp>
      <p:graphicFrame>
        <p:nvGraphicFramePr>
          <p:cNvPr id="134148" name="Object 4"/>
          <p:cNvGraphicFramePr>
            <a:graphicFrameLocks noChangeAspect="1"/>
          </p:cNvGraphicFramePr>
          <p:nvPr/>
        </p:nvGraphicFramePr>
        <p:xfrm>
          <a:off x="522288" y="1811338"/>
          <a:ext cx="8666162" cy="541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Chart" r:id="rId3" imgW="6496185" imgH="4057650" progId="MSGraph.Chart.8">
                  <p:embed followColorScheme="full"/>
                </p:oleObj>
              </mc:Choice>
              <mc:Fallback>
                <p:oleObj name="Chart" r:id="rId3" imgW="6496185" imgH="405765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1811338"/>
                        <a:ext cx="8666162" cy="541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775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>
                <a:solidFill>
                  <a:srgbClr val="A50021"/>
                </a:solidFill>
              </a:rPr>
              <a:t>Συμπεράσματα (1)</a:t>
            </a:r>
            <a:r>
              <a:rPr lang="en-GB" b="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81200"/>
            <a:ext cx="7772400" cy="4114800"/>
          </a:xfrm>
        </p:spPr>
        <p:txBody>
          <a:bodyPr/>
          <a:lstStyle/>
          <a:p>
            <a:r>
              <a:rPr lang="el-GR" sz="2800" b="1"/>
              <a:t>Τα παιδιά που έχουν σεξουαλικές σχέσεις στα Γυμνάσια της Κύπρου είναι σε χαμηλά ποσοστά ενώ στα Λύκεια αυξάνονται στις δύο τελευταίες τάξεις</a:t>
            </a:r>
            <a:r>
              <a:rPr lang="en-US" sz="2800" b="1"/>
              <a:t>.</a:t>
            </a:r>
            <a:endParaRPr lang="el-GR" sz="2800" b="1"/>
          </a:p>
          <a:p>
            <a:r>
              <a:rPr lang="el-GR" sz="2800" b="1">
                <a:solidFill>
                  <a:srgbClr val="008000"/>
                </a:solidFill>
              </a:rPr>
              <a:t>Τα παιδιά αυτά παρουσιάζουν περισσότερο επικίνδυνη συμπεριφορά και συνδέονται πιο πολύ με τους φίλους παρά με τους γονείς.</a:t>
            </a:r>
            <a:endParaRPr lang="en-US" sz="2800" b="1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2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>
                <a:solidFill>
                  <a:srgbClr val="A50021"/>
                </a:solidFill>
              </a:rPr>
              <a:t>Συμπεράσματα (2)</a:t>
            </a:r>
            <a:endParaRPr lang="en-GB" b="0">
              <a:solidFill>
                <a:srgbClr val="A50021"/>
              </a:solidFill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81200"/>
            <a:ext cx="7772400" cy="4114800"/>
          </a:xfrm>
        </p:spPr>
        <p:txBody>
          <a:bodyPr/>
          <a:lstStyle/>
          <a:p>
            <a:r>
              <a:rPr lang="el-GR" sz="2800" b="1"/>
              <a:t>Χρειάζεται η συνεργασία όλων των αρμόδιων αρχών Παιδείας και Υγείας, ώστε να επιλεγεί η κατάλληλη ηλικία για την έναρξη της σεξουαλικής αγωγής στα Σχολεία Μέσης Εκπαίδευσης.</a:t>
            </a:r>
          </a:p>
          <a:p>
            <a:r>
              <a:rPr lang="el-GR" sz="2800" b="1">
                <a:solidFill>
                  <a:srgbClr val="008000"/>
                </a:solidFill>
              </a:rPr>
              <a:t>Η σεξουαλική αγωγή πρέπει να είναι μέρος γενικότερου μαθήματος αγωγής υγείας που να περιλαμβάνει όλα τα θέματα επικίνδυνης συμπεριφοράς των εφήβων.</a:t>
            </a:r>
            <a:endParaRPr lang="en-US" sz="2800" b="1">
              <a:solidFill>
                <a:srgbClr val="008000"/>
              </a:solidFill>
            </a:endParaRPr>
          </a:p>
          <a:p>
            <a:endParaRPr lang="en-US" sz="2800" b="1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8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2436813"/>
            <a:ext cx="6494463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770291"/>
              </p:ext>
            </p:extLst>
          </p:nvPr>
        </p:nvGraphicFramePr>
        <p:xfrm>
          <a:off x="1334770" y="3558381"/>
          <a:ext cx="6474460" cy="708819"/>
        </p:xfrm>
        <a:graphic>
          <a:graphicData uri="http://schemas.openxmlformats.org/drawingml/2006/table">
            <a:tbl>
              <a:tblPr firstRow="1" firstCol="1" bandRow="1"/>
              <a:tblGrid>
                <a:gridCol w="6474460"/>
              </a:tblGrid>
              <a:tr h="708819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750" b="1" i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l-GR" sz="750" b="1" i="1" dirty="0">
                          <a:effectLst/>
                          <a:latin typeface="Arial"/>
                          <a:ea typeface="Times New Roman"/>
                        </a:rPr>
                        <a:t>Το Έργο δύναται να συγχρηματοδοτηθεί από το Ευρωπαϊκό Κοινωνικό Ταμείο (ΕΚΤ) κατά 85% και από εθνικούς πόρους κατά 15% στα πλαίσια του Άξονα Προτεραιότητας </a:t>
                      </a:r>
                      <a:r>
                        <a:rPr lang="el-GR" sz="750" b="1" dirty="0">
                          <a:effectLst/>
                          <a:latin typeface="Arial"/>
                          <a:ea typeface="Times New Roman"/>
                        </a:rPr>
                        <a:t>1  «Ανάπτυξη του Ανθρώπινου Δυναμικού και Προσαρμοστικότητα» του Επιχειρησιακού Προγράμματος (Απασχόληση, Ανθρώπινο Κεφάλαιο και Κοινωνική Συνοχή) για την Προγραμματική Περίοδο 2007-2013</a:t>
                      </a:r>
                      <a:r>
                        <a:rPr lang="el-GR" sz="750" b="1" i="1" dirty="0">
                          <a:effectLst/>
                          <a:latin typeface="Arial"/>
                          <a:ea typeface="Times New Roman"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335088" y="35575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92288" y="4014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0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533400"/>
            <a:ext cx="7924800" cy="1828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en-US" sz="2100" b="0"/>
              <a:t/>
            </a:r>
            <a:br>
              <a:rPr lang="en-US" sz="2100" b="0"/>
            </a:br>
            <a:r>
              <a:rPr lang="en-US" sz="2100" b="0"/>
              <a:t/>
            </a:r>
            <a:br>
              <a:rPr lang="en-US" sz="2100" b="0"/>
            </a:br>
            <a:r>
              <a:rPr lang="en-US" sz="2100" b="0"/>
              <a:t/>
            </a:r>
            <a:br>
              <a:rPr lang="en-US" sz="2100" b="0"/>
            </a:br>
            <a:r>
              <a:rPr lang="el-GR" sz="2100">
                <a:solidFill>
                  <a:schemeClr val="tx1"/>
                </a:solidFill>
              </a:rPr>
              <a:t/>
            </a:r>
            <a:br>
              <a:rPr lang="el-GR" sz="2100">
                <a:solidFill>
                  <a:schemeClr val="tx1"/>
                </a:solidFill>
              </a:rPr>
            </a:br>
            <a:r>
              <a:rPr lang="en-US" sz="2100" b="0"/>
              <a:t/>
            </a:r>
            <a:br>
              <a:rPr lang="en-US" sz="2100" b="0"/>
            </a:br>
            <a:endParaRPr lang="en-GB" sz="2100" b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981200"/>
            <a:ext cx="7848600" cy="4114800"/>
          </a:xfrm>
        </p:spPr>
        <p:txBody>
          <a:bodyPr/>
          <a:lstStyle/>
          <a:p>
            <a:pPr>
              <a:lnSpc>
                <a:spcPct val="120000"/>
              </a:lnSpc>
            </a:pPr>
            <a:endParaRPr lang="en-GB" sz="1200" b="1" u="sng">
              <a:solidFill>
                <a:srgbClr val="000000"/>
              </a:solidFill>
              <a:latin typeface="Times New Roman Greek" pitchFamily="18" charset="0"/>
            </a:endParaRPr>
          </a:p>
          <a:p>
            <a:pPr algn="ctr">
              <a:lnSpc>
                <a:spcPct val="120000"/>
              </a:lnSpc>
              <a:buFontTx/>
              <a:buNone/>
            </a:pPr>
            <a:endParaRPr lang="en-GB" sz="1200" u="sng"/>
          </a:p>
          <a:p>
            <a:pPr algn="ctr">
              <a:lnSpc>
                <a:spcPct val="120000"/>
              </a:lnSpc>
              <a:buFontTx/>
              <a:buNone/>
            </a:pPr>
            <a:endParaRPr lang="en-US" sz="2400" b="1">
              <a:solidFill>
                <a:schemeClr val="accent2"/>
              </a:solidFill>
              <a:cs typeface="Times New Roman" charset="0"/>
            </a:endParaRPr>
          </a:p>
          <a:p>
            <a:pPr algn="ctr">
              <a:lnSpc>
                <a:spcPct val="120000"/>
              </a:lnSpc>
              <a:buFontTx/>
              <a:buNone/>
            </a:pPr>
            <a:r>
              <a:rPr lang="el-GR" sz="3600" b="1">
                <a:solidFill>
                  <a:srgbClr val="3333FF"/>
                </a:solidFill>
              </a:rPr>
              <a:t>Γιάννης Κουρίδης, Σάββας Σάββα</a:t>
            </a:r>
            <a:r>
              <a:rPr lang="el-GR" b="1">
                <a:solidFill>
                  <a:srgbClr val="3333FF"/>
                </a:solidFill>
                <a:cs typeface="Times New Roman" charset="0"/>
              </a:rPr>
              <a:t>, </a:t>
            </a:r>
            <a:endParaRPr lang="el-GR" b="1">
              <a:solidFill>
                <a:srgbClr val="3333FF"/>
              </a:solidFill>
            </a:endParaRPr>
          </a:p>
          <a:p>
            <a:pPr algn="ctr">
              <a:lnSpc>
                <a:spcPct val="120000"/>
              </a:lnSpc>
              <a:buFontTx/>
              <a:buNone/>
            </a:pPr>
            <a:r>
              <a:rPr lang="el-GR" b="1">
                <a:solidFill>
                  <a:srgbClr val="3333FF"/>
                </a:solidFill>
              </a:rPr>
              <a:t>Χρήστος Κουρίδης, Μιχάλης Τορναρίτης</a:t>
            </a:r>
            <a:r>
              <a:rPr lang="el-GR" b="1">
                <a:solidFill>
                  <a:srgbClr val="3333FF"/>
                </a:solidFill>
                <a:cs typeface="Times New Roman" charset="0"/>
              </a:rPr>
              <a:t> </a:t>
            </a:r>
            <a:endParaRPr lang="en-US" b="1">
              <a:solidFill>
                <a:srgbClr val="3333FF"/>
              </a:solidFill>
              <a:cs typeface="Times New Roman" charset="0"/>
            </a:endParaRP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1219200" y="5486400"/>
            <a:ext cx="754380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l-GR" sz="3200">
                <a:solidFill>
                  <a:schemeClr val="folHlink"/>
                </a:solidFill>
                <a:latin typeface="Impact" pitchFamily="34" charset="0"/>
              </a:rPr>
              <a:t>Εκπαιδευτικό και Ερευνητικό Πρόγραμμα Υγεία του Παιδιού, Κύπρος.</a:t>
            </a:r>
            <a:br>
              <a:rPr lang="el-GR" sz="3200">
                <a:solidFill>
                  <a:schemeClr val="folHlink"/>
                </a:solidFill>
                <a:latin typeface="Impact" pitchFamily="34" charset="0"/>
              </a:rPr>
            </a:br>
            <a:endParaRPr lang="en-GB" sz="3200" b="1">
              <a:solidFill>
                <a:srgbClr val="008000"/>
              </a:solidFill>
              <a:latin typeface="Times New Roman" charset="0"/>
            </a:endParaRPr>
          </a:p>
        </p:txBody>
      </p:sp>
      <p:sp>
        <p:nvSpPr>
          <p:cNvPr id="123909" name="WordArt 5"/>
          <p:cNvSpPr>
            <a:spLocks noChangeArrowheads="1" noChangeShapeType="1" noTextEdit="1"/>
          </p:cNvSpPr>
          <p:nvPr/>
        </p:nvSpPr>
        <p:spPr bwMode="auto">
          <a:xfrm>
            <a:off x="1419225" y="304800"/>
            <a:ext cx="77247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l-G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Σεξουαλική συμπεριφορά των εφήβων</a:t>
            </a:r>
            <a:br>
              <a:rPr lang="el-G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</a:b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Impact"/>
            </a:endParaRPr>
          </a:p>
        </p:txBody>
      </p:sp>
      <p:sp>
        <p:nvSpPr>
          <p:cNvPr id="123910" name="WordArt 6"/>
          <p:cNvSpPr>
            <a:spLocks noChangeArrowheads="1" noChangeShapeType="1" noTextEdit="1"/>
          </p:cNvSpPr>
          <p:nvPr/>
        </p:nvSpPr>
        <p:spPr bwMode="auto">
          <a:xfrm>
            <a:off x="1333500" y="1371600"/>
            <a:ext cx="6896100" cy="1371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l-G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σε Γυμνάσια και Λύκεια της Κύπρου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14796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0">
                <a:solidFill>
                  <a:srgbClr val="A50021"/>
                </a:solidFill>
              </a:rPr>
              <a:t>Εισαγωγή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81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800" b="1"/>
              <a:t>Οι ανεξέλεκτες σεξουαλικές σχέσεις στην εφηβική ηλικία προκαλούν πολλά προβλήματα όπως ανεπιθύμητες εγκυμοσύνες</a:t>
            </a:r>
            <a:r>
              <a:rPr lang="en-US" sz="2800" b="1"/>
              <a:t>,</a:t>
            </a:r>
            <a:r>
              <a:rPr lang="el-GR" sz="2800" b="1"/>
              <a:t> σεξουαλικώς μεταδιδόμενα νοσήματα και </a:t>
            </a:r>
            <a:r>
              <a:rPr lang="en-US" sz="2800" b="1"/>
              <a:t>AIDS.</a:t>
            </a:r>
            <a:endParaRPr lang="el-GR" sz="2800" b="1"/>
          </a:p>
          <a:p>
            <a:pPr>
              <a:lnSpc>
                <a:spcPct val="90000"/>
              </a:lnSpc>
            </a:pPr>
            <a:r>
              <a:rPr lang="el-GR" sz="2800" b="1">
                <a:solidFill>
                  <a:srgbClr val="008000"/>
                </a:solidFill>
              </a:rPr>
              <a:t>Στα σχολεία της Κύπρου δεν υπάρχει μάθημα σεξουαλικής αγωγής και ανυπαρξία στοιχείων για για το θέμα αυτό.</a:t>
            </a:r>
            <a:endParaRPr lang="en-US" sz="2800" b="1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r>
              <a:rPr lang="el-GR" sz="2800" b="1">
                <a:solidFill>
                  <a:schemeClr val="accent2"/>
                </a:solidFill>
              </a:rPr>
              <a:t>Σκοπός της εργασίας ήταν η μελέτη της σεξουαλικής συμπεριφοράς των εφήβων σε Γυμνάσια και Λύκεια της Κύπρου. </a:t>
            </a:r>
            <a:endParaRPr lang="en-GB" sz="28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30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620000" cy="1524000"/>
          </a:xfrm>
        </p:spPr>
        <p:txBody>
          <a:bodyPr/>
          <a:lstStyle/>
          <a:p>
            <a:r>
              <a:rPr lang="en-GB" sz="3000" b="0">
                <a:solidFill>
                  <a:srgbClr val="A50021"/>
                </a:solidFill>
              </a:rPr>
              <a:t>Υλικό-Μέθοδος</a:t>
            </a:r>
            <a:endParaRPr lang="en-GB" sz="2100" b="0">
              <a:solidFill>
                <a:srgbClr val="A50021"/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79248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800" b="1"/>
              <a:t>Η έρευνα διεξήχθη μεταξύ του Σεπτεμβρίου 1999 και Ιουνίου 2000 στα πλαίσια έρευνας για το κάπνισμα και την παχυσαρκία στα παιδιά σχολικής ηλικίας. </a:t>
            </a:r>
          </a:p>
          <a:p>
            <a:pPr>
              <a:lnSpc>
                <a:spcPct val="90000"/>
              </a:lnSpc>
            </a:pPr>
            <a:r>
              <a:rPr lang="el-GR" sz="2800" b="1">
                <a:solidFill>
                  <a:srgbClr val="9900CC"/>
                </a:solidFill>
              </a:rPr>
              <a:t>Το υλικό της μελέτης απετέλεσαν 1239 παιδιά ηλικίας 12-18 ετών από τα 1267 στα οποία δόθηκαν ειδικά ανώνυμα ερωτηματολόγια (97.8%)</a:t>
            </a:r>
          </a:p>
          <a:p>
            <a:pPr>
              <a:lnSpc>
                <a:spcPct val="90000"/>
              </a:lnSpc>
            </a:pPr>
            <a:r>
              <a:rPr lang="el-GR" sz="2400" b="1">
                <a:solidFill>
                  <a:srgbClr val="FF5050"/>
                </a:solidFill>
              </a:rPr>
              <a:t>Εγινε αντιπροσωπευτική επιλογή από όλες τις περιοχές της ελεύθερης Κύπρου με βάση την κατανομή του ολικού πληθυσμού της Κύπρου.</a:t>
            </a:r>
            <a:endParaRPr lang="el-GR" sz="2400" b="1">
              <a:solidFill>
                <a:srgbClr val="FF5050"/>
              </a:solidFill>
              <a:cs typeface="Times New Roman" charset="0"/>
            </a:endParaRPr>
          </a:p>
          <a:p>
            <a:pPr>
              <a:lnSpc>
                <a:spcPct val="90000"/>
              </a:lnSpc>
            </a:pPr>
            <a:endParaRPr lang="en-GB" sz="2400" b="1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2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772400" cy="1752600"/>
          </a:xfrm>
        </p:spPr>
        <p:txBody>
          <a:bodyPr/>
          <a:lstStyle/>
          <a:p>
            <a:r>
              <a:rPr lang="en-GB" b="0">
                <a:solidFill>
                  <a:srgbClr val="A50021"/>
                </a:solidFill>
              </a:rPr>
              <a:t>Αποτελέσματα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924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3600" b="1"/>
              <a:t>Παιδιά με σεξουαλικές σχέσεις: </a:t>
            </a:r>
            <a:r>
              <a:rPr lang="el-GR" sz="3600" b="1">
                <a:solidFill>
                  <a:srgbClr val="008000"/>
                </a:solidFill>
              </a:rPr>
              <a:t>11%</a:t>
            </a:r>
          </a:p>
          <a:p>
            <a:pPr>
              <a:lnSpc>
                <a:spcPct val="90000"/>
              </a:lnSpc>
            </a:pPr>
            <a:r>
              <a:rPr lang="el-GR" sz="3600" b="1">
                <a:solidFill>
                  <a:srgbClr val="3333FF"/>
                </a:solidFill>
              </a:rPr>
              <a:t>Αγόρια: </a:t>
            </a:r>
            <a:r>
              <a:rPr lang="el-GR" sz="3600" b="1">
                <a:solidFill>
                  <a:srgbClr val="0033CC"/>
                </a:solidFill>
              </a:rPr>
              <a:t>17.4%,</a:t>
            </a:r>
            <a:r>
              <a:rPr lang="el-GR" sz="3600" b="1"/>
              <a:t>  </a:t>
            </a:r>
            <a:r>
              <a:rPr lang="el-GR" sz="3600" b="1">
                <a:solidFill>
                  <a:schemeClr val="tx2"/>
                </a:solidFill>
              </a:rPr>
              <a:t>Κορίτσια: </a:t>
            </a:r>
            <a:r>
              <a:rPr lang="el-GR" sz="3600" b="1">
                <a:solidFill>
                  <a:srgbClr val="FF5050"/>
                </a:solidFill>
              </a:rPr>
              <a:t>5.0%</a:t>
            </a:r>
          </a:p>
          <a:p>
            <a:pPr>
              <a:lnSpc>
                <a:spcPct val="90000"/>
              </a:lnSpc>
            </a:pPr>
            <a:r>
              <a:rPr lang="el-GR" sz="3600" b="1"/>
              <a:t>Γυμνάσια: </a:t>
            </a:r>
            <a:r>
              <a:rPr lang="el-GR" sz="3600" b="1">
                <a:solidFill>
                  <a:srgbClr val="008000"/>
                </a:solidFill>
              </a:rPr>
              <a:t>5.6%,</a:t>
            </a:r>
            <a:r>
              <a:rPr lang="el-GR" sz="3600" b="1"/>
              <a:t>  Λύκεια: </a:t>
            </a:r>
            <a:r>
              <a:rPr lang="el-GR" sz="3600" b="1">
                <a:solidFill>
                  <a:srgbClr val="008000"/>
                </a:solidFill>
              </a:rPr>
              <a:t>28.8%</a:t>
            </a:r>
          </a:p>
          <a:p>
            <a:pPr>
              <a:lnSpc>
                <a:spcPct val="90000"/>
              </a:lnSpc>
            </a:pPr>
            <a:r>
              <a:rPr lang="el-GR" sz="2800" b="1"/>
              <a:t>Α΄-Β΄ Γυμν: </a:t>
            </a:r>
            <a:r>
              <a:rPr lang="el-GR" sz="2800" b="1">
                <a:solidFill>
                  <a:srgbClr val="3333FF"/>
                </a:solidFill>
              </a:rPr>
              <a:t>Αγόρια: </a:t>
            </a:r>
            <a:r>
              <a:rPr lang="el-GR" sz="2800" b="1">
                <a:solidFill>
                  <a:srgbClr val="0033CC"/>
                </a:solidFill>
              </a:rPr>
              <a:t>1.9-3.3%,</a:t>
            </a:r>
            <a:r>
              <a:rPr lang="el-GR" sz="2800" b="1"/>
              <a:t>  </a:t>
            </a:r>
            <a:r>
              <a:rPr lang="el-GR" sz="2800" b="1">
                <a:solidFill>
                  <a:schemeClr val="tx2"/>
                </a:solidFill>
              </a:rPr>
              <a:t>Κορίτσια: </a:t>
            </a:r>
            <a:r>
              <a:rPr lang="el-GR" sz="2800" b="1">
                <a:solidFill>
                  <a:srgbClr val="FF5050"/>
                </a:solidFill>
              </a:rPr>
              <a:t>0-0.8%</a:t>
            </a:r>
          </a:p>
          <a:p>
            <a:pPr>
              <a:lnSpc>
                <a:spcPct val="90000"/>
              </a:lnSpc>
            </a:pPr>
            <a:r>
              <a:rPr lang="el-GR" sz="2800" b="1"/>
              <a:t>Γ΄ Γυμν- Α΄ Λυκ : </a:t>
            </a:r>
            <a:r>
              <a:rPr lang="el-GR" sz="2800" b="1">
                <a:solidFill>
                  <a:srgbClr val="3333FF"/>
                </a:solidFill>
              </a:rPr>
              <a:t>Αγόρ: </a:t>
            </a:r>
            <a:r>
              <a:rPr lang="el-GR" sz="2800" b="1">
                <a:solidFill>
                  <a:srgbClr val="0033CC"/>
                </a:solidFill>
              </a:rPr>
              <a:t>12.4-13.4%,</a:t>
            </a:r>
            <a:r>
              <a:rPr lang="el-GR" sz="2800" b="1"/>
              <a:t>  </a:t>
            </a:r>
            <a:r>
              <a:rPr lang="el-GR" sz="2800" b="1">
                <a:solidFill>
                  <a:schemeClr val="tx2"/>
                </a:solidFill>
              </a:rPr>
              <a:t>Κορίτσ: </a:t>
            </a:r>
            <a:r>
              <a:rPr lang="el-GR" sz="2800" b="1">
                <a:solidFill>
                  <a:srgbClr val="FF5050"/>
                </a:solidFill>
              </a:rPr>
              <a:t>1.1-2.0%</a:t>
            </a:r>
          </a:p>
          <a:p>
            <a:pPr>
              <a:lnSpc>
                <a:spcPct val="90000"/>
              </a:lnSpc>
            </a:pPr>
            <a:r>
              <a:rPr lang="el-GR" sz="2800" b="1"/>
              <a:t>Β΄ Λυκ : </a:t>
            </a:r>
            <a:r>
              <a:rPr lang="el-GR" sz="2800" b="1">
                <a:solidFill>
                  <a:srgbClr val="3333FF"/>
                </a:solidFill>
              </a:rPr>
              <a:t>Αγόρια: </a:t>
            </a:r>
            <a:r>
              <a:rPr lang="el-GR" sz="2800" b="1">
                <a:solidFill>
                  <a:srgbClr val="0033CC"/>
                </a:solidFill>
              </a:rPr>
              <a:t>26.0%,</a:t>
            </a:r>
            <a:r>
              <a:rPr lang="el-GR" sz="2800" b="1"/>
              <a:t>  </a:t>
            </a:r>
            <a:r>
              <a:rPr lang="el-GR" sz="2800" b="1">
                <a:solidFill>
                  <a:schemeClr val="tx2"/>
                </a:solidFill>
              </a:rPr>
              <a:t>Κορίτσια: </a:t>
            </a:r>
            <a:r>
              <a:rPr lang="el-GR" sz="2800" b="1">
                <a:solidFill>
                  <a:srgbClr val="FF5050"/>
                </a:solidFill>
              </a:rPr>
              <a:t>8.6%</a:t>
            </a:r>
          </a:p>
          <a:p>
            <a:pPr>
              <a:lnSpc>
                <a:spcPct val="90000"/>
              </a:lnSpc>
            </a:pPr>
            <a:r>
              <a:rPr lang="el-GR" sz="2800" b="1"/>
              <a:t>Β΄ Λυκ : </a:t>
            </a:r>
            <a:r>
              <a:rPr lang="el-GR" sz="2800" b="1">
                <a:solidFill>
                  <a:srgbClr val="3333FF"/>
                </a:solidFill>
              </a:rPr>
              <a:t>Αγόρια: </a:t>
            </a:r>
            <a:r>
              <a:rPr lang="el-GR" sz="2800" b="1">
                <a:solidFill>
                  <a:srgbClr val="0033CC"/>
                </a:solidFill>
              </a:rPr>
              <a:t>47.4%,</a:t>
            </a:r>
            <a:r>
              <a:rPr lang="el-GR" sz="2800" b="1"/>
              <a:t>  </a:t>
            </a:r>
            <a:r>
              <a:rPr lang="el-GR" sz="2800" b="1">
                <a:solidFill>
                  <a:schemeClr val="tx2"/>
                </a:solidFill>
              </a:rPr>
              <a:t>Κορίτσια: </a:t>
            </a:r>
            <a:r>
              <a:rPr lang="el-GR" sz="2800" b="1">
                <a:solidFill>
                  <a:srgbClr val="FF5050"/>
                </a:solidFill>
              </a:rPr>
              <a:t>17.1%</a:t>
            </a:r>
          </a:p>
          <a:p>
            <a:pPr>
              <a:lnSpc>
                <a:spcPct val="90000"/>
              </a:lnSpc>
            </a:pPr>
            <a:endParaRPr lang="el-GR" sz="2800" b="1">
              <a:solidFill>
                <a:srgbClr val="FF5050"/>
              </a:solidFill>
            </a:endParaRPr>
          </a:p>
          <a:p>
            <a:pPr>
              <a:lnSpc>
                <a:spcPct val="90000"/>
              </a:lnSpc>
            </a:pPr>
            <a:endParaRPr lang="el-GR" b="1"/>
          </a:p>
          <a:p>
            <a:pPr>
              <a:lnSpc>
                <a:spcPct val="90000"/>
              </a:lnSpc>
            </a:pPr>
            <a:endParaRPr lang="en-GB" sz="2400" b="1"/>
          </a:p>
        </p:txBody>
      </p:sp>
    </p:spTree>
    <p:extLst>
      <p:ext uri="{BB962C8B-B14F-4D97-AF65-F5344CB8AC3E}">
        <p14:creationId xmlns:p14="http://schemas.microsoft.com/office/powerpoint/2010/main" val="359234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620000" cy="1524000"/>
          </a:xfrm>
        </p:spPr>
        <p:txBody>
          <a:bodyPr/>
          <a:lstStyle/>
          <a:p>
            <a:r>
              <a:rPr lang="el-GR" sz="1900" b="0">
                <a:solidFill>
                  <a:srgbClr val="A50021"/>
                </a:solidFill>
              </a:rPr>
              <a:t>Συχνότητα εφήβων με σεξουαλικές σχέσεις</a:t>
            </a:r>
            <a:br>
              <a:rPr lang="el-GR" sz="1900" b="0">
                <a:solidFill>
                  <a:srgbClr val="A50021"/>
                </a:solidFill>
              </a:rPr>
            </a:br>
            <a:endParaRPr lang="en-GB" sz="1900" b="0">
              <a:solidFill>
                <a:srgbClr val="A50021"/>
              </a:solidFill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4800" cy="4648200"/>
          </a:xfrm>
        </p:spPr>
        <p:txBody>
          <a:bodyPr/>
          <a:lstStyle/>
          <a:p>
            <a:endParaRPr lang="el-GR" b="1"/>
          </a:p>
          <a:p>
            <a:endParaRPr lang="el-GR" b="1"/>
          </a:p>
          <a:p>
            <a:endParaRPr lang="en-GB" b="1"/>
          </a:p>
        </p:txBody>
      </p:sp>
      <p:graphicFrame>
        <p:nvGraphicFramePr>
          <p:cNvPr id="128004" name="Object 4"/>
          <p:cNvGraphicFramePr>
            <a:graphicFrameLocks noChangeAspect="1"/>
          </p:cNvGraphicFramePr>
          <p:nvPr/>
        </p:nvGraphicFramePr>
        <p:xfrm>
          <a:off x="685800" y="914400"/>
          <a:ext cx="10190163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hart" r:id="rId3" imgW="8343900" imgH="5734140" progId="MSGraph.Chart.8">
                  <p:embed followColorScheme="full"/>
                </p:oleObj>
              </mc:Choice>
              <mc:Fallback>
                <p:oleObj name="Chart" r:id="rId3" imgW="8343900" imgH="573414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10190163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662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57200"/>
            <a:ext cx="7772400" cy="990600"/>
          </a:xfrm>
        </p:spPr>
        <p:txBody>
          <a:bodyPr/>
          <a:lstStyle/>
          <a:p>
            <a:r>
              <a:rPr lang="el-GR" sz="2600" b="0">
                <a:solidFill>
                  <a:srgbClr val="A50021"/>
                </a:solidFill>
              </a:rPr>
              <a:t>Χαρακτηριστικά σεξουαλικών σχέσεων</a:t>
            </a:r>
            <a:endParaRPr lang="en-GB" sz="2600" b="0">
              <a:solidFill>
                <a:srgbClr val="A50021"/>
              </a:solidFill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828800"/>
            <a:ext cx="8153400" cy="5029200"/>
          </a:xfrm>
        </p:spPr>
        <p:txBody>
          <a:bodyPr/>
          <a:lstStyle/>
          <a:p>
            <a:r>
              <a:rPr lang="el-GR" sz="2800"/>
              <a:t>Ηλικία 1ης σεξουαλικής σχέσης: </a:t>
            </a:r>
            <a:r>
              <a:rPr lang="el-GR" sz="2800">
                <a:solidFill>
                  <a:srgbClr val="3333FF"/>
                </a:solidFill>
              </a:rPr>
              <a:t>Αγόρια</a:t>
            </a:r>
            <a:r>
              <a:rPr lang="en-US" sz="2800">
                <a:solidFill>
                  <a:srgbClr val="3333FF"/>
                </a:solidFill>
              </a:rPr>
              <a:t>:</a:t>
            </a:r>
            <a:r>
              <a:rPr lang="el-GR" sz="2800">
                <a:solidFill>
                  <a:srgbClr val="008000"/>
                </a:solidFill>
              </a:rPr>
              <a:t>14.9±1.4</a:t>
            </a:r>
            <a:r>
              <a:rPr lang="el-GR" sz="2800"/>
              <a:t>,  </a:t>
            </a:r>
            <a:r>
              <a:rPr lang="el-GR" sz="2800">
                <a:solidFill>
                  <a:schemeClr val="tx2"/>
                </a:solidFill>
              </a:rPr>
              <a:t>Κορίτσια:</a:t>
            </a:r>
            <a:r>
              <a:rPr lang="el-GR" sz="2800"/>
              <a:t> </a:t>
            </a:r>
            <a:r>
              <a:rPr lang="el-GR" sz="2800">
                <a:solidFill>
                  <a:srgbClr val="FF5050"/>
                </a:solidFill>
              </a:rPr>
              <a:t>15.7 ±1.5,</a:t>
            </a:r>
            <a:r>
              <a:rPr lang="el-GR" sz="2800"/>
              <a:t> </a:t>
            </a:r>
            <a:r>
              <a:rPr lang="en-US" sz="2800"/>
              <a:t>p=0.038</a:t>
            </a:r>
          </a:p>
          <a:p>
            <a:r>
              <a:rPr lang="el-GR" sz="2800"/>
              <a:t>Αριθμός ερωτικών συντρόφων: </a:t>
            </a:r>
            <a:r>
              <a:rPr lang="el-GR" sz="2800">
                <a:solidFill>
                  <a:srgbClr val="3333FF"/>
                </a:solidFill>
              </a:rPr>
              <a:t>Αγόρια:</a:t>
            </a:r>
            <a:r>
              <a:rPr lang="el-GR" sz="2800">
                <a:solidFill>
                  <a:srgbClr val="008000"/>
                </a:solidFill>
              </a:rPr>
              <a:t>2.5±2.0</a:t>
            </a:r>
            <a:r>
              <a:rPr lang="el-GR" sz="2800"/>
              <a:t>,  </a:t>
            </a:r>
            <a:r>
              <a:rPr lang="el-GR" sz="2800">
                <a:solidFill>
                  <a:schemeClr val="tx2"/>
                </a:solidFill>
              </a:rPr>
              <a:t>Κορίτσια:</a:t>
            </a:r>
            <a:r>
              <a:rPr lang="el-GR" sz="2800"/>
              <a:t> </a:t>
            </a:r>
            <a:r>
              <a:rPr lang="el-GR" sz="2800">
                <a:solidFill>
                  <a:srgbClr val="FF5050"/>
                </a:solidFill>
              </a:rPr>
              <a:t>1.5±1.7,</a:t>
            </a:r>
            <a:r>
              <a:rPr lang="el-GR" sz="2800"/>
              <a:t>  </a:t>
            </a:r>
            <a:r>
              <a:rPr lang="en-US" sz="2800"/>
              <a:t>p=0.020</a:t>
            </a:r>
          </a:p>
          <a:p>
            <a:r>
              <a:rPr lang="el-GR" sz="2800"/>
              <a:t>Ηλικία μεγαλύτερου ερωτικού συντρόφου: </a:t>
            </a:r>
            <a:r>
              <a:rPr lang="el-GR" sz="2800">
                <a:solidFill>
                  <a:srgbClr val="3333FF"/>
                </a:solidFill>
              </a:rPr>
              <a:t>Αγόρια:</a:t>
            </a:r>
            <a:r>
              <a:rPr lang="el-GR" sz="2800"/>
              <a:t> </a:t>
            </a:r>
            <a:r>
              <a:rPr lang="el-GR" sz="2800">
                <a:solidFill>
                  <a:srgbClr val="008000"/>
                </a:solidFill>
              </a:rPr>
              <a:t>19.5 ±6.4</a:t>
            </a:r>
            <a:r>
              <a:rPr lang="el-GR" sz="2800"/>
              <a:t>,  </a:t>
            </a:r>
            <a:r>
              <a:rPr lang="el-GR" sz="2800">
                <a:solidFill>
                  <a:schemeClr val="tx2"/>
                </a:solidFill>
              </a:rPr>
              <a:t>Κορίτσια:</a:t>
            </a:r>
            <a:r>
              <a:rPr lang="el-GR" sz="2800"/>
              <a:t> </a:t>
            </a:r>
            <a:r>
              <a:rPr lang="el-GR" sz="2800">
                <a:solidFill>
                  <a:srgbClr val="FF5050"/>
                </a:solidFill>
              </a:rPr>
              <a:t>19.3±2.2,</a:t>
            </a:r>
            <a:r>
              <a:rPr lang="el-GR" sz="2800"/>
              <a:t>  </a:t>
            </a:r>
            <a:r>
              <a:rPr lang="en-US" sz="2800"/>
              <a:t>p=ns</a:t>
            </a:r>
          </a:p>
          <a:p>
            <a:r>
              <a:rPr lang="el-GR" sz="2800"/>
              <a:t>Χρήση προφυλακτικού: </a:t>
            </a:r>
            <a:r>
              <a:rPr lang="el-GR" sz="2800">
                <a:solidFill>
                  <a:srgbClr val="3333FF"/>
                </a:solidFill>
              </a:rPr>
              <a:t>Αγόρια:</a:t>
            </a:r>
            <a:r>
              <a:rPr lang="el-GR" sz="2800"/>
              <a:t> </a:t>
            </a:r>
            <a:r>
              <a:rPr lang="el-GR" sz="2800">
                <a:solidFill>
                  <a:srgbClr val="008000"/>
                </a:solidFill>
              </a:rPr>
              <a:t>86.9%    </a:t>
            </a:r>
            <a:r>
              <a:rPr lang="el-GR" sz="2800">
                <a:solidFill>
                  <a:schemeClr val="tx2"/>
                </a:solidFill>
              </a:rPr>
              <a:t>Κορίτσια:</a:t>
            </a:r>
            <a:r>
              <a:rPr lang="el-GR" sz="2800"/>
              <a:t> </a:t>
            </a:r>
            <a:r>
              <a:rPr lang="el-GR" sz="2800">
                <a:solidFill>
                  <a:srgbClr val="FF5050"/>
                </a:solidFill>
              </a:rPr>
              <a:t>76.0%, </a:t>
            </a:r>
            <a:r>
              <a:rPr lang="en-US" sz="2800"/>
              <a:t>p=ns</a:t>
            </a:r>
            <a:r>
              <a:rPr lang="el-GR" sz="2800">
                <a:solidFill>
                  <a:srgbClr val="FF5050"/>
                </a:solidFill>
              </a:rPr>
              <a:t> </a:t>
            </a:r>
          </a:p>
          <a:p>
            <a:r>
              <a:rPr lang="el-GR" sz="2800"/>
              <a:t>Εγκυμοσύνη: </a:t>
            </a:r>
            <a:r>
              <a:rPr lang="el-GR" sz="2800">
                <a:solidFill>
                  <a:srgbClr val="3333FF"/>
                </a:solidFill>
              </a:rPr>
              <a:t>Αγόρια:</a:t>
            </a:r>
            <a:r>
              <a:rPr lang="el-GR" sz="2800"/>
              <a:t> </a:t>
            </a:r>
            <a:r>
              <a:rPr lang="el-GR" sz="2800">
                <a:solidFill>
                  <a:srgbClr val="008000"/>
                </a:solidFill>
              </a:rPr>
              <a:t>1</a:t>
            </a:r>
            <a:r>
              <a:rPr lang="el-GR" sz="2800"/>
              <a:t>,  </a:t>
            </a:r>
            <a:r>
              <a:rPr lang="el-GR" sz="2800">
                <a:solidFill>
                  <a:schemeClr val="tx2"/>
                </a:solidFill>
              </a:rPr>
              <a:t>Κορίτσια:</a:t>
            </a:r>
            <a:r>
              <a:rPr lang="el-GR" sz="2800"/>
              <a:t> </a:t>
            </a:r>
            <a:r>
              <a:rPr lang="el-GR" sz="2800">
                <a:solidFill>
                  <a:srgbClr val="FF5050"/>
                </a:solidFill>
              </a:rPr>
              <a:t>1</a:t>
            </a:r>
            <a:r>
              <a:rPr lang="el-GR" sz="2800"/>
              <a:t>.</a:t>
            </a:r>
            <a:endParaRPr lang="en-US" sz="2800"/>
          </a:p>
          <a:p>
            <a:pPr>
              <a:buFontTx/>
              <a:buNone/>
            </a:pPr>
            <a:endParaRPr lang="en-US" sz="2800"/>
          </a:p>
          <a:p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409529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100" b="0">
                <a:solidFill>
                  <a:srgbClr val="A50021"/>
                </a:solidFill>
              </a:rPr>
              <a:t>Χαρακτηριστικά των 133 εφήβων και σύγκριση με ίσο αριθμό μαρτύρων (1)</a:t>
            </a:r>
            <a:endParaRPr lang="en-GB" sz="2100" b="0">
              <a:solidFill>
                <a:srgbClr val="A50021"/>
              </a:solidFill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743200"/>
            <a:ext cx="7772400" cy="4114800"/>
          </a:xfrm>
        </p:spPr>
        <p:txBody>
          <a:bodyPr/>
          <a:lstStyle/>
          <a:p>
            <a:endParaRPr lang="el-GR" sz="2800"/>
          </a:p>
          <a:p>
            <a:endParaRPr lang="el-GR" sz="2800"/>
          </a:p>
          <a:p>
            <a:endParaRPr lang="el-GR" sz="2800"/>
          </a:p>
          <a:p>
            <a:endParaRPr lang="el-GR" sz="2800"/>
          </a:p>
          <a:p>
            <a:endParaRPr lang="el-GR" sz="2800"/>
          </a:p>
          <a:p>
            <a:endParaRPr lang="el-GR" sz="2800"/>
          </a:p>
          <a:p>
            <a:endParaRPr lang="el-GR" sz="2800"/>
          </a:p>
          <a:p>
            <a:endParaRPr lang="en-GB" sz="2800"/>
          </a:p>
        </p:txBody>
      </p:sp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685800" y="1625600"/>
          <a:ext cx="8458200" cy="523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hart" r:id="rId3" imgW="6096000" imgH="4067085" progId="MSGraph.Chart.8">
                  <p:embed followColorScheme="full"/>
                </p:oleObj>
              </mc:Choice>
              <mc:Fallback>
                <p:oleObj name="Chart" r:id="rId3" imgW="6096000" imgH="406708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25600"/>
                        <a:ext cx="8458200" cy="523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64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</Words>
  <Application>Microsoft Office PowerPoint</Application>
  <PresentationFormat>On-screen Show (4:3)</PresentationFormat>
  <Paragraphs>84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Microsoft Graph 2000 Chart</vt:lpstr>
      <vt:lpstr>Microsoft Word Document</vt:lpstr>
      <vt:lpstr>PowerPoint Presentation</vt:lpstr>
      <vt:lpstr>PowerPoint Presentation</vt:lpstr>
      <vt:lpstr>     </vt:lpstr>
      <vt:lpstr>Εισαγωγή</vt:lpstr>
      <vt:lpstr>Υλικό-Μέθοδος</vt:lpstr>
      <vt:lpstr>Αποτελέσματα</vt:lpstr>
      <vt:lpstr>Συχνότητα εφήβων με σεξουαλικές σχέσεις </vt:lpstr>
      <vt:lpstr>Χαρακτηριστικά σεξουαλικών σχέσεων</vt:lpstr>
      <vt:lpstr>Χαρακτηριστικά των 133 εφήβων και σύγκριση με ίσο αριθμό μαρτύρων (1)</vt:lpstr>
      <vt:lpstr>Χαρακτηριστικά των 133 εφήβων και σύγκριση με ίσο αριθμό μαρτύρων (2)</vt:lpstr>
      <vt:lpstr>Χαρακτηριστικά των 133 εφήβων και σύγκριση με ίσο αριθμό μαρτύρων (3)</vt:lpstr>
      <vt:lpstr>Χαρακτηριστικά των 133 εφήβων και σύγκριση με ίσο αριθμό μαρτύρων (4)</vt:lpstr>
      <vt:lpstr>Χαρακτηριστικά φίλων των 133 εφήβων και σύγκριση με φίλους των μαρτύρων (5)</vt:lpstr>
      <vt:lpstr>Συμπεράσματα (1) </vt:lpstr>
      <vt:lpstr>Συμπεράσματα (2)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pi003</dc:creator>
  <cp:lastModifiedBy>user</cp:lastModifiedBy>
  <cp:revision>1</cp:revision>
  <dcterms:created xsi:type="dcterms:W3CDTF">2006-08-16T00:00:00Z</dcterms:created>
  <dcterms:modified xsi:type="dcterms:W3CDTF">2012-03-29T07:18:18Z</dcterms:modified>
</cp:coreProperties>
</file>