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CE1C1B-BC39-48FC-A452-F76467E5C645}"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BB243-06A8-44B2-8385-A02080A15D58}" type="slidenum">
              <a:rPr lang="en-US" smtClean="0"/>
              <a:t>‹#›</a:t>
            </a:fld>
            <a:endParaRPr lang="en-US"/>
          </a:p>
        </p:txBody>
      </p:sp>
    </p:spTree>
    <p:extLst>
      <p:ext uri="{BB962C8B-B14F-4D97-AF65-F5344CB8AC3E}">
        <p14:creationId xmlns:p14="http://schemas.microsoft.com/office/powerpoint/2010/main" val="1096665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E1C1B-BC39-48FC-A452-F76467E5C645}"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BB243-06A8-44B2-8385-A02080A15D58}" type="slidenum">
              <a:rPr lang="en-US" smtClean="0"/>
              <a:t>‹#›</a:t>
            </a:fld>
            <a:endParaRPr lang="en-US"/>
          </a:p>
        </p:txBody>
      </p:sp>
    </p:spTree>
    <p:extLst>
      <p:ext uri="{BB962C8B-B14F-4D97-AF65-F5344CB8AC3E}">
        <p14:creationId xmlns:p14="http://schemas.microsoft.com/office/powerpoint/2010/main" val="422084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E1C1B-BC39-48FC-A452-F76467E5C645}"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BB243-06A8-44B2-8385-A02080A15D58}" type="slidenum">
              <a:rPr lang="en-US" smtClean="0"/>
              <a:t>‹#›</a:t>
            </a:fld>
            <a:endParaRPr lang="en-US"/>
          </a:p>
        </p:txBody>
      </p:sp>
    </p:spTree>
    <p:extLst>
      <p:ext uri="{BB962C8B-B14F-4D97-AF65-F5344CB8AC3E}">
        <p14:creationId xmlns:p14="http://schemas.microsoft.com/office/powerpoint/2010/main" val="1382053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56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6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212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928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10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335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657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77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E1C1B-BC39-48FC-A452-F76467E5C645}"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BB243-06A8-44B2-8385-A02080A15D58}" type="slidenum">
              <a:rPr lang="en-US" smtClean="0"/>
              <a:t>‹#›</a:t>
            </a:fld>
            <a:endParaRPr lang="en-US"/>
          </a:p>
        </p:txBody>
      </p:sp>
    </p:spTree>
    <p:extLst>
      <p:ext uri="{BB962C8B-B14F-4D97-AF65-F5344CB8AC3E}">
        <p14:creationId xmlns:p14="http://schemas.microsoft.com/office/powerpoint/2010/main" val="1371267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362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190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24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CE1C1B-BC39-48FC-A452-F76467E5C645}"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BB243-06A8-44B2-8385-A02080A15D58}" type="slidenum">
              <a:rPr lang="en-US" smtClean="0"/>
              <a:t>‹#›</a:t>
            </a:fld>
            <a:endParaRPr lang="en-US"/>
          </a:p>
        </p:txBody>
      </p:sp>
    </p:spTree>
    <p:extLst>
      <p:ext uri="{BB962C8B-B14F-4D97-AF65-F5344CB8AC3E}">
        <p14:creationId xmlns:p14="http://schemas.microsoft.com/office/powerpoint/2010/main" val="132653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CE1C1B-BC39-48FC-A452-F76467E5C645}" type="datetimeFigureOut">
              <a:rPr lang="en-US" smtClean="0"/>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BB243-06A8-44B2-8385-A02080A15D58}" type="slidenum">
              <a:rPr lang="en-US" smtClean="0"/>
              <a:t>‹#›</a:t>
            </a:fld>
            <a:endParaRPr lang="en-US"/>
          </a:p>
        </p:txBody>
      </p:sp>
    </p:spTree>
    <p:extLst>
      <p:ext uri="{BB962C8B-B14F-4D97-AF65-F5344CB8AC3E}">
        <p14:creationId xmlns:p14="http://schemas.microsoft.com/office/powerpoint/2010/main" val="73040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CE1C1B-BC39-48FC-A452-F76467E5C645}" type="datetimeFigureOut">
              <a:rPr lang="en-US" smtClean="0"/>
              <a:t>6/28/2016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EBB243-06A8-44B2-8385-A02080A15D58}" type="slidenum">
              <a:rPr lang="en-US" smtClean="0"/>
              <a:t>‹#›</a:t>
            </a:fld>
            <a:endParaRPr lang="en-US"/>
          </a:p>
        </p:txBody>
      </p:sp>
    </p:spTree>
    <p:extLst>
      <p:ext uri="{BB962C8B-B14F-4D97-AF65-F5344CB8AC3E}">
        <p14:creationId xmlns:p14="http://schemas.microsoft.com/office/powerpoint/2010/main" val="1387720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CE1C1B-BC39-48FC-A452-F76467E5C645}" type="datetimeFigureOut">
              <a:rPr lang="en-US" smtClean="0"/>
              <a:t>6/28/2016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EBB243-06A8-44B2-8385-A02080A15D58}" type="slidenum">
              <a:rPr lang="en-US" smtClean="0"/>
              <a:t>‹#›</a:t>
            </a:fld>
            <a:endParaRPr lang="en-US"/>
          </a:p>
        </p:txBody>
      </p:sp>
    </p:spTree>
    <p:extLst>
      <p:ext uri="{BB962C8B-B14F-4D97-AF65-F5344CB8AC3E}">
        <p14:creationId xmlns:p14="http://schemas.microsoft.com/office/powerpoint/2010/main" val="6693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E1C1B-BC39-48FC-A452-F76467E5C645}" type="datetimeFigureOut">
              <a:rPr lang="en-US" smtClean="0"/>
              <a:t>6/28/2016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EBB243-06A8-44B2-8385-A02080A15D58}" type="slidenum">
              <a:rPr lang="en-US" smtClean="0"/>
              <a:t>‹#›</a:t>
            </a:fld>
            <a:endParaRPr lang="en-US"/>
          </a:p>
        </p:txBody>
      </p:sp>
    </p:spTree>
    <p:extLst>
      <p:ext uri="{BB962C8B-B14F-4D97-AF65-F5344CB8AC3E}">
        <p14:creationId xmlns:p14="http://schemas.microsoft.com/office/powerpoint/2010/main" val="369407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E1C1B-BC39-48FC-A452-F76467E5C645}" type="datetimeFigureOut">
              <a:rPr lang="en-US" smtClean="0"/>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BB243-06A8-44B2-8385-A02080A15D58}" type="slidenum">
              <a:rPr lang="en-US" smtClean="0"/>
              <a:t>‹#›</a:t>
            </a:fld>
            <a:endParaRPr lang="en-US"/>
          </a:p>
        </p:txBody>
      </p:sp>
    </p:spTree>
    <p:extLst>
      <p:ext uri="{BB962C8B-B14F-4D97-AF65-F5344CB8AC3E}">
        <p14:creationId xmlns:p14="http://schemas.microsoft.com/office/powerpoint/2010/main" val="427008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E1C1B-BC39-48FC-A452-F76467E5C645}" type="datetimeFigureOut">
              <a:rPr lang="en-US" smtClean="0"/>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BB243-06A8-44B2-8385-A02080A15D58}" type="slidenum">
              <a:rPr lang="en-US" smtClean="0"/>
              <a:t>‹#›</a:t>
            </a:fld>
            <a:endParaRPr lang="en-US"/>
          </a:p>
        </p:txBody>
      </p:sp>
    </p:spTree>
    <p:extLst>
      <p:ext uri="{BB962C8B-B14F-4D97-AF65-F5344CB8AC3E}">
        <p14:creationId xmlns:p14="http://schemas.microsoft.com/office/powerpoint/2010/main" val="319721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E1C1B-BC39-48FC-A452-F76467E5C645}" type="datetimeFigureOut">
              <a:rPr lang="en-US" smtClean="0"/>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BB243-06A8-44B2-8385-A02080A15D58}" type="slidenum">
              <a:rPr lang="en-US" smtClean="0"/>
              <a:t>‹#›</a:t>
            </a:fld>
            <a:endParaRPr lang="en-US"/>
          </a:p>
        </p:txBody>
      </p:sp>
    </p:spTree>
    <p:extLst>
      <p:ext uri="{BB962C8B-B14F-4D97-AF65-F5344CB8AC3E}">
        <p14:creationId xmlns:p14="http://schemas.microsoft.com/office/powerpoint/2010/main" val="450873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44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762000"/>
            <a:ext cx="4267200" cy="5333999"/>
          </a:xfrm>
        </p:spPr>
        <p:txBody>
          <a:bodyPr>
            <a:noAutofit/>
          </a:bodyPr>
          <a:lstStyle/>
          <a:p>
            <a:r>
              <a:rPr lang="el-GR" sz="3200" b="1" dirty="0"/>
              <a:t>Γνωρίζετε ότι:</a:t>
            </a:r>
            <a:r>
              <a:rPr lang="en-US" sz="3200" dirty="0"/>
              <a:t/>
            </a:r>
            <a:br>
              <a:rPr lang="en-US" sz="3200" dirty="0"/>
            </a:br>
            <a:r>
              <a:rPr lang="el-GR" sz="3200" dirty="0"/>
              <a:t>Το πρωινό γεύμα πριν από το σχολείο βοηθά την καλή φυσική και πνευματική κατάσταση;</a:t>
            </a:r>
            <a:r>
              <a:rPr lang="en-US" sz="3200" dirty="0"/>
              <a:t/>
            </a:r>
            <a:br>
              <a:rPr lang="en-US" sz="3200" dirty="0"/>
            </a:br>
            <a:r>
              <a:rPr lang="el-GR" sz="3200" dirty="0"/>
              <a:t>Ένα σωστό πρόγευμα μπορεί να είναι: γάλα και δημητριακά ή ένα ποτήρι γάλα με φρυγανιά και τυρί.  </a:t>
            </a:r>
            <a:r>
              <a:rPr lang="en-US" sz="3200" dirty="0"/>
              <a:t/>
            </a:r>
            <a:br>
              <a:rPr lang="en-US" sz="3200" dirty="0"/>
            </a:b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99" y="1523999"/>
            <a:ext cx="4068801" cy="411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821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Μεσογειακή διατροφή</a:t>
            </a:r>
            <a:endParaRPr lang="en-US" dirty="0"/>
          </a:p>
        </p:txBody>
      </p:sp>
      <p:sp>
        <p:nvSpPr>
          <p:cNvPr id="3" name="Rectangle 2"/>
          <p:cNvSpPr/>
          <p:nvPr/>
        </p:nvSpPr>
        <p:spPr>
          <a:xfrm>
            <a:off x="1828800" y="1905000"/>
            <a:ext cx="5943600" cy="3321935"/>
          </a:xfrm>
          <a:prstGeom prst="rect">
            <a:avLst/>
          </a:prstGeom>
        </p:spPr>
        <p:txBody>
          <a:bodyPr wrap="square">
            <a:spAutoFit/>
          </a:bodyPr>
          <a:lstStyle/>
          <a:p>
            <a:pPr>
              <a:lnSpc>
                <a:spcPct val="115000"/>
              </a:lnSpc>
              <a:spcAft>
                <a:spcPts val="1000"/>
              </a:spcAft>
            </a:pPr>
            <a:r>
              <a:rPr lang="el-GR" sz="2800" dirty="0">
                <a:solidFill>
                  <a:prstClr val="black"/>
                </a:solidFill>
                <a:latin typeface="Arial"/>
                <a:ea typeface="Calibri"/>
                <a:cs typeface="Times New Roman"/>
              </a:rPr>
              <a:t>Για τους ποδηλάτες και τους γονείς</a:t>
            </a:r>
            <a:endParaRPr lang="en-US" sz="2800" dirty="0">
              <a:solidFill>
                <a:prstClr val="black"/>
              </a:solidFill>
              <a:ea typeface="Calibri"/>
              <a:cs typeface="Times New Roman"/>
            </a:endParaRPr>
          </a:p>
          <a:p>
            <a:pPr>
              <a:lnSpc>
                <a:spcPct val="115000"/>
              </a:lnSpc>
              <a:spcAft>
                <a:spcPts val="1000"/>
              </a:spcAft>
            </a:pPr>
            <a:r>
              <a:rPr lang="el-GR" sz="2800" dirty="0">
                <a:solidFill>
                  <a:prstClr val="black"/>
                </a:solidFill>
                <a:latin typeface="Arial"/>
                <a:ea typeface="Calibri"/>
                <a:cs typeface="Times New Roman"/>
              </a:rPr>
              <a:t>Μπράβο στους ποδηλάτες μας που προτιμούν το σπιτικό φαγητό αντί </a:t>
            </a:r>
            <a:r>
              <a:rPr lang="en-US" sz="2800" dirty="0">
                <a:solidFill>
                  <a:prstClr val="black"/>
                </a:solidFill>
                <a:latin typeface="Arial"/>
                <a:ea typeface="Calibri"/>
                <a:cs typeface="Times New Roman"/>
              </a:rPr>
              <a:t>fast food</a:t>
            </a:r>
            <a:r>
              <a:rPr lang="el-GR" sz="2800" dirty="0">
                <a:solidFill>
                  <a:prstClr val="black"/>
                </a:solidFill>
                <a:latin typeface="Arial"/>
                <a:ea typeface="Calibri"/>
                <a:cs typeface="Times New Roman"/>
              </a:rPr>
              <a:t>! </a:t>
            </a:r>
            <a:endParaRPr lang="el-GR" sz="2800" dirty="0" smtClean="0">
              <a:solidFill>
                <a:prstClr val="black"/>
              </a:solidFill>
              <a:latin typeface="Arial"/>
              <a:ea typeface="Calibri"/>
              <a:cs typeface="Times New Roman"/>
            </a:endParaRPr>
          </a:p>
          <a:p>
            <a:pPr>
              <a:lnSpc>
                <a:spcPct val="115000"/>
              </a:lnSpc>
              <a:spcAft>
                <a:spcPts val="1000"/>
              </a:spcAft>
            </a:pPr>
            <a:r>
              <a:rPr lang="el-GR" sz="2800" dirty="0" smtClean="0">
                <a:solidFill>
                  <a:prstClr val="black"/>
                </a:solidFill>
                <a:latin typeface="Arial"/>
                <a:ea typeface="Calibri"/>
                <a:cs typeface="Times New Roman"/>
              </a:rPr>
              <a:t>Το </a:t>
            </a:r>
            <a:r>
              <a:rPr lang="el-GR" sz="2800" dirty="0">
                <a:solidFill>
                  <a:prstClr val="black"/>
                </a:solidFill>
                <a:latin typeface="Arial"/>
                <a:ea typeface="Calibri"/>
                <a:cs typeface="Times New Roman"/>
              </a:rPr>
              <a:t>σπιτικό φαγητό είναι πάντα νόστιμο, υγιεινό και φρέσκο!</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3226835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Ψυχική Υγεία</a:t>
            </a:r>
            <a:endParaRPr lang="en-US" dirty="0"/>
          </a:p>
        </p:txBody>
      </p:sp>
      <p:sp>
        <p:nvSpPr>
          <p:cNvPr id="3" name="Rectangle 2"/>
          <p:cNvSpPr/>
          <p:nvPr/>
        </p:nvSpPr>
        <p:spPr>
          <a:xfrm>
            <a:off x="1066800" y="1752600"/>
            <a:ext cx="6781800" cy="3539430"/>
          </a:xfrm>
          <a:prstGeom prst="rect">
            <a:avLst/>
          </a:prstGeom>
        </p:spPr>
        <p:txBody>
          <a:bodyPr wrap="square">
            <a:spAutoFit/>
          </a:bodyPr>
          <a:lstStyle/>
          <a:p>
            <a:r>
              <a:rPr lang="el-GR" sz="2800" dirty="0">
                <a:solidFill>
                  <a:srgbClr val="000000"/>
                </a:solidFill>
                <a:latin typeface="Arial"/>
                <a:ea typeface="Calibri"/>
              </a:rPr>
              <a:t>Πολλοί έφηβοι αλλά και παιδιά νοιώθουν πολύ συχνά μοναξιά δεν έχουν διάθεση, βαριούνται, φοβούνται και ένα μικρό ποσοστό σπάνια γελά. </a:t>
            </a:r>
            <a:endParaRPr lang="el-GR" sz="2800" dirty="0" smtClean="0">
              <a:solidFill>
                <a:srgbClr val="000000"/>
              </a:solidFill>
              <a:latin typeface="Arial"/>
              <a:ea typeface="Calibri"/>
            </a:endParaRPr>
          </a:p>
          <a:p>
            <a:endParaRPr lang="el-GR" sz="2800" dirty="0">
              <a:solidFill>
                <a:srgbClr val="000000"/>
              </a:solidFill>
              <a:latin typeface="Arial"/>
              <a:ea typeface="Calibri"/>
            </a:endParaRPr>
          </a:p>
          <a:p>
            <a:r>
              <a:rPr lang="el-GR" sz="2800" dirty="0" smtClean="0">
                <a:solidFill>
                  <a:srgbClr val="000000"/>
                </a:solidFill>
                <a:latin typeface="Arial"/>
                <a:ea typeface="Calibri"/>
              </a:rPr>
              <a:t>Οι </a:t>
            </a:r>
            <a:r>
              <a:rPr lang="el-GR" sz="2800" dirty="0">
                <a:solidFill>
                  <a:srgbClr val="000000"/>
                </a:solidFill>
                <a:latin typeface="Arial"/>
                <a:ea typeface="Calibri"/>
              </a:rPr>
              <a:t>γονείς και οι φίλοι μπορούμε να τους συμπαρασταθούμε και να τους βοηθήσουμε!</a:t>
            </a:r>
            <a:endParaRPr lang="en-US" sz="2800" dirty="0">
              <a:solidFill>
                <a:prstClr val="black"/>
              </a:solidFill>
            </a:endParaRPr>
          </a:p>
        </p:txBody>
      </p:sp>
    </p:spTree>
    <p:extLst>
      <p:ext uri="{BB962C8B-B14F-4D97-AF65-F5344CB8AC3E}">
        <p14:creationId xmlns:p14="http://schemas.microsoft.com/office/powerpoint/2010/main" val="2826421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dirty="0">
                <a:solidFill>
                  <a:srgbClr val="000000"/>
                </a:solidFill>
                <a:latin typeface="Arial"/>
                <a:ea typeface="Calibri"/>
                <a:cs typeface="+mn-cs"/>
              </a:rPr>
              <a:t>«</a:t>
            </a:r>
            <a:r>
              <a:rPr lang="el-GR" sz="2800" dirty="0" err="1" smtClean="0">
                <a:solidFill>
                  <a:srgbClr val="000000"/>
                </a:solidFill>
                <a:latin typeface="Arial"/>
                <a:ea typeface="Calibri"/>
                <a:cs typeface="+mn-cs"/>
              </a:rPr>
              <a:t>Νούς</a:t>
            </a:r>
            <a:r>
              <a:rPr lang="el-GR" sz="2800" dirty="0" smtClean="0">
                <a:solidFill>
                  <a:srgbClr val="000000"/>
                </a:solidFill>
                <a:latin typeface="Arial"/>
                <a:ea typeface="Calibri"/>
                <a:cs typeface="+mn-cs"/>
              </a:rPr>
              <a:t> </a:t>
            </a:r>
            <a:r>
              <a:rPr lang="el-GR" sz="2800" dirty="0">
                <a:solidFill>
                  <a:srgbClr val="000000"/>
                </a:solidFill>
                <a:latin typeface="Arial"/>
                <a:ea typeface="Calibri"/>
                <a:cs typeface="+mn-cs"/>
              </a:rPr>
              <a:t>υγιής εν σώματι </a:t>
            </a:r>
            <a:r>
              <a:rPr lang="el-GR" sz="2800" dirty="0" err="1">
                <a:solidFill>
                  <a:srgbClr val="000000"/>
                </a:solidFill>
                <a:latin typeface="Arial"/>
                <a:ea typeface="Calibri"/>
                <a:cs typeface="+mn-cs"/>
              </a:rPr>
              <a:t>υγιεί</a:t>
            </a:r>
            <a:r>
              <a:rPr lang="el-GR" sz="2800" dirty="0">
                <a:solidFill>
                  <a:srgbClr val="000000"/>
                </a:solidFill>
                <a:latin typeface="Arial"/>
                <a:ea typeface="Calibri"/>
                <a:cs typeface="+mn-cs"/>
              </a:rPr>
              <a:t>»</a:t>
            </a:r>
            <a:endParaRPr lang="en-US" dirty="0"/>
          </a:p>
        </p:txBody>
      </p:sp>
      <p:sp>
        <p:nvSpPr>
          <p:cNvPr id="3" name="Rectangle 2"/>
          <p:cNvSpPr/>
          <p:nvPr/>
        </p:nvSpPr>
        <p:spPr>
          <a:xfrm>
            <a:off x="1371600" y="1752600"/>
            <a:ext cx="6400800" cy="3970318"/>
          </a:xfrm>
          <a:prstGeom prst="rect">
            <a:avLst/>
          </a:prstGeom>
        </p:spPr>
        <p:txBody>
          <a:bodyPr wrap="square">
            <a:spAutoFit/>
          </a:bodyPr>
          <a:lstStyle/>
          <a:p>
            <a:r>
              <a:rPr lang="el-GR" sz="2800" dirty="0" smtClean="0">
                <a:solidFill>
                  <a:srgbClr val="000000"/>
                </a:solidFill>
                <a:latin typeface="Arial"/>
                <a:ea typeface="Calibri"/>
              </a:rPr>
              <a:t>Οι </a:t>
            </a:r>
            <a:r>
              <a:rPr lang="el-GR" sz="2800" dirty="0" err="1">
                <a:solidFill>
                  <a:srgbClr val="000000"/>
                </a:solidFill>
                <a:latin typeface="Arial"/>
                <a:ea typeface="Calibri"/>
              </a:rPr>
              <a:t>ενδορφίνες</a:t>
            </a:r>
            <a:r>
              <a:rPr lang="el-GR" sz="2800" dirty="0">
                <a:solidFill>
                  <a:srgbClr val="000000"/>
                </a:solidFill>
                <a:latin typeface="Arial"/>
                <a:ea typeface="Calibri"/>
              </a:rPr>
              <a:t> είναι οι ορμόνες στον εγκέφαλο που σχετίζονται με μια ευτυχισμένη, θετική αίσθηση. Κατά τη διάρκεια της άσκησης, τα επίπεδα </a:t>
            </a:r>
            <a:r>
              <a:rPr lang="el-GR" sz="2800" dirty="0" err="1">
                <a:solidFill>
                  <a:srgbClr val="000000"/>
                </a:solidFill>
                <a:latin typeface="Arial"/>
                <a:ea typeface="Calibri"/>
              </a:rPr>
              <a:t>ενδορφινών</a:t>
            </a:r>
            <a:r>
              <a:rPr lang="el-GR" sz="2800" dirty="0">
                <a:solidFill>
                  <a:srgbClr val="000000"/>
                </a:solidFill>
                <a:latin typeface="Arial"/>
                <a:ea typeface="Calibri"/>
              </a:rPr>
              <a:t> αυξάνονται και νιώθουμε πιο χαρούμενοι. Η τακτική άσκηση μειώνει τα συμπτώματα της μέτριας κατάθλιψης και βελτιώνει  τη ψυχολογική κατάσταση του ατόμου </a:t>
            </a:r>
            <a:endParaRPr lang="en-US" sz="2800" dirty="0">
              <a:solidFill>
                <a:prstClr val="black"/>
              </a:solidFill>
            </a:endParaRPr>
          </a:p>
        </p:txBody>
      </p:sp>
    </p:spTree>
    <p:extLst>
      <p:ext uri="{BB962C8B-B14F-4D97-AF65-F5344CB8AC3E}">
        <p14:creationId xmlns:p14="http://schemas.microsoft.com/office/powerpoint/2010/main" val="248297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2" y="228600"/>
            <a:ext cx="340186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680" y="2743200"/>
            <a:ext cx="308232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noAutofit/>
          </a:bodyPr>
          <a:lstStyle/>
          <a:p>
            <a:pPr marL="0" indent="0">
              <a:buNone/>
            </a:pPr>
            <a:r>
              <a:rPr lang="el-GR" sz="2200" b="1" dirty="0" smtClean="0"/>
              <a:t>Γνωρίζετε ότι:</a:t>
            </a:r>
          </a:p>
          <a:p>
            <a:r>
              <a:rPr lang="el-GR" sz="2200" dirty="0" smtClean="0"/>
              <a:t>Η χρήση ηλεκτρονικών συσκευών με οθόνη (κινητά τηλέφωνα, </a:t>
            </a:r>
            <a:r>
              <a:rPr lang="el-GR" sz="2200" dirty="0" err="1" smtClean="0"/>
              <a:t>τάπλετ</a:t>
            </a:r>
            <a:r>
              <a:rPr lang="el-GR" sz="2200" dirty="0" smtClean="0"/>
              <a:t>, ηλεκτρονικοί υπολογιστές, τηλεόραση, κονσόλες κτλ) προάγει την καθιστική ζωή, την παχυσαρκία, αυξάνει τα λιπίδια στο αίμα, με όλα όσα αυτά συνεπάγονται;</a:t>
            </a:r>
          </a:p>
          <a:p>
            <a:r>
              <a:rPr lang="el-GR" sz="2200" dirty="0" smtClean="0"/>
              <a:t>Τα παιδιά και οι έφηβοι που χρησιμοποιούν ηλεκτρονικές συσκευές με οθόνη περισσότερο από 2 ώρες την ημέρα μειώνουν την ψυχική, πνευματική και κοινωνική τους υγεία.</a:t>
            </a:r>
          </a:p>
          <a:p>
            <a:r>
              <a:rPr lang="el-GR" sz="2200" dirty="0" smtClean="0"/>
              <a:t>Αντί οθονών προτιμήστε ασχολίες και παιγνίδια, μαζί με την οικογένεια ή τους φίλους, που έχουν κίνηση και τρέφουν το μυαλό. </a:t>
            </a:r>
            <a:endParaRPr lang="en-US" sz="2200" dirty="0"/>
          </a:p>
        </p:txBody>
      </p:sp>
    </p:spTree>
    <p:extLst>
      <p:ext uri="{BB962C8B-B14F-4D97-AF65-F5344CB8AC3E}">
        <p14:creationId xmlns:p14="http://schemas.microsoft.com/office/powerpoint/2010/main" val="165993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143000"/>
            <a:ext cx="3276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57600" y="381000"/>
            <a:ext cx="5181599" cy="6140142"/>
          </a:xfrm>
          <a:prstGeom prst="rect">
            <a:avLst/>
          </a:prstGeom>
          <a:noFill/>
        </p:spPr>
        <p:txBody>
          <a:bodyPr wrap="square" rtlCol="0">
            <a:spAutoFit/>
          </a:bodyPr>
          <a:lstStyle/>
          <a:p>
            <a:pPr>
              <a:lnSpc>
                <a:spcPct val="115000"/>
              </a:lnSpc>
              <a:spcAft>
                <a:spcPts val="1000"/>
              </a:spcAft>
            </a:pPr>
            <a:r>
              <a:rPr lang="el-GR" sz="2000" b="1" dirty="0" smtClean="0">
                <a:effectLst/>
                <a:latin typeface="Times New Roman"/>
                <a:ea typeface="Calibri"/>
                <a:cs typeface="Times New Roman"/>
              </a:rPr>
              <a:t>Γνωρίζετε ότι:</a:t>
            </a:r>
            <a:endParaRPr lang="en-US" dirty="0">
              <a:ea typeface="Calibri"/>
              <a:cs typeface="Times New Roman"/>
            </a:endParaRPr>
          </a:p>
          <a:p>
            <a:pPr>
              <a:lnSpc>
                <a:spcPct val="115000"/>
              </a:lnSpc>
              <a:spcAft>
                <a:spcPts val="1000"/>
              </a:spcAft>
            </a:pPr>
            <a:r>
              <a:rPr lang="el-GR" sz="2000" dirty="0" smtClean="0">
                <a:effectLst/>
                <a:latin typeface="Times New Roman"/>
                <a:ea typeface="Calibri"/>
                <a:cs typeface="Times New Roman"/>
              </a:rPr>
              <a:t>Τα παιδιά του Δημοτικού σχολείου χρειάζονται περίπου 10 με 11 ώρες ύπνο κατά τη διάρκεια της νύκτας και οι έφηβοι 9 με 11 ώρες; </a:t>
            </a:r>
            <a:endParaRPr lang="en-US" dirty="0">
              <a:ea typeface="Calibri"/>
              <a:cs typeface="Times New Roman"/>
            </a:endParaRPr>
          </a:p>
          <a:p>
            <a:pPr>
              <a:lnSpc>
                <a:spcPct val="115000"/>
              </a:lnSpc>
              <a:spcAft>
                <a:spcPts val="1000"/>
              </a:spcAft>
            </a:pPr>
            <a:r>
              <a:rPr lang="el-GR" sz="2000" dirty="0" smtClean="0">
                <a:effectLst/>
                <a:latin typeface="Times New Roman"/>
                <a:ea typeface="Calibri"/>
                <a:cs typeface="Times New Roman"/>
              </a:rPr>
              <a:t>Ο ύπνος είναι απαραίτητος για την υγεία και την ανάπτυξη, προάγει την παρατηρητικότητα, την επίδοση και την ευεξία. Παιδιά και έφηβοι που κοιμούνται αρκετά είναι λιγότερο ευάλωτα/οι σε προβλήματα συμπεριφοράς.</a:t>
            </a:r>
            <a:endParaRPr lang="en-US" dirty="0">
              <a:ea typeface="Calibri"/>
              <a:cs typeface="Times New Roman"/>
            </a:endParaRPr>
          </a:p>
          <a:p>
            <a:pPr>
              <a:lnSpc>
                <a:spcPct val="115000"/>
              </a:lnSpc>
              <a:spcAft>
                <a:spcPts val="1000"/>
              </a:spcAft>
            </a:pPr>
            <a:r>
              <a:rPr lang="el-GR" sz="2000" dirty="0" smtClean="0">
                <a:effectLst/>
                <a:latin typeface="Times New Roman"/>
                <a:ea typeface="Calibri"/>
                <a:cs typeface="Times New Roman"/>
              </a:rPr>
              <a:t>Για ικανοποιητικό ύπνο: χαλαρώστε διαβάζοντας ένα βιβλίο, δοκιμάζοντας μια σταθερή ρουτίνα όπως το βούρτσισμα των δοντιών, αποφεύγοντας το φαγητό αμέσως πριν, έχοντας ένα απλό δωμάτιο χωρίς οθόνες. Έτσι θα κοιμηθείτε όμορφα μετά από μια δραστήρια μέρα</a:t>
            </a:r>
            <a:endParaRPr lang="en-US" dirty="0">
              <a:ea typeface="Calibri"/>
              <a:cs typeface="Times New Roman"/>
            </a:endParaRPr>
          </a:p>
        </p:txBody>
      </p:sp>
    </p:spTree>
    <p:extLst>
      <p:ext uri="{BB962C8B-B14F-4D97-AF65-F5344CB8AC3E}">
        <p14:creationId xmlns:p14="http://schemas.microsoft.com/office/powerpoint/2010/main" val="23215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3505200" cy="3352799"/>
          </a:xfrm>
          <a:prstGeom prst="rect">
            <a:avLst/>
          </a:prstGeom>
          <a:noFill/>
          <a:ln>
            <a:noFill/>
          </a:ln>
          <a:effectLst/>
          <a:extLst/>
        </p:spPr>
      </p:pic>
      <p:sp>
        <p:nvSpPr>
          <p:cNvPr id="3" name="TextBox 2"/>
          <p:cNvSpPr txBox="1"/>
          <p:nvPr/>
        </p:nvSpPr>
        <p:spPr>
          <a:xfrm>
            <a:off x="4391891" y="568909"/>
            <a:ext cx="4267200" cy="5262979"/>
          </a:xfrm>
          <a:prstGeom prst="rect">
            <a:avLst/>
          </a:prstGeom>
          <a:noFill/>
        </p:spPr>
        <p:txBody>
          <a:bodyPr wrap="square" rtlCol="0">
            <a:spAutoFit/>
          </a:bodyPr>
          <a:lstStyle/>
          <a:p>
            <a:r>
              <a:rPr lang="el-GR" sz="2400" b="1" dirty="0"/>
              <a:t>Το ξέρετε ότι:</a:t>
            </a:r>
            <a:endParaRPr lang="en-US" sz="2400" dirty="0"/>
          </a:p>
          <a:p>
            <a:r>
              <a:rPr lang="en-US" sz="2400" dirty="0"/>
              <a:t> </a:t>
            </a:r>
          </a:p>
          <a:p>
            <a:r>
              <a:rPr lang="el-GR" sz="2400" dirty="0"/>
              <a:t>Τα παιδιά θα πρέπει να πίνουν 6 με 8 ποτήρια νερό καθημερινά και οι έφηβοι 8 με 10 ποτήρια;</a:t>
            </a:r>
            <a:endParaRPr lang="en-US" sz="2400" dirty="0"/>
          </a:p>
          <a:p>
            <a:r>
              <a:rPr lang="el-GR" sz="2400" dirty="0"/>
              <a:t>Πίνοντας αρκετό νερό διατηρούμε την καλή λειτουργία του σώματος γεγονός που προάγει την καλή φυσική και πνευματική μας κατάσταση, καθώς</a:t>
            </a:r>
            <a:r>
              <a:rPr lang="en-US" sz="2400" dirty="0"/>
              <a:t> </a:t>
            </a:r>
            <a:r>
              <a:rPr lang="el-GR" sz="2400" dirty="0"/>
              <a:t>και τις σχολικές επιδόσεις. Είναι η καλύτερη επιλογή ιδιαίτερα αν κάποιος διψά!</a:t>
            </a:r>
            <a:endParaRPr lang="en-US" sz="2400" dirty="0"/>
          </a:p>
        </p:txBody>
      </p:sp>
    </p:spTree>
    <p:extLst>
      <p:ext uri="{BB962C8B-B14F-4D97-AF65-F5344CB8AC3E}">
        <p14:creationId xmlns:p14="http://schemas.microsoft.com/office/powerpoint/2010/main" val="3767631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58847"/>
            <a:ext cx="6400800" cy="6555641"/>
          </a:xfrm>
          <a:prstGeom prst="rect">
            <a:avLst/>
          </a:prstGeom>
        </p:spPr>
        <p:txBody>
          <a:bodyPr wrap="square">
            <a:spAutoFit/>
          </a:bodyPr>
          <a:lstStyle/>
          <a:p>
            <a:r>
              <a:rPr lang="el-GR" sz="2000" b="1" dirty="0" smtClean="0"/>
              <a:t>Γνωρίζετε ότι: </a:t>
            </a:r>
          </a:p>
          <a:p>
            <a:r>
              <a:rPr lang="el-GR" sz="2000" dirty="0" smtClean="0"/>
              <a:t>τα παιδιά χρειάζονται 5 μερίδες φρούτων και λαχανικών ημερησίως; Στην εφηβεία το ποσό ανέρχεται στις 7-9 μερίδες ημερησίως λόγω των αυξημένων ενεργειακών αναγκών.</a:t>
            </a:r>
          </a:p>
          <a:p>
            <a:r>
              <a:rPr lang="el-GR" sz="2000" dirty="0" smtClean="0"/>
              <a:t>Οι βιταμίνες κρύβονται στα χρώματα των φρούτων και των λαχανικών και είναι αυτές που θωρακίζουν τον οργανισμό άμεσα από κρυολογήματα και λοιμώξεις αλλά και μακροπρόθεσμα από καρκίνο και καρδιαγγειακά στην ενήλικη ζωή"</a:t>
            </a:r>
          </a:p>
          <a:p>
            <a:r>
              <a:rPr lang="el-GR" sz="2000" dirty="0" smtClean="0"/>
              <a:t>Μια ντομάτα δίνει στον οργανισμό αρκετή από την βιταμίνη Α που χρειάζεται. Η βιταμίνη Α καταπολεμά τον καρκίνο. Ένα πορτοκάλι του δίνει αρκετή βιταμίνη C που χρειάζεται. Η βιταμίνη C καταπολεμά τα καρδιαγγειακά.</a:t>
            </a:r>
          </a:p>
          <a:p>
            <a:r>
              <a:rPr lang="el-GR" sz="2000" dirty="0" smtClean="0"/>
              <a:t>Πολλοί μαθητές δεν πίνουν αρκετά υγρά. Αυτό έχει σαν αποτέλεσμα μικρή αφυδάτωση που όμως επηρεάζει τη συγκέντρωση και χαμηλώνει τη σχολική επίδοσή τους. </a:t>
            </a:r>
            <a:r>
              <a:rPr lang="el-GR" sz="2000" dirty="0" err="1" smtClean="0"/>
              <a:t>Γι΄αυτό</a:t>
            </a:r>
            <a:r>
              <a:rPr lang="el-GR" sz="2000" dirty="0" smtClean="0"/>
              <a:t> πρέπει να καταναλώνουν υγρά. </a:t>
            </a:r>
          </a:p>
          <a:p>
            <a:r>
              <a:rPr lang="el-GR" sz="2000" dirty="0" smtClean="0"/>
              <a:t>Τα παιδιά που πίνουν νερό αντί ζαχαρούχων αναψυκτικών έχουν λιγότερες πιθανότητες να γίνουν υπέρβαρα ή παχύσαρκα άτομα.</a:t>
            </a:r>
            <a:endParaRPr lang="el-GR" sz="2000" dirty="0"/>
          </a:p>
        </p:txBody>
      </p:sp>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255" y="381000"/>
            <a:ext cx="21209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698" y="2438400"/>
            <a:ext cx="26400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2092" y="4267200"/>
            <a:ext cx="1562063" cy="192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47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638"/>
            <a:ext cx="5867400" cy="944562"/>
          </a:xfrm>
        </p:spPr>
        <p:txBody>
          <a:bodyPr/>
          <a:lstStyle/>
          <a:p>
            <a:r>
              <a:rPr lang="el-GR" dirty="0" smtClean="0"/>
              <a:t>ΓΕΡΑ ΚΟΚΑΛΑ</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861"/>
            <a:ext cx="2590800" cy="276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1191487" y="2916382"/>
            <a:ext cx="533402" cy="1046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26" y="4267200"/>
            <a:ext cx="1436545" cy="22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
          <p:cNvSpPr txBox="1">
            <a:spLocks noChangeArrowheads="1"/>
          </p:cNvSpPr>
          <p:nvPr/>
        </p:nvSpPr>
        <p:spPr bwMode="auto">
          <a:xfrm>
            <a:off x="3581400" y="1295400"/>
            <a:ext cx="5029200" cy="489262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a:spAutoFit/>
          </a:bodyPr>
          <a:lstStyle/>
          <a:p>
            <a:pPr marL="0" marR="0">
              <a:lnSpc>
                <a:spcPct val="115000"/>
              </a:lnSpc>
              <a:spcBef>
                <a:spcPts val="0"/>
              </a:spcBef>
              <a:spcAft>
                <a:spcPts val="1000"/>
              </a:spcAft>
            </a:pPr>
            <a:r>
              <a:rPr lang="el-GR" sz="2400" b="1">
                <a:effectLst/>
                <a:ea typeface="Calibri"/>
                <a:cs typeface="Times New Roman"/>
              </a:rPr>
              <a:t>Γνωρίζετε ότι η γυμναστική βελτιώνει την υγεία των οστών;</a:t>
            </a:r>
            <a:endParaRPr lang="en-US" sz="2400">
              <a:effectLst/>
              <a:ea typeface="Calibri"/>
              <a:cs typeface="Times New Roman"/>
            </a:endParaRPr>
          </a:p>
          <a:p>
            <a:pPr marL="0" marR="0">
              <a:lnSpc>
                <a:spcPct val="115000"/>
              </a:lnSpc>
              <a:spcBef>
                <a:spcPts val="0"/>
              </a:spcBef>
              <a:spcAft>
                <a:spcPts val="1000"/>
              </a:spcAft>
            </a:pPr>
            <a:r>
              <a:rPr lang="el-GR" sz="2400">
                <a:effectLst/>
                <a:ea typeface="Calibri"/>
                <a:cs typeface="Times New Roman"/>
              </a:rPr>
              <a:t>Στη μελέτη </a:t>
            </a:r>
            <a:r>
              <a:rPr lang="en-GB" sz="2400">
                <a:effectLst/>
                <a:ea typeface="Calibri"/>
                <a:cs typeface="Times New Roman"/>
              </a:rPr>
              <a:t>IDEFICS</a:t>
            </a:r>
            <a:r>
              <a:rPr lang="el-GR" sz="2400">
                <a:effectLst/>
                <a:ea typeface="Calibri"/>
                <a:cs typeface="Times New Roman"/>
              </a:rPr>
              <a:t>, η οποία έγινε στη Κύπρο και σε άλλες επτά ευρωπαϊκές χώρες, βρέθηκε ότι τα παιδιά που τρέχουν γρήγορα τα 40 μέτρα, τα παιδιά που έχουν μεγαλύτερο άλμα και εκείνα που ασκούν περισσότερο το σώμα τους, έχουν και πιο υγιή κόκκαλα, αφού η οστική τους πυκνότητα είναι μεγαλύτερη.</a:t>
            </a:r>
            <a:endParaRPr lang="en-US" sz="2400">
              <a:effectLst/>
              <a:ea typeface="Calibri"/>
              <a:cs typeface="Times New Roman"/>
            </a:endParaRPr>
          </a:p>
        </p:txBody>
      </p:sp>
    </p:spTree>
    <p:extLst>
      <p:ext uri="{BB962C8B-B14F-4D97-AF65-F5344CB8AC3E}">
        <p14:creationId xmlns:p14="http://schemas.microsoft.com/office/powerpoint/2010/main" val="27955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l-GR" dirty="0" smtClean="0">
                <a:solidFill>
                  <a:srgbClr val="FF0000"/>
                </a:solidFill>
              </a:rPr>
              <a:t>ΞΕΚΟΥΡΑΣΤΑ ΜΑΤΙΑ</a:t>
            </a:r>
            <a:endParaRPr lang="en-US" dirty="0">
              <a:solidFill>
                <a:srgbClr val="FF0000"/>
              </a:solidFill>
            </a:endParaRPr>
          </a:p>
        </p:txBody>
      </p:sp>
      <p:sp>
        <p:nvSpPr>
          <p:cNvPr id="3" name="Rectangle 2"/>
          <p:cNvSpPr/>
          <p:nvPr/>
        </p:nvSpPr>
        <p:spPr>
          <a:xfrm>
            <a:off x="290945" y="990600"/>
            <a:ext cx="4572000" cy="2677656"/>
          </a:xfrm>
          <a:prstGeom prst="rect">
            <a:avLst/>
          </a:prstGeom>
        </p:spPr>
        <p:txBody>
          <a:bodyPr>
            <a:spAutoFit/>
          </a:bodyPr>
          <a:lstStyle/>
          <a:p>
            <a:r>
              <a:rPr lang="el-GR" sz="2400" b="1" dirty="0" smtClean="0">
                <a:effectLst/>
                <a:latin typeface="Times New Roman"/>
                <a:ea typeface="Calibri"/>
              </a:rPr>
              <a:t>Γνωρίζετε ότι</a:t>
            </a:r>
            <a:r>
              <a:rPr lang="el-GR" sz="2400" dirty="0" smtClean="0">
                <a:effectLst/>
                <a:latin typeface="Times New Roman"/>
                <a:ea typeface="Calibri"/>
              </a:rPr>
              <a:t> ανοιγοκλείνουμε τα μάτια μας 15-20 φορές ανά λεπτό; Όταν είμαστε προσκολλημένοι σε οθόνη για εκτεταμένη ώρα, αυτό μειώνεται στο μισό προκαλώντας  ερεθισμό, ξηρότητα, κούραση  των ματιών ακόμα και θολή όραση!</a:t>
            </a:r>
            <a:endParaRPr lang="en-US" sz="24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03" y="4114800"/>
            <a:ext cx="1034716" cy="170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57219" y="3668256"/>
            <a:ext cx="3705726" cy="3065455"/>
          </a:xfrm>
          <a:prstGeom prst="rect">
            <a:avLst/>
          </a:prstGeom>
        </p:spPr>
        <p:txBody>
          <a:bodyPr wrap="square">
            <a:spAutoFit/>
          </a:bodyPr>
          <a:lstStyle/>
          <a:p>
            <a:pPr marL="285750" marR="0">
              <a:lnSpc>
                <a:spcPct val="115000"/>
              </a:lnSpc>
              <a:spcBef>
                <a:spcPts val="0"/>
              </a:spcBef>
              <a:spcAft>
                <a:spcPts val="1000"/>
              </a:spcAft>
            </a:pPr>
            <a:r>
              <a:rPr lang="el-GR" sz="2400" dirty="0" smtClean="0">
                <a:effectLst/>
                <a:latin typeface="Times New Roman"/>
                <a:ea typeface="Calibri"/>
                <a:cs typeface="Times New Roman"/>
              </a:rPr>
              <a:t>Ακριβώς όπως και άλλους μυς στο σώμα, τα μάτια χρειάζονται μια ποικίλη «προπόνηση» και κάποια ανακούφιση από την παρατεταμένη καταπόνηση.</a:t>
            </a:r>
            <a:endParaRPr lang="en-US" sz="2000" dirty="0">
              <a:ea typeface="Calibri"/>
              <a:cs typeface="Times New Roman"/>
            </a:endParaRPr>
          </a:p>
        </p:txBody>
      </p:sp>
      <p:sp>
        <p:nvSpPr>
          <p:cNvPr id="9" name="Text Box 2"/>
          <p:cNvSpPr txBox="1">
            <a:spLocks noChangeArrowheads="1"/>
          </p:cNvSpPr>
          <p:nvPr/>
        </p:nvSpPr>
        <p:spPr bwMode="auto">
          <a:xfrm>
            <a:off x="5167745" y="1866032"/>
            <a:ext cx="3657600" cy="4867679"/>
          </a:xfrm>
          <a:prstGeom prst="rect">
            <a:avLst/>
          </a:prstGeom>
          <a:solidFill>
            <a:sysClr val="window" lastClr="FFFFFF"/>
          </a:solidFill>
          <a:ln w="25400" cap="flat" cmpd="sng" algn="ctr">
            <a:solidFill>
              <a:srgbClr val="C0504D"/>
            </a:solidFill>
            <a:prstDash val="solid"/>
            <a:headEnd/>
            <a:tailEnd/>
          </a:ln>
          <a:effectLst/>
        </p:spPr>
        <p:txBody>
          <a:bodyPr rot="0" vert="horz" wrap="square" lIns="91440" tIns="45720" rIns="91440" bIns="45720" anchor="t" anchorCtr="0">
            <a:sp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l-GR" sz="2400" b="1" i="0" u="none" strike="noStrike" kern="0" cap="none" spc="0" normalizeH="0" baseline="0" noProof="0">
                <a:ln>
                  <a:noFill/>
                </a:ln>
                <a:solidFill>
                  <a:sysClr val="windowText" lastClr="000000"/>
                </a:solidFill>
                <a:effectLst/>
                <a:uLnTx/>
                <a:uFillTx/>
                <a:latin typeface="Calibri"/>
                <a:ea typeface="Calibri"/>
                <a:cs typeface="Times New Roman"/>
              </a:rPr>
              <a:t>Εφαρμόστε τον κανόνα 20-20-20: </a:t>
            </a:r>
            <a:endParaRPr kumimoji="0" lang="en-US" sz="2400" b="0" i="0" u="none" strike="noStrike" kern="0" cap="none" spc="0" normalizeH="0" baseline="0" noProof="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l-GR" sz="2400" b="0" i="0" u="none" strike="noStrike" kern="0" cap="none" spc="0" normalizeH="0" baseline="0" noProof="0">
                <a:ln>
                  <a:noFill/>
                </a:ln>
                <a:solidFill>
                  <a:sysClr val="windowText" lastClr="000000"/>
                </a:solidFill>
                <a:effectLst/>
                <a:uLnTx/>
                <a:uFillTx/>
                <a:latin typeface="Calibri"/>
                <a:ea typeface="Calibri"/>
                <a:cs typeface="Times New Roman"/>
              </a:rPr>
              <a:t>Κάθε 20 λεπτά που είστε στον υπολογιστή ή κινητό, κοιτάξτε μακριά σε κάποιο αντικείμενο που βρίσκεται 20 πόδια μακριά για 20 δευτερόλεπτα ή περισσότερο. Αυτό θα αφήσει τους μυς των ματιών να χαλαρώσουν!</a:t>
            </a:r>
            <a:endParaRPr kumimoji="0" lang="en-US" sz="24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71462"/>
            <a:ext cx="195103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002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Πόση άσκηση χρειάζεται/ημέρα</a:t>
            </a:r>
            <a:endParaRPr lang="en-US" dirty="0"/>
          </a:p>
        </p:txBody>
      </p:sp>
      <p:sp>
        <p:nvSpPr>
          <p:cNvPr id="3" name="Rectangle 2"/>
          <p:cNvSpPr/>
          <p:nvPr/>
        </p:nvSpPr>
        <p:spPr>
          <a:xfrm>
            <a:off x="1066800" y="1676400"/>
            <a:ext cx="6781800" cy="3657348"/>
          </a:xfrm>
          <a:prstGeom prst="rect">
            <a:avLst/>
          </a:prstGeom>
        </p:spPr>
        <p:txBody>
          <a:bodyPr wrap="square">
            <a:spAutoFit/>
          </a:bodyPr>
          <a:lstStyle/>
          <a:p>
            <a:pPr>
              <a:lnSpc>
                <a:spcPct val="115000"/>
              </a:lnSpc>
              <a:spcAft>
                <a:spcPts val="1000"/>
              </a:spcAft>
            </a:pPr>
            <a:r>
              <a:rPr lang="el-GR" sz="2800" dirty="0">
                <a:solidFill>
                  <a:prstClr val="black"/>
                </a:solidFill>
                <a:latin typeface="Arial"/>
                <a:ea typeface="Calibri"/>
                <a:cs typeface="Times New Roman"/>
              </a:rPr>
              <a:t>Γνωρίζετε ότι </a:t>
            </a:r>
            <a:r>
              <a:rPr lang="el-GR" sz="2800" dirty="0">
                <a:solidFill>
                  <a:srgbClr val="000000"/>
                </a:solidFill>
                <a:latin typeface="Arial"/>
                <a:cs typeface="Times New Roman"/>
              </a:rPr>
              <a:t>τα παιδιά και οι  έφηβοι χρειάζονται 1 ώρα την ημέρα  μέτριας ή έντονης έντασης άσκηση;</a:t>
            </a:r>
            <a:endParaRPr lang="en-US" sz="2800" dirty="0">
              <a:solidFill>
                <a:prstClr val="black"/>
              </a:solidFill>
              <a:ea typeface="Calibri"/>
              <a:cs typeface="Times New Roman"/>
            </a:endParaRPr>
          </a:p>
          <a:p>
            <a:pPr>
              <a:lnSpc>
                <a:spcPct val="115000"/>
              </a:lnSpc>
              <a:spcAft>
                <a:spcPts val="1000"/>
              </a:spcAft>
            </a:pPr>
            <a:r>
              <a:rPr lang="el-GR" sz="2800" dirty="0">
                <a:solidFill>
                  <a:srgbClr val="000000"/>
                </a:solidFill>
                <a:latin typeface="Arial"/>
                <a:cs typeface="Times New Roman"/>
              </a:rPr>
              <a:t>Κατά τη διάρκεια της άσκησης καίγεται οξυγόνο και αποθηκευμένο λίπος. Έτσι ο οργανισμός διατηρεί ένα φυσιολογικό βάρος </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1284187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Πόσο ψάρι να τρώμε/εβδομάδα</a:t>
            </a:r>
            <a:endParaRPr lang="en-US" dirty="0"/>
          </a:p>
        </p:txBody>
      </p:sp>
      <p:sp>
        <p:nvSpPr>
          <p:cNvPr id="3" name="Rectangle 2"/>
          <p:cNvSpPr/>
          <p:nvPr/>
        </p:nvSpPr>
        <p:spPr>
          <a:xfrm>
            <a:off x="1676400" y="1905000"/>
            <a:ext cx="6019800" cy="3193695"/>
          </a:xfrm>
          <a:prstGeom prst="rect">
            <a:avLst/>
          </a:prstGeom>
        </p:spPr>
        <p:txBody>
          <a:bodyPr wrap="square">
            <a:spAutoFit/>
          </a:bodyPr>
          <a:lstStyle/>
          <a:p>
            <a:pPr>
              <a:lnSpc>
                <a:spcPct val="115000"/>
              </a:lnSpc>
              <a:spcAft>
                <a:spcPts val="1000"/>
              </a:spcAft>
            </a:pPr>
            <a:r>
              <a:rPr lang="el-GR" sz="2800" dirty="0" smtClean="0">
                <a:solidFill>
                  <a:prstClr val="black"/>
                </a:solidFill>
                <a:latin typeface="Arial"/>
                <a:ea typeface="Calibri"/>
                <a:cs typeface="Times New Roman"/>
              </a:rPr>
              <a:t>Ένας </a:t>
            </a:r>
            <a:r>
              <a:rPr lang="el-GR" sz="2800" dirty="0">
                <a:solidFill>
                  <a:prstClr val="black"/>
                </a:solidFill>
                <a:latin typeface="Arial"/>
                <a:ea typeface="Calibri"/>
                <a:cs typeface="Times New Roman"/>
              </a:rPr>
              <a:t>στους τρεις ποδηλάτες μας καταναλώνουν 2-3 φορές την βδομάδα ψάρι το οποίο μας κάνει εξυπνότερους!! </a:t>
            </a:r>
            <a:endParaRPr lang="el-GR" sz="2800" dirty="0" smtClean="0">
              <a:solidFill>
                <a:prstClr val="black"/>
              </a:solidFill>
              <a:latin typeface="Arial"/>
              <a:ea typeface="Calibri"/>
              <a:cs typeface="Times New Roman"/>
            </a:endParaRPr>
          </a:p>
          <a:p>
            <a:pPr>
              <a:lnSpc>
                <a:spcPct val="115000"/>
              </a:lnSpc>
              <a:spcAft>
                <a:spcPts val="1000"/>
              </a:spcAft>
            </a:pPr>
            <a:r>
              <a:rPr lang="el-GR" sz="2800" dirty="0" smtClean="0">
                <a:solidFill>
                  <a:prstClr val="black"/>
                </a:solidFill>
                <a:latin typeface="Arial"/>
                <a:ea typeface="Calibri"/>
                <a:cs typeface="Times New Roman"/>
              </a:rPr>
              <a:t>Προσπαθήστε </a:t>
            </a:r>
            <a:r>
              <a:rPr lang="el-GR" sz="2800" dirty="0">
                <a:solidFill>
                  <a:prstClr val="black"/>
                </a:solidFill>
                <a:latin typeface="Arial"/>
                <a:ea typeface="Calibri"/>
                <a:cs typeface="Times New Roman"/>
              </a:rPr>
              <a:t>και οι υπόλοιποι να αυξήσετε την κατανάλωσή του!</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1977423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704</Words>
  <Application>Microsoft Office PowerPoint</Application>
  <PresentationFormat>On-screen Show (4:3)</PresentationFormat>
  <Paragraphs>43</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Γνωρίζετε ότι: Το πρωινό γεύμα πριν από το σχολείο βοηθά την καλή φυσική και πνευματική κατάσταση; Ένα σωστό πρόγευμα μπορεί να είναι: γάλα και δημητριακά ή ένα ποτήρι γάλα με φρυγανιά και τυρί.   </vt:lpstr>
      <vt:lpstr>PowerPoint Presentation</vt:lpstr>
      <vt:lpstr>PowerPoint Presentation</vt:lpstr>
      <vt:lpstr>PowerPoint Presentation</vt:lpstr>
      <vt:lpstr>PowerPoint Presentation</vt:lpstr>
      <vt:lpstr>ΓΕΡΑ ΚΟΚΑΛΑ</vt:lpstr>
      <vt:lpstr>ΞΕΚΟΥΡΑΣΤΑ ΜΑΤΙΑ</vt:lpstr>
      <vt:lpstr>Πόση άσκηση χρειάζεται/ημέρα</vt:lpstr>
      <vt:lpstr>Πόσο ψάρι να τρώμε/εβδομάδα</vt:lpstr>
      <vt:lpstr>Μεσογειακή διατροφή</vt:lpstr>
      <vt:lpstr>Ψυχική Υγεία</vt:lpstr>
      <vt:lpstr>«Νούς υγιής εν σώματι υγιεί»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Γνωρίζετε ότι: Το πρωινό γεύμα πριν από το σχολείο βοηθά την καλή φυσική και πνευματική κατάσταση; Ένα σωστό πρόγευμα μπορεί να είναι: γάλα και δημητριακά ή ένα ποτήρι γάλα με φρυγανιά και τυρί.</dc:title>
  <dc:creator>CHARIS</dc:creator>
  <cp:lastModifiedBy>user</cp:lastModifiedBy>
  <cp:revision>3</cp:revision>
  <dcterms:created xsi:type="dcterms:W3CDTF">2016-06-28T07:23:11Z</dcterms:created>
  <dcterms:modified xsi:type="dcterms:W3CDTF">2016-06-28T09:51:40Z</dcterms:modified>
</cp:coreProperties>
</file>