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notesMasterIdLst>
    <p:notesMasterId r:id="rId18"/>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326CFD-7CEC-4A3B-9D67-55244E7E1A4A}" type="datetimeFigureOut">
              <a:rPr lang="en-US" smtClean="0"/>
              <a:t>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F9A207-9FEE-4155-AE2C-3AB8275946C0}" type="slidenum">
              <a:rPr lang="en-US" smtClean="0"/>
              <a:t>‹#›</a:t>
            </a:fld>
            <a:endParaRPr lang="en-US"/>
          </a:p>
        </p:txBody>
      </p:sp>
    </p:spTree>
    <p:extLst>
      <p:ext uri="{BB962C8B-B14F-4D97-AF65-F5344CB8AC3E}">
        <p14:creationId xmlns:p14="http://schemas.microsoft.com/office/powerpoint/2010/main" val="420907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9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
        <p:nvSpPr>
          <p:cNvPr id="4" name="Slide Number Placeholder 3"/>
          <p:cNvSpPr>
            <a:spLocks noGrp="1"/>
          </p:cNvSpPr>
          <p:nvPr>
            <p:ph type="sldNum" sz="quarter" idx="5"/>
          </p:nvPr>
        </p:nvSpPr>
        <p:spPr/>
        <p:txBody>
          <a:bodyPr/>
          <a:lstStyle/>
          <a:p>
            <a:pPr>
              <a:defRPr/>
            </a:pPr>
            <a:fld id="{940283FF-D923-45C7-98B9-917BBB374066}" type="slidenum">
              <a:rPr lang="en-US">
                <a:solidFill>
                  <a:prstClr val="black"/>
                </a:solidFill>
              </a:rPr>
              <a:pPr>
                <a:defRPr/>
              </a:pPr>
              <a:t>3</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3445E7F-F91F-46DE-9F79-F60EB1F8A437}"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B51112E-6633-408C-9F35-3DD2E2FC1CC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0552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8A2B8B-D746-4149-A2D5-3EBA647C5978}"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1E55370-BAD9-4239-BBBB-AE4982DA98A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40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633505-3A6B-4F66-B9FE-60756107076D}"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31E8920-0E97-413A-804E-3D52156806E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7791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Rectangle 41"/>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Rectangle 42"/>
          <p:cNvSpPr>
            <a:spLocks noGrp="1" noChangeArrowheads="1"/>
          </p:cNvSpPr>
          <p:nvPr>
            <p:ph type="sldNum" sz="quarter" idx="12"/>
          </p:nvPr>
        </p:nvSpPr>
        <p:spPr/>
        <p:txBody>
          <a:bodyPr/>
          <a:lstStyle>
            <a:lvl1pPr>
              <a:defRPr/>
            </a:lvl1pPr>
          </a:lstStyle>
          <a:p>
            <a:pPr>
              <a:defRPr/>
            </a:pPr>
            <a:fld id="{251B369A-B3F3-4120-BA0B-8CE6DDD8223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1929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30725"/>
          </a:xfrm>
        </p:spPr>
        <p:txBody>
          <a:bodyPr/>
          <a:lstStyle/>
          <a:p>
            <a:pPr lvl="0"/>
            <a:endParaRPr lang="en-US" noProof="0" smtClean="0"/>
          </a:p>
        </p:txBody>
      </p:sp>
      <p:sp>
        <p:nvSpPr>
          <p:cNvPr id="5" name="Rectangle 40"/>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Rectangle 41"/>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Rectangle 42"/>
          <p:cNvSpPr>
            <a:spLocks noGrp="1" noChangeArrowheads="1"/>
          </p:cNvSpPr>
          <p:nvPr>
            <p:ph type="sldNum" sz="quarter" idx="12"/>
          </p:nvPr>
        </p:nvSpPr>
        <p:spPr/>
        <p:txBody>
          <a:bodyPr/>
          <a:lstStyle>
            <a:lvl1pPr>
              <a:defRPr/>
            </a:lvl1pPr>
          </a:lstStyle>
          <a:p>
            <a:pPr>
              <a:defRPr/>
            </a:pPr>
            <a:fld id="{DC82B718-04B0-4F2B-8466-9E126E9D30D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4869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a:defRPr/>
            </a:lvl1pPr>
          </a:lstStyle>
          <a:p>
            <a:pPr>
              <a:defRPr/>
            </a:pPr>
            <a:fld id="{BBEFC4DB-0EF2-45C3-8927-95CFA840AD1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81899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pPr lvl="0"/>
            <a:endParaRPr lang="en-US" noProof="0" smtClean="0"/>
          </a:p>
        </p:txBody>
      </p:sp>
      <p:sp>
        <p:nvSpPr>
          <p:cNvPr id="4" name="Rectangle 40"/>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Rectangle 41"/>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Rectangle 42"/>
          <p:cNvSpPr>
            <a:spLocks noGrp="1" noChangeArrowheads="1"/>
          </p:cNvSpPr>
          <p:nvPr>
            <p:ph type="sldNum" sz="quarter" idx="12"/>
          </p:nvPr>
        </p:nvSpPr>
        <p:spPr/>
        <p:txBody>
          <a:bodyPr/>
          <a:lstStyle>
            <a:lvl1pPr>
              <a:defRPr/>
            </a:lvl1pPr>
          </a:lstStyle>
          <a:p>
            <a:pPr>
              <a:defRPr/>
            </a:pPr>
            <a:fld id="{51861046-4403-414A-A395-AA80971BD25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20874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smtClean="0"/>
          </a:p>
        </p:txBody>
      </p:sp>
      <p:sp>
        <p:nvSpPr>
          <p:cNvPr id="5" name="Rectangle 40"/>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Rectangle 41"/>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Rectangle 42"/>
          <p:cNvSpPr>
            <a:spLocks noGrp="1" noChangeArrowheads="1"/>
          </p:cNvSpPr>
          <p:nvPr>
            <p:ph type="sldNum" sz="quarter" idx="12"/>
          </p:nvPr>
        </p:nvSpPr>
        <p:spPr/>
        <p:txBody>
          <a:bodyPr/>
          <a:lstStyle>
            <a:lvl1pPr>
              <a:defRPr/>
            </a:lvl1pPr>
          </a:lstStyle>
          <a:p>
            <a:pPr>
              <a:defRPr/>
            </a:pPr>
            <a:fld id="{10EAB908-5721-4B68-BB23-9CE7166B68E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72743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3"/>
            <a:ext cx="5722938" cy="9667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49263" y="1438275"/>
            <a:ext cx="3921125" cy="157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22788" y="1438275"/>
            <a:ext cx="3921125" cy="70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22788" y="2300288"/>
            <a:ext cx="3921125" cy="71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790575" y="6503988"/>
            <a:ext cx="450850" cy="152400"/>
          </a:xfrm>
        </p:spPr>
        <p:txBody>
          <a:bodyPr/>
          <a:lstStyle>
            <a:lvl1pPr>
              <a:defRPr/>
            </a:lvl1pPr>
          </a:lstStyle>
          <a:p>
            <a:pPr>
              <a:defRPr/>
            </a:pPr>
            <a:fld id="{A4ED77F3-BD94-45BB-9C85-C4B0F1A80623}" type="slidenum">
              <a:rPr lang="de-DE">
                <a:solidFill>
                  <a:prstClr val="black">
                    <a:tint val="75000"/>
                  </a:prstClr>
                </a:solidFill>
              </a:rPr>
              <a:pPr>
                <a:defRPr/>
              </a:pPr>
              <a:t>‹#›</a:t>
            </a:fld>
            <a:endParaRPr lang="de-DE">
              <a:solidFill>
                <a:prstClr val="black">
                  <a:tint val="75000"/>
                </a:prstClr>
              </a:solidFill>
            </a:endParaRPr>
          </a:p>
        </p:txBody>
      </p:sp>
    </p:spTree>
    <p:extLst>
      <p:ext uri="{BB962C8B-B14F-4D97-AF65-F5344CB8AC3E}">
        <p14:creationId xmlns:p14="http://schemas.microsoft.com/office/powerpoint/2010/main" val="2107819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D6A5D88-E935-4FF8-8514-C7035B7D00DD}" type="datetimeFigureOut">
              <a:rPr lang="en-US"/>
              <a:pPr>
                <a:defRPr/>
              </a:pPr>
              <a:t>2/17/2014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6E17C410-19F9-457E-96E6-ECE661C0B09E}" type="slidenum">
              <a:rPr lang="en-US"/>
              <a:pPr>
                <a:defRPr/>
              </a:pPr>
              <a:t>‹#›</a:t>
            </a:fld>
            <a:endParaRPr lang="en-US"/>
          </a:p>
        </p:txBody>
      </p:sp>
    </p:spTree>
    <p:extLst>
      <p:ext uri="{BB962C8B-B14F-4D97-AF65-F5344CB8AC3E}">
        <p14:creationId xmlns:p14="http://schemas.microsoft.com/office/powerpoint/2010/main" val="3903199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F609D74-1D7C-4D8D-A2D4-BB137AA72936}" type="datetimeFigureOut">
              <a:rPr lang="en-US"/>
              <a:pPr>
                <a:defRPr/>
              </a:pPr>
              <a:t>2/17/2014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7BB3A1AB-2CCE-48EE-9763-8E9993709BAE}" type="slidenum">
              <a:rPr lang="en-US"/>
              <a:pPr>
                <a:defRPr/>
              </a:pPr>
              <a:t>‹#›</a:t>
            </a:fld>
            <a:endParaRPr lang="en-US"/>
          </a:p>
        </p:txBody>
      </p:sp>
    </p:spTree>
    <p:extLst>
      <p:ext uri="{BB962C8B-B14F-4D97-AF65-F5344CB8AC3E}">
        <p14:creationId xmlns:p14="http://schemas.microsoft.com/office/powerpoint/2010/main" val="122290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50EF7E-3B08-4349-A3C4-32625344563F}"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F9E579B-2824-4273-9F63-3CC2E6B7395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43856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11427358-459F-4D39-A87A-FFA1926BE981}" type="datetimeFigureOut">
              <a:rPr lang="en-US"/>
              <a:pPr>
                <a:defRPr/>
              </a:pPr>
              <a:t>2/17/2014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D39AA00-7C3A-407F-AB63-5AE46EBA080E}" type="slidenum">
              <a:rPr lang="en-US"/>
              <a:pPr>
                <a:defRPr/>
              </a:pPr>
              <a:t>‹#›</a:t>
            </a:fld>
            <a:endParaRPr lang="en-US"/>
          </a:p>
        </p:txBody>
      </p:sp>
    </p:spTree>
    <p:extLst>
      <p:ext uri="{BB962C8B-B14F-4D97-AF65-F5344CB8AC3E}">
        <p14:creationId xmlns:p14="http://schemas.microsoft.com/office/powerpoint/2010/main" val="187481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2EC368D6-E48C-44D4-8FFD-D28B5B516FF5}" type="datetimeFigureOut">
              <a:rPr lang="en-US"/>
              <a:pPr>
                <a:defRPr/>
              </a:pPr>
              <a:t>2/17/2014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93133E7B-5348-4001-B82D-C7C1E0D3F633}" type="slidenum">
              <a:rPr lang="en-US"/>
              <a:pPr>
                <a:defRPr/>
              </a:pPr>
              <a:t>‹#›</a:t>
            </a:fld>
            <a:endParaRPr lang="en-US"/>
          </a:p>
        </p:txBody>
      </p:sp>
    </p:spTree>
    <p:extLst>
      <p:ext uri="{BB962C8B-B14F-4D97-AF65-F5344CB8AC3E}">
        <p14:creationId xmlns:p14="http://schemas.microsoft.com/office/powerpoint/2010/main" val="40301557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43041D0-5878-4DF5-81FD-D875E0801430}" type="datetimeFigureOut">
              <a:rPr lang="en-US"/>
              <a:pPr>
                <a:defRPr/>
              </a:pPr>
              <a:t>2/17/2014</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87F091EE-8766-4EF7-9ECD-E6350289B061}" type="slidenum">
              <a:rPr lang="en-US"/>
              <a:pPr>
                <a:defRPr/>
              </a:pPr>
              <a:t>‹#›</a:t>
            </a:fld>
            <a:endParaRPr lang="en-US"/>
          </a:p>
        </p:txBody>
      </p:sp>
    </p:spTree>
    <p:extLst>
      <p:ext uri="{BB962C8B-B14F-4D97-AF65-F5344CB8AC3E}">
        <p14:creationId xmlns:p14="http://schemas.microsoft.com/office/powerpoint/2010/main" val="9857678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3EFC141-1662-4A4A-896E-48F93D90C02F}" type="datetimeFigureOut">
              <a:rPr lang="en-US"/>
              <a:pPr>
                <a:defRPr/>
              </a:pPr>
              <a:t>2/17/2014</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A062B164-F49C-414A-9A1B-D03AF2679B82}" type="slidenum">
              <a:rPr lang="en-US"/>
              <a:pPr>
                <a:defRPr/>
              </a:pPr>
              <a:t>‹#›</a:t>
            </a:fld>
            <a:endParaRPr lang="en-US"/>
          </a:p>
        </p:txBody>
      </p:sp>
    </p:spTree>
    <p:extLst>
      <p:ext uri="{BB962C8B-B14F-4D97-AF65-F5344CB8AC3E}">
        <p14:creationId xmlns:p14="http://schemas.microsoft.com/office/powerpoint/2010/main" val="31782335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C32FD80-6510-4BFC-8195-EC68CE6A4D66}" type="datetimeFigureOut">
              <a:rPr lang="en-US"/>
              <a:pPr>
                <a:defRPr/>
              </a:pPr>
              <a:t>2/17/2014</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8BB148E3-9635-4EAA-B7FE-9147D0BA73DC}" type="slidenum">
              <a:rPr lang="en-US"/>
              <a:pPr>
                <a:defRPr/>
              </a:pPr>
              <a:t>‹#›</a:t>
            </a:fld>
            <a:endParaRPr lang="en-US"/>
          </a:p>
        </p:txBody>
      </p:sp>
    </p:spTree>
    <p:extLst>
      <p:ext uri="{BB962C8B-B14F-4D97-AF65-F5344CB8AC3E}">
        <p14:creationId xmlns:p14="http://schemas.microsoft.com/office/powerpoint/2010/main" val="3044768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909AA510-C673-4E89-8222-D73A5D69BA00}" type="datetimeFigureOut">
              <a:rPr lang="en-US"/>
              <a:pPr>
                <a:defRPr/>
              </a:pPr>
              <a:t>2/17/2014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C30C71FA-FBA1-495A-BF7B-5463FF898832}" type="slidenum">
              <a:rPr lang="en-US"/>
              <a:pPr>
                <a:defRPr/>
              </a:pPr>
              <a:t>‹#›</a:t>
            </a:fld>
            <a:endParaRPr lang="en-US"/>
          </a:p>
        </p:txBody>
      </p:sp>
    </p:spTree>
    <p:extLst>
      <p:ext uri="{BB962C8B-B14F-4D97-AF65-F5344CB8AC3E}">
        <p14:creationId xmlns:p14="http://schemas.microsoft.com/office/powerpoint/2010/main" val="31883258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500CF031-8C04-4974-A3AC-BDF32CC5DEBC}" type="datetimeFigureOut">
              <a:rPr lang="en-US"/>
              <a:pPr>
                <a:defRPr/>
              </a:pPr>
              <a:t>2/17/2014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C082DE3-489F-4373-9595-77A7A0F32B3C}" type="slidenum">
              <a:rPr lang="en-US"/>
              <a:pPr>
                <a:defRPr/>
              </a:pPr>
              <a:t>‹#›</a:t>
            </a:fld>
            <a:endParaRPr lang="en-US"/>
          </a:p>
        </p:txBody>
      </p:sp>
    </p:spTree>
    <p:extLst>
      <p:ext uri="{BB962C8B-B14F-4D97-AF65-F5344CB8AC3E}">
        <p14:creationId xmlns:p14="http://schemas.microsoft.com/office/powerpoint/2010/main" val="3469932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9D86FF18-884A-49E1-AB07-8F56FAB71F75}" type="datetimeFigureOut">
              <a:rPr lang="en-US"/>
              <a:pPr>
                <a:defRPr/>
              </a:pPr>
              <a:t>2/17/2014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7BB7BAD-43D3-45F4-9D8D-46BB2274B3FD}" type="slidenum">
              <a:rPr lang="en-US"/>
              <a:pPr>
                <a:defRPr/>
              </a:pPr>
              <a:t>‹#›</a:t>
            </a:fld>
            <a:endParaRPr lang="en-US"/>
          </a:p>
        </p:txBody>
      </p:sp>
    </p:spTree>
    <p:extLst>
      <p:ext uri="{BB962C8B-B14F-4D97-AF65-F5344CB8AC3E}">
        <p14:creationId xmlns:p14="http://schemas.microsoft.com/office/powerpoint/2010/main" val="9119793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B956949D-67A5-4CD8-8DD0-93E3645B7CDF}" type="datetimeFigureOut">
              <a:rPr lang="en-US"/>
              <a:pPr>
                <a:defRPr/>
              </a:pPr>
              <a:t>2/17/2014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D4B2539-8545-44FD-AC15-9DE4ED919DD5}" type="slidenum">
              <a:rPr lang="en-US"/>
              <a:pPr>
                <a:defRPr/>
              </a:pPr>
              <a:t>‹#›</a:t>
            </a:fld>
            <a:endParaRPr lang="en-US"/>
          </a:p>
        </p:txBody>
      </p:sp>
    </p:spTree>
    <p:extLst>
      <p:ext uri="{BB962C8B-B14F-4D97-AF65-F5344CB8AC3E}">
        <p14:creationId xmlns:p14="http://schemas.microsoft.com/office/powerpoint/2010/main" val="2053689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D04329-0EFF-43DC-846C-45983F9805F9}"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89C527F-B898-49C5-90AB-9BEF1A150F9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0791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47C8EA1-76DA-4268-9E08-B23926165BAB}" type="datetimeFigureOut">
              <a:rPr lang="en-US">
                <a:solidFill>
                  <a:prstClr val="black">
                    <a:tint val="75000"/>
                  </a:prstClr>
                </a:solidFill>
              </a:rPr>
              <a:pPr>
                <a:defRPr/>
              </a:pPr>
              <a:t>2/17/2014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0FF19FB-C1AD-44FF-8AE6-B9D83C57A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501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68DACB-FFE5-403E-A7FA-72F775F2279F}" type="datetimeFigureOut">
              <a:rPr lang="en-US">
                <a:solidFill>
                  <a:prstClr val="black">
                    <a:tint val="75000"/>
                  </a:prstClr>
                </a:solidFill>
              </a:rPr>
              <a:pPr>
                <a:defRPr/>
              </a:pPr>
              <a:t>2/17/2014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97664E9-80C8-4B2D-B89A-5887D279D06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711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C4020B2-48EB-4ECC-8A58-DC307522D153}" type="datetimeFigureOut">
              <a:rPr lang="en-US">
                <a:solidFill>
                  <a:prstClr val="black">
                    <a:tint val="75000"/>
                  </a:prstClr>
                </a:solidFill>
              </a:rPr>
              <a:pPr>
                <a:defRPr/>
              </a:pPr>
              <a:t>2/17/2014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2E36BB25-A290-414B-BC4D-56D6354B2A9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3290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1BE616D-7966-4D82-ADF3-05B9FE4F1E0D}" type="datetimeFigureOut">
              <a:rPr lang="en-US">
                <a:solidFill>
                  <a:prstClr val="black">
                    <a:tint val="75000"/>
                  </a:prstClr>
                </a:solidFill>
              </a:rPr>
              <a:pPr>
                <a:defRPr/>
              </a:pPr>
              <a:t>2/17/2014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54A4BCD-2EB8-451C-BDB5-1180E5D2EEE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5192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0D82CC-0FB3-4C6B-A955-E7F14120327A}" type="datetimeFigureOut">
              <a:rPr lang="en-US">
                <a:solidFill>
                  <a:prstClr val="black">
                    <a:tint val="75000"/>
                  </a:prstClr>
                </a:solidFill>
              </a:rPr>
              <a:pPr>
                <a:defRPr/>
              </a:pPr>
              <a:t>2/17/2014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A39BC30-0688-479F-8B3D-F97A0E5FD16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8841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6A2234-8245-42C1-9E93-747B70F823B4}" type="datetimeFigureOut">
              <a:rPr lang="en-US">
                <a:solidFill>
                  <a:prstClr val="black">
                    <a:tint val="75000"/>
                  </a:prstClr>
                </a:solidFill>
              </a:rPr>
              <a:pPr>
                <a:defRPr/>
              </a:pPr>
              <a:t>2/17/2014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8D3EE0D-896C-40F3-ABE1-8F426E212CD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8934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DA69E01-230F-4DF2-8058-90BE18EEFCB6}" type="datetimeFigureOut">
              <a:rPr lang="en-US">
                <a:solidFill>
                  <a:prstClr val="black">
                    <a:tint val="75000"/>
                  </a:prstClr>
                </a:solidFill>
              </a:rPr>
              <a:pPr>
                <a:defRPr/>
              </a:pPr>
              <a:t>2/17/2014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D825432-9A9A-4FBB-970F-268106E9F76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2892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pPr>
              <a:defRPr/>
            </a:pPr>
            <a:fld id="{B8966DB7-7BC2-4DCA-90BB-EF5217282FA9}" type="datetimeFigureOut">
              <a:rPr lang="en-US"/>
              <a:pPr>
                <a:defRPr/>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pPr>
              <a:defRPr/>
            </a:pPr>
            <a:fld id="{FEC49AFF-7DC4-4E6E-AABD-4D0E1EC40739}" type="slidenum">
              <a:rPr lang="en-US"/>
              <a:pPr>
                <a:defRPr/>
              </a:pPr>
              <a:t>‹#›</a:t>
            </a:fld>
            <a:endParaRPr lang="en-US"/>
          </a:p>
        </p:txBody>
      </p:sp>
    </p:spTree>
    <p:extLst>
      <p:ext uri="{BB962C8B-B14F-4D97-AF65-F5344CB8AC3E}">
        <p14:creationId xmlns:p14="http://schemas.microsoft.com/office/powerpoint/2010/main" val="31412491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1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
          <p:cNvSpPr>
            <a:spLocks noGrp="1"/>
          </p:cNvSpPr>
          <p:nvPr>
            <p:ph type="ctrTitle"/>
          </p:nvPr>
        </p:nvSpPr>
        <p:spPr>
          <a:xfrm>
            <a:off x="685800" y="228600"/>
            <a:ext cx="7772400" cy="1295400"/>
          </a:xfrm>
        </p:spPr>
        <p:txBody>
          <a:bodyPr/>
          <a:lstStyle/>
          <a:p>
            <a:r>
              <a:rPr lang="el-GR" sz="3200" b="1" smtClean="0">
                <a:latin typeface="Arial" pitchFamily="34" charset="0"/>
                <a:ea typeface="Calibri" pitchFamily="34" charset="0"/>
                <a:cs typeface="Calibri" pitchFamily="34" charset="0"/>
              </a:rPr>
              <a:t>Εκπαίδευση σε θέματα Υγείας: πώς την αντιλαμβάνονται τα παιδιά</a:t>
            </a:r>
            <a:r>
              <a:rPr lang="el-GR" sz="3200" b="1" smtClean="0">
                <a:latin typeface="Arial" pitchFamily="34" charset="0"/>
                <a:ea typeface="Calibri" pitchFamily="34" charset="0"/>
                <a:cs typeface="Arial" pitchFamily="34" charset="0"/>
                <a:sym typeface="Symbol" pitchFamily="18" charset="2"/>
              </a:rPr>
              <a:t>;</a:t>
            </a:r>
            <a:endParaRPr lang="en-US" sz="3200" smtClean="0"/>
          </a:p>
        </p:txBody>
      </p:sp>
      <p:sp>
        <p:nvSpPr>
          <p:cNvPr id="3" name="Subtitle 2"/>
          <p:cNvSpPr>
            <a:spLocks noGrp="1"/>
          </p:cNvSpPr>
          <p:nvPr>
            <p:ph type="subTitle" idx="1"/>
          </p:nvPr>
        </p:nvSpPr>
        <p:spPr>
          <a:xfrm>
            <a:off x="1371600" y="1447800"/>
            <a:ext cx="6400800" cy="4876800"/>
          </a:xfrm>
        </p:spPr>
        <p:txBody>
          <a:bodyPr>
            <a:normAutofit fontScale="92500" lnSpcReduction="10000"/>
          </a:bodyPr>
          <a:lstStyle/>
          <a:p>
            <a:pPr algn="l">
              <a:defRPr/>
            </a:pPr>
            <a:r>
              <a:rPr lang="el-GR" sz="3600" b="1" dirty="0" smtClean="0">
                <a:solidFill>
                  <a:schemeClr val="tx1"/>
                </a:solidFill>
              </a:rPr>
              <a:t>                          </a:t>
            </a:r>
            <a:r>
              <a:rPr lang="en-US" sz="3600" b="1" dirty="0" smtClean="0">
                <a:solidFill>
                  <a:schemeClr val="tx1"/>
                </a:solidFill>
              </a:rPr>
              <a:t>               </a:t>
            </a:r>
            <a:r>
              <a:rPr lang="el-GR" sz="3400" b="1" dirty="0" smtClean="0">
                <a:solidFill>
                  <a:schemeClr val="tx1"/>
                </a:solidFill>
                <a:latin typeface="Arial" pitchFamily="34" charset="0"/>
                <a:cs typeface="Arial" pitchFamily="34" charset="0"/>
              </a:rPr>
              <a:t>σελίδα</a:t>
            </a:r>
            <a:r>
              <a:rPr lang="en-US" sz="3400" b="1" dirty="0" smtClean="0">
                <a:solidFill>
                  <a:schemeClr val="tx1"/>
                </a:solidFill>
                <a:latin typeface="Arial" pitchFamily="34" charset="0"/>
                <a:cs typeface="Arial" pitchFamily="34" charset="0"/>
              </a:rPr>
              <a:t> </a:t>
            </a:r>
            <a:r>
              <a:rPr lang="en-US" sz="3400" b="1" dirty="0" smtClean="0">
                <a:solidFill>
                  <a:schemeClr val="tx1"/>
                </a:solidFill>
                <a:latin typeface="Arial" pitchFamily="34" charset="0"/>
                <a:cs typeface="Arial" pitchFamily="34" charset="0"/>
              </a:rPr>
              <a:t>77</a:t>
            </a:r>
            <a:endParaRPr lang="el-GR" sz="3400" b="1" dirty="0" smtClean="0">
              <a:solidFill>
                <a:schemeClr val="tx1"/>
              </a:solidFill>
              <a:latin typeface="Arial" pitchFamily="34" charset="0"/>
              <a:cs typeface="Arial" pitchFamily="34" charset="0"/>
            </a:endParaRPr>
          </a:p>
          <a:p>
            <a:pPr algn="l">
              <a:lnSpc>
                <a:spcPct val="150000"/>
              </a:lnSpc>
              <a:spcAft>
                <a:spcPts val="0"/>
              </a:spcAft>
              <a:defRPr/>
            </a:pPr>
            <a:r>
              <a:rPr lang="el-GR" b="1" dirty="0" smtClean="0">
                <a:solidFill>
                  <a:schemeClr val="tx1"/>
                </a:solidFill>
                <a:latin typeface="Arial"/>
                <a:ea typeface="Calibri"/>
                <a:cs typeface="Times New Roman"/>
              </a:rPr>
              <a:t>  </a:t>
            </a:r>
            <a:endParaRPr lang="en-US" b="1" dirty="0" smtClean="0">
              <a:solidFill>
                <a:schemeClr val="tx1"/>
              </a:solidFill>
              <a:latin typeface="Arial"/>
              <a:ea typeface="Calibri"/>
              <a:cs typeface="Times New Roman"/>
            </a:endParaRPr>
          </a:p>
          <a:p>
            <a:pPr algn="l">
              <a:lnSpc>
                <a:spcPct val="150000"/>
              </a:lnSpc>
              <a:spcAft>
                <a:spcPts val="0"/>
              </a:spcAft>
              <a:defRPr/>
            </a:pPr>
            <a:r>
              <a:rPr lang="en-US" b="1" dirty="0" smtClean="0">
                <a:solidFill>
                  <a:schemeClr val="tx1"/>
                </a:solidFill>
                <a:latin typeface="Arial"/>
                <a:ea typeface="Calibri"/>
                <a:cs typeface="Times New Roman"/>
              </a:rPr>
              <a:t>……</a:t>
            </a:r>
            <a:r>
              <a:rPr lang="el-GR" b="1" dirty="0" smtClean="0">
                <a:solidFill>
                  <a:schemeClr val="tx1"/>
                </a:solidFill>
                <a:latin typeface="Arial"/>
                <a:ea typeface="Calibri"/>
                <a:cs typeface="Times New Roman"/>
              </a:rPr>
              <a:t>Οι </a:t>
            </a:r>
            <a:r>
              <a:rPr lang="el-GR" b="1" dirty="0">
                <a:solidFill>
                  <a:schemeClr val="tx1"/>
                </a:solidFill>
                <a:latin typeface="Arial"/>
                <a:ea typeface="Calibri"/>
                <a:cs typeface="Times New Roman"/>
              </a:rPr>
              <a:t>γονείς σε όλες τις χώρες δήλωσαν ότι σπάνια επιβάλλουν κανόνες σχετικά με τη διατροφή και τη σωματική δραστηριότητα των παιδιών </a:t>
            </a:r>
            <a:r>
              <a:rPr lang="el-GR" b="1" dirty="0" smtClean="0">
                <a:solidFill>
                  <a:schemeClr val="tx1"/>
                </a:solidFill>
                <a:latin typeface="Arial"/>
                <a:ea typeface="Calibri"/>
                <a:cs typeface="Times New Roman"/>
              </a:rPr>
              <a:t>τους</a:t>
            </a:r>
            <a:r>
              <a:rPr lang="en-US" b="1" dirty="0" smtClean="0">
                <a:solidFill>
                  <a:schemeClr val="tx1"/>
                </a:solidFill>
                <a:latin typeface="Arial"/>
                <a:ea typeface="Calibri"/>
                <a:cs typeface="Times New Roman"/>
              </a:rPr>
              <a:t>……</a:t>
            </a:r>
            <a:r>
              <a:rPr lang="el-GR" b="1" dirty="0" smtClean="0">
                <a:solidFill>
                  <a:schemeClr val="tx1"/>
                </a:solidFill>
                <a:latin typeface="Arial"/>
                <a:ea typeface="Calibri"/>
                <a:cs typeface="Times New Roman"/>
              </a:rPr>
              <a:t> </a:t>
            </a:r>
            <a:endParaRPr lang="en-US" sz="2800" b="1" dirty="0">
              <a:solidFill>
                <a:schemeClr val="tx1"/>
              </a:solidFill>
              <a:ea typeface="Calibri"/>
              <a:cs typeface="Times New Roman"/>
            </a:endParaRPr>
          </a:p>
          <a:p>
            <a:pPr>
              <a:defRPr/>
            </a:pPr>
            <a:endParaRPr lang="el-GR" dirty="0" smtClean="0"/>
          </a:p>
          <a:p>
            <a:pPr>
              <a:defRPr/>
            </a:pPr>
            <a:endParaRPr lang="en-US" dirty="0"/>
          </a:p>
        </p:txBody>
      </p:sp>
    </p:spTree>
    <p:extLst>
      <p:ext uri="{BB962C8B-B14F-4D97-AF65-F5344CB8AC3E}">
        <p14:creationId xmlns:p14="http://schemas.microsoft.com/office/powerpoint/2010/main" val="1697653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219200"/>
          </a:xfrm>
        </p:spPr>
        <p:txBody>
          <a:bodyPr>
            <a:normAutofit fontScale="90000"/>
          </a:bodyPr>
          <a:lstStyle/>
          <a:p>
            <a:pPr eaLnBrk="1" hangingPunct="1">
              <a:lnSpc>
                <a:spcPct val="115000"/>
              </a:lnSpc>
              <a:spcAft>
                <a:spcPts val="1000"/>
              </a:spcAft>
            </a:pPr>
            <a:r>
              <a:rPr lang="el-GR" sz="3600" b="1" smtClean="0">
                <a:latin typeface="Arial" pitchFamily="34" charset="0"/>
                <a:ea typeface="Calibri" pitchFamily="34" charset="0"/>
                <a:cs typeface="Calibri" pitchFamily="34" charset="0"/>
              </a:rPr>
              <a:t>Η γύμναση του σώματος αυξάνει την υγεία των οστώ</a:t>
            </a:r>
            <a:endParaRPr lang="en-US" sz="2900" smtClean="0">
              <a:ea typeface="Calibri" pitchFamily="34" charset="0"/>
              <a:cs typeface="Calibri" pitchFamily="34" charset="0"/>
            </a:endParaRPr>
          </a:p>
        </p:txBody>
      </p:sp>
      <p:sp>
        <p:nvSpPr>
          <p:cNvPr id="203779" name="Subtitle 2"/>
          <p:cNvSpPr>
            <a:spLocks noGrp="1"/>
          </p:cNvSpPr>
          <p:nvPr>
            <p:ph type="subTitle" idx="1"/>
          </p:nvPr>
        </p:nvSpPr>
        <p:spPr>
          <a:xfrm>
            <a:off x="1371600" y="1447800"/>
            <a:ext cx="6400800" cy="5181600"/>
          </a:xfrm>
        </p:spPr>
        <p:txBody>
          <a:bodyPr/>
          <a:lstStyle/>
          <a:p>
            <a:pPr algn="l" eaLnBrk="1" hangingPunct="1">
              <a:lnSpc>
                <a:spcPct val="115000"/>
              </a:lnSpc>
              <a:spcAft>
                <a:spcPts val="1000"/>
              </a:spcAft>
            </a:pPr>
            <a:r>
              <a:rPr lang="el-GR" sz="2000" dirty="0" smtClean="0">
                <a:solidFill>
                  <a:schemeClr val="tx1"/>
                </a:solidFill>
                <a:latin typeface="Arial" pitchFamily="34" charset="0"/>
                <a:ea typeface="Calibri" pitchFamily="34" charset="0"/>
                <a:cs typeface="Calibri" pitchFamily="34" charset="0"/>
              </a:rPr>
              <a:t>                                                </a:t>
            </a:r>
            <a:r>
              <a:rPr lang="en-US" sz="2000" b="1" dirty="0" smtClean="0">
                <a:solidFill>
                  <a:srgbClr val="000000"/>
                </a:solidFill>
                <a:latin typeface="Arial" pitchFamily="34" charset="0"/>
                <a:ea typeface="Calibri" pitchFamily="34" charset="0"/>
                <a:cs typeface="Calibri" pitchFamily="34" charset="0"/>
              </a:rPr>
              <a:t>                    </a:t>
            </a:r>
            <a:r>
              <a:rPr lang="el-GR" sz="2000" b="1" dirty="0" smtClean="0">
                <a:solidFill>
                  <a:srgbClr val="000000"/>
                </a:solidFill>
                <a:latin typeface="Arial" pitchFamily="34" charset="0"/>
                <a:ea typeface="Calibri" pitchFamily="34" charset="0"/>
                <a:cs typeface="Calibri" pitchFamily="34" charset="0"/>
              </a:rPr>
              <a:t>σελίδα </a:t>
            </a:r>
            <a:r>
              <a:rPr lang="el-GR" sz="2000" b="1" dirty="0" smtClean="0">
                <a:solidFill>
                  <a:srgbClr val="000000"/>
                </a:solidFill>
                <a:latin typeface="Arial" pitchFamily="34" charset="0"/>
                <a:ea typeface="Calibri" pitchFamily="34" charset="0"/>
                <a:cs typeface="Calibri" pitchFamily="34" charset="0"/>
              </a:rPr>
              <a:t>84</a:t>
            </a:r>
            <a:r>
              <a:rPr lang="el-GR" sz="2000" b="1" dirty="0" smtClean="0">
                <a:solidFill>
                  <a:schemeClr val="tx1"/>
                </a:solidFill>
                <a:latin typeface="Arial" pitchFamily="34" charset="0"/>
                <a:ea typeface="Calibri" pitchFamily="34" charset="0"/>
                <a:cs typeface="Calibri" pitchFamily="34" charset="0"/>
              </a:rPr>
              <a:t>       </a:t>
            </a:r>
            <a:endParaRPr lang="el-GR" sz="2000" b="1" dirty="0" smtClean="0">
              <a:solidFill>
                <a:schemeClr val="tx1"/>
              </a:solidFill>
              <a:latin typeface="Arial" pitchFamily="34" charset="0"/>
              <a:ea typeface="Calibri" pitchFamily="34" charset="0"/>
              <a:cs typeface="Calibri" pitchFamily="34" charset="0"/>
            </a:endParaRPr>
          </a:p>
          <a:p>
            <a:pPr algn="l" eaLnBrk="1" hangingPunct="1">
              <a:lnSpc>
                <a:spcPct val="115000"/>
              </a:lnSpc>
              <a:spcAft>
                <a:spcPts val="1000"/>
              </a:spcAft>
            </a:pPr>
            <a:endParaRPr lang="en-US" sz="2000" b="1" dirty="0" smtClean="0">
              <a:solidFill>
                <a:schemeClr val="tx1"/>
              </a:solidFill>
              <a:latin typeface="Arial" pitchFamily="34" charset="0"/>
              <a:ea typeface="Calibri" pitchFamily="34" charset="0"/>
              <a:cs typeface="Calibri" pitchFamily="34" charset="0"/>
            </a:endParaRPr>
          </a:p>
          <a:p>
            <a:pPr algn="l" eaLnBrk="1" hangingPunct="1">
              <a:lnSpc>
                <a:spcPct val="115000"/>
              </a:lnSpc>
              <a:spcAft>
                <a:spcPts val="1000"/>
              </a:spcAft>
            </a:pPr>
            <a:r>
              <a:rPr lang="en-US" sz="2000" b="1" dirty="0" smtClean="0">
                <a:solidFill>
                  <a:schemeClr val="tx1"/>
                </a:solidFill>
                <a:latin typeface="Arial" pitchFamily="34" charset="0"/>
                <a:ea typeface="Calibri" pitchFamily="34" charset="0"/>
                <a:cs typeface="Calibri" pitchFamily="34" charset="0"/>
              </a:rPr>
              <a:t>…</a:t>
            </a:r>
            <a:r>
              <a:rPr lang="el-GR" sz="2000" b="1" dirty="0" smtClean="0">
                <a:solidFill>
                  <a:schemeClr val="tx1"/>
                </a:solidFill>
                <a:latin typeface="Arial" pitchFamily="34" charset="0"/>
                <a:ea typeface="Calibri" pitchFamily="34" charset="0"/>
                <a:cs typeface="Calibri" pitchFamily="34" charset="0"/>
              </a:rPr>
              <a:t>Βρέθηκε ότι τα παιδιά που τρέχουν γρηγορότερα τα 40 μέτρα, τα παιδιά που έχουν μεγαλύτερο άλμα και εκείνα που ασκούν περισσότερο το σώμα τους, έχουν και πιο υγιή κόκκαλα αφού η οστική τους πυκνότητα είναι μεγαλύτερη</a:t>
            </a:r>
            <a:r>
              <a:rPr lang="en-US" sz="2000" b="1" dirty="0" smtClean="0">
                <a:solidFill>
                  <a:schemeClr val="tx1"/>
                </a:solidFill>
                <a:latin typeface="Arial" pitchFamily="34" charset="0"/>
                <a:ea typeface="Calibri" pitchFamily="34" charset="0"/>
                <a:cs typeface="Calibri" pitchFamily="34" charset="0"/>
              </a:rPr>
              <a:t>……….</a:t>
            </a:r>
            <a:endParaRPr lang="en-US" sz="2000" b="1" dirty="0" smtClean="0">
              <a:solidFill>
                <a:schemeClr val="tx1"/>
              </a:solidFill>
              <a:ea typeface="Calibri" pitchFamily="34" charset="0"/>
              <a:cs typeface="Calibri" pitchFamily="34" charset="0"/>
            </a:endParaRPr>
          </a:p>
        </p:txBody>
      </p:sp>
    </p:spTree>
    <p:extLst>
      <p:ext uri="{BB962C8B-B14F-4D97-AF65-F5344CB8AC3E}">
        <p14:creationId xmlns:p14="http://schemas.microsoft.com/office/powerpoint/2010/main" val="960718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itle 1"/>
          <p:cNvSpPr>
            <a:spLocks noGrp="1"/>
          </p:cNvSpPr>
          <p:nvPr>
            <p:ph type="ctrTitle"/>
          </p:nvPr>
        </p:nvSpPr>
        <p:spPr>
          <a:xfrm>
            <a:off x="685800" y="228600"/>
            <a:ext cx="7772400" cy="838200"/>
          </a:xfrm>
        </p:spPr>
        <p:txBody>
          <a:bodyPr/>
          <a:lstStyle/>
          <a:p>
            <a:pPr algn="just" eaLnBrk="1" hangingPunct="1">
              <a:lnSpc>
                <a:spcPct val="150000"/>
              </a:lnSpc>
            </a:pPr>
            <a:r>
              <a:rPr lang="el-GR" sz="4000" b="1" smtClean="0">
                <a:latin typeface="Arial" pitchFamily="34" charset="0"/>
                <a:ea typeface="Calibri" pitchFamily="34" charset="0"/>
                <a:cs typeface="Times New Roman" pitchFamily="18" charset="0"/>
              </a:rPr>
              <a:t>Ο ύπνος είναι</a:t>
            </a:r>
            <a:r>
              <a:rPr lang="en-US" sz="4000" b="1" smtClean="0">
                <a:latin typeface="Arial" pitchFamily="34" charset="0"/>
                <a:ea typeface="Calibri" pitchFamily="34" charset="0"/>
                <a:cs typeface="Times New Roman" pitchFamily="18" charset="0"/>
              </a:rPr>
              <a:t> </a:t>
            </a:r>
            <a:r>
              <a:rPr lang="el-GR" sz="4000" b="1" smtClean="0">
                <a:latin typeface="Arial" pitchFamily="34" charset="0"/>
                <a:ea typeface="Calibri" pitchFamily="34" charset="0"/>
                <a:cs typeface="Times New Roman" pitchFamily="18" charset="0"/>
              </a:rPr>
              <a:t>υγεία!</a:t>
            </a:r>
            <a:endParaRPr lang="en-US" sz="4000" smtClean="0">
              <a:ea typeface="Calibri" pitchFamily="34" charset="0"/>
              <a:cs typeface="Times New Roman" pitchFamily="18" charset="0"/>
            </a:endParaRPr>
          </a:p>
        </p:txBody>
      </p:sp>
      <p:sp>
        <p:nvSpPr>
          <p:cNvPr id="3" name="Subtitle 2"/>
          <p:cNvSpPr>
            <a:spLocks noGrp="1"/>
          </p:cNvSpPr>
          <p:nvPr>
            <p:ph type="subTitle" idx="1"/>
          </p:nvPr>
        </p:nvSpPr>
        <p:spPr>
          <a:xfrm>
            <a:off x="1371600" y="1143000"/>
            <a:ext cx="6400800" cy="5105400"/>
          </a:xfrm>
        </p:spPr>
        <p:txBody>
          <a:bodyPr>
            <a:normAutofit/>
          </a:bodyPr>
          <a:lstStyle/>
          <a:p>
            <a:pPr algn="l" eaLnBrk="1" hangingPunct="1">
              <a:lnSpc>
                <a:spcPct val="80000"/>
              </a:lnSpc>
            </a:pPr>
            <a:r>
              <a:rPr lang="el-GR" sz="2700" b="1" dirty="0" smtClean="0">
                <a:solidFill>
                  <a:schemeClr val="tx1"/>
                </a:solidFill>
                <a:latin typeface="Arial" pitchFamily="34" charset="0"/>
                <a:ea typeface="Calibri" pitchFamily="34" charset="0"/>
                <a:cs typeface="Calibri" pitchFamily="34" charset="0"/>
              </a:rPr>
              <a:t>                              </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σελίδα</a:t>
            </a:r>
            <a:r>
              <a:rPr lang="en-US" sz="2400" b="1" dirty="0" smtClean="0">
                <a:solidFill>
                  <a:srgbClr val="000000"/>
                </a:solidFill>
                <a:latin typeface="Arial" pitchFamily="34" charset="0"/>
                <a:ea typeface="Calibri" pitchFamily="34" charset="0"/>
                <a:cs typeface="Calibri" pitchFamily="34" charset="0"/>
              </a:rPr>
              <a:t> </a:t>
            </a:r>
            <a:r>
              <a:rPr lang="en-US" sz="2400" b="1" dirty="0" smtClean="0">
                <a:solidFill>
                  <a:srgbClr val="000000"/>
                </a:solidFill>
                <a:latin typeface="Arial" pitchFamily="34" charset="0"/>
                <a:ea typeface="Calibri" pitchFamily="34" charset="0"/>
                <a:cs typeface="Calibri" pitchFamily="34" charset="0"/>
              </a:rPr>
              <a:t>82</a:t>
            </a:r>
            <a:endParaRPr lang="el-GR" sz="2400" b="1" dirty="0" smtClean="0">
              <a:solidFill>
                <a:schemeClr val="tx1"/>
              </a:solidFill>
              <a:latin typeface="Arial" pitchFamily="34" charset="0"/>
              <a:ea typeface="Calibri" pitchFamily="34" charset="0"/>
              <a:cs typeface="Calibri" pitchFamily="34" charset="0"/>
            </a:endParaRPr>
          </a:p>
          <a:p>
            <a:pPr algn="l" eaLnBrk="1" hangingPunct="1">
              <a:lnSpc>
                <a:spcPct val="80000"/>
              </a:lnSpc>
            </a:pPr>
            <a:r>
              <a:rPr lang="en-US" sz="2700" b="1" dirty="0" smtClean="0">
                <a:solidFill>
                  <a:schemeClr val="tx1"/>
                </a:solidFill>
                <a:latin typeface="Arial" pitchFamily="34" charset="0"/>
                <a:ea typeface="Calibri" pitchFamily="34" charset="0"/>
                <a:cs typeface="Calibri" pitchFamily="34" charset="0"/>
              </a:rPr>
              <a:t>…</a:t>
            </a:r>
            <a:r>
              <a:rPr lang="el-GR" sz="2700" b="1" dirty="0" smtClean="0">
                <a:solidFill>
                  <a:schemeClr val="tx1"/>
                </a:solidFill>
                <a:latin typeface="Arial" pitchFamily="34" charset="0"/>
                <a:ea typeface="Calibri" pitchFamily="34" charset="0"/>
                <a:cs typeface="Calibri" pitchFamily="34" charset="0"/>
              </a:rPr>
              <a:t>Η επαρκής</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ποσότητα ύπνου</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είναι μια σημαντική</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προϋπόθεση για την καλή</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υγεία και ανάπτυξη</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του παιδιού,</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αφού ο</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καλός ύπνος</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αυξάνει τα ποσοστά</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 προσοχής, απόδοσης</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και ευημερίας του</a:t>
            </a:r>
            <a:r>
              <a:rPr lang="en-US" sz="2700" b="1" dirty="0" smtClean="0">
                <a:solidFill>
                  <a:srgbClr val="000000"/>
                </a:solidFill>
                <a:latin typeface="Arial" pitchFamily="34" charset="0"/>
                <a:cs typeface="Arial" pitchFamily="34" charset="0"/>
              </a:rPr>
              <a:t> (</a:t>
            </a:r>
            <a:r>
              <a:rPr lang="el-GR" sz="2700" b="1" dirty="0" smtClean="0">
                <a:solidFill>
                  <a:srgbClr val="000000"/>
                </a:solidFill>
                <a:latin typeface="Arial" pitchFamily="34" charset="0"/>
                <a:cs typeface="Arial" pitchFamily="34" charset="0"/>
              </a:rPr>
              <a:t>Βιβλιογραφία) </a:t>
            </a:r>
            <a:endParaRPr lang="en-US" sz="2700" b="1" dirty="0" smtClean="0">
              <a:solidFill>
                <a:srgbClr val="000000"/>
              </a:solidFill>
              <a:latin typeface="Arial" pitchFamily="34" charset="0"/>
              <a:cs typeface="Arial" pitchFamily="34" charset="0"/>
            </a:endParaRPr>
          </a:p>
          <a:p>
            <a:pPr algn="l" eaLnBrk="1" hangingPunct="1">
              <a:lnSpc>
                <a:spcPct val="80000"/>
              </a:lnSpc>
            </a:pPr>
            <a:endParaRPr lang="en-US" sz="2700" b="1" dirty="0" smtClean="0">
              <a:solidFill>
                <a:schemeClr val="tx1"/>
              </a:solidFill>
              <a:latin typeface="Arial" pitchFamily="34" charset="0"/>
              <a:ea typeface="Calibri" pitchFamily="34" charset="0"/>
              <a:cs typeface="Calibri" pitchFamily="34" charset="0"/>
            </a:endParaRPr>
          </a:p>
          <a:p>
            <a:pPr algn="l" eaLnBrk="1" hangingPunct="1">
              <a:lnSpc>
                <a:spcPct val="80000"/>
              </a:lnSpc>
            </a:pPr>
            <a:r>
              <a:rPr lang="en-US" sz="2700" b="1" dirty="0" smtClean="0">
                <a:solidFill>
                  <a:schemeClr val="tx1"/>
                </a:solidFill>
                <a:latin typeface="Arial" pitchFamily="34" charset="0"/>
                <a:ea typeface="Calibri" pitchFamily="34" charset="0"/>
                <a:cs typeface="Calibri" pitchFamily="34" charset="0"/>
              </a:rPr>
              <a:t>…</a:t>
            </a:r>
            <a:r>
              <a:rPr lang="el-GR" sz="2700" b="1" dirty="0" smtClean="0">
                <a:solidFill>
                  <a:schemeClr val="tx1"/>
                </a:solidFill>
                <a:latin typeface="Arial" pitchFamily="34" charset="0"/>
                <a:ea typeface="Calibri" pitchFamily="34" charset="0"/>
                <a:cs typeface="Calibri" pitchFamily="34" charset="0"/>
              </a:rPr>
              <a:t>Σε</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χώρες της Νότιας Ευρώπης τα παιδιά</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κοιμούνται</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πολύ λιγότερο</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σε αντίθεση από εκείνες</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στη</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Βόρεια</a:t>
            </a:r>
            <a:r>
              <a:rPr lang="en-US" sz="2700" b="1" dirty="0" smtClean="0">
                <a:solidFill>
                  <a:schemeClr val="tx1"/>
                </a:solidFill>
                <a:latin typeface="Arial" pitchFamily="34" charset="0"/>
                <a:ea typeface="Calibri" pitchFamily="34" charset="0"/>
                <a:cs typeface="Calibri" pitchFamily="34" charset="0"/>
              </a:rPr>
              <a:t> </a:t>
            </a:r>
            <a:r>
              <a:rPr lang="el-GR" sz="2700" b="1" dirty="0" smtClean="0">
                <a:solidFill>
                  <a:schemeClr val="tx1"/>
                </a:solidFill>
                <a:latin typeface="Arial" pitchFamily="34" charset="0"/>
                <a:ea typeface="Calibri" pitchFamily="34" charset="0"/>
                <a:cs typeface="Calibri" pitchFamily="34" charset="0"/>
              </a:rPr>
              <a:t>Ευρώπη…</a:t>
            </a:r>
            <a:r>
              <a:rPr lang="en-US" sz="2700" b="1" dirty="0" smtClean="0">
                <a:solidFill>
                  <a:schemeClr val="tx1"/>
                </a:solidFill>
                <a:latin typeface="Arial" pitchFamily="34" charset="0"/>
                <a:ea typeface="Calibri" pitchFamily="34" charset="0"/>
                <a:cs typeface="Calibri" pitchFamily="34" charset="0"/>
              </a:rPr>
              <a:t>…</a:t>
            </a:r>
            <a:r>
              <a:rPr lang="el-GR" sz="2700" b="1" dirty="0" smtClean="0">
                <a:solidFill>
                  <a:schemeClr val="tx1"/>
                </a:solidFill>
                <a:latin typeface="Arial" pitchFamily="34" charset="0"/>
                <a:ea typeface="Calibri" pitchFamily="34" charset="0"/>
                <a:cs typeface="Calibri" pitchFamily="34" charset="0"/>
              </a:rPr>
              <a:t> </a:t>
            </a:r>
            <a:endParaRPr lang="en-US" sz="2700" b="1" dirty="0" smtClean="0">
              <a:solidFill>
                <a:schemeClr val="tx1"/>
              </a:solidFill>
            </a:endParaRPr>
          </a:p>
        </p:txBody>
      </p:sp>
    </p:spTree>
    <p:extLst>
      <p:ext uri="{BB962C8B-B14F-4D97-AF65-F5344CB8AC3E}">
        <p14:creationId xmlns:p14="http://schemas.microsoft.com/office/powerpoint/2010/main" val="684949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itle 1"/>
          <p:cNvSpPr>
            <a:spLocks noGrp="1"/>
          </p:cNvSpPr>
          <p:nvPr>
            <p:ph type="ctrTitle"/>
          </p:nvPr>
        </p:nvSpPr>
        <p:spPr>
          <a:xfrm>
            <a:off x="685800" y="304800"/>
            <a:ext cx="7772400" cy="914400"/>
          </a:xfrm>
        </p:spPr>
        <p:txBody>
          <a:bodyPr/>
          <a:lstStyle/>
          <a:p>
            <a:pPr eaLnBrk="1" hangingPunct="1"/>
            <a:r>
              <a:rPr lang="el-GR" sz="4000" b="1" smtClean="0">
                <a:solidFill>
                  <a:srgbClr val="000000"/>
                </a:solidFill>
                <a:latin typeface="Arial" pitchFamily="34" charset="0"/>
                <a:ea typeface="Calibri" pitchFamily="34" charset="0"/>
                <a:cs typeface="Times New Roman" pitchFamily="18" charset="0"/>
              </a:rPr>
              <a:t>Ο ύπνος είναι</a:t>
            </a:r>
            <a:r>
              <a:rPr lang="en-US" sz="4000" b="1" smtClean="0">
                <a:solidFill>
                  <a:srgbClr val="000000"/>
                </a:solidFill>
                <a:latin typeface="Arial" pitchFamily="34" charset="0"/>
                <a:ea typeface="Calibri" pitchFamily="34" charset="0"/>
                <a:cs typeface="Times New Roman" pitchFamily="18" charset="0"/>
              </a:rPr>
              <a:t> </a:t>
            </a:r>
            <a:r>
              <a:rPr lang="el-GR" sz="4000" b="1" smtClean="0">
                <a:solidFill>
                  <a:srgbClr val="000000"/>
                </a:solidFill>
                <a:latin typeface="Arial" pitchFamily="34" charset="0"/>
                <a:ea typeface="Calibri" pitchFamily="34" charset="0"/>
                <a:cs typeface="Times New Roman" pitchFamily="18" charset="0"/>
              </a:rPr>
              <a:t>υγεία!</a:t>
            </a:r>
            <a:endParaRPr lang="en-US" smtClean="0">
              <a:ea typeface="Calibri" pitchFamily="34" charset="0"/>
              <a:cs typeface="Times New Roman" pitchFamily="18" charset="0"/>
            </a:endParaRPr>
          </a:p>
        </p:txBody>
      </p:sp>
      <p:sp>
        <p:nvSpPr>
          <p:cNvPr id="205827" name="Subtitle 2"/>
          <p:cNvSpPr>
            <a:spLocks noGrp="1"/>
          </p:cNvSpPr>
          <p:nvPr>
            <p:ph type="subTitle" idx="1"/>
          </p:nvPr>
        </p:nvSpPr>
        <p:spPr>
          <a:xfrm>
            <a:off x="1371600" y="1066800"/>
            <a:ext cx="6400800" cy="5334000"/>
          </a:xfrm>
        </p:spPr>
        <p:txBody>
          <a:bodyPr/>
          <a:lstStyle/>
          <a:p>
            <a:pPr algn="l" eaLnBrk="1" hangingPunct="1">
              <a:lnSpc>
                <a:spcPct val="90000"/>
              </a:lnSpc>
            </a:pPr>
            <a:r>
              <a:rPr lang="en-US"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σελίδα</a:t>
            </a:r>
            <a:r>
              <a:rPr lang="en-US" sz="2400" b="1" dirty="0" smtClean="0">
                <a:solidFill>
                  <a:srgbClr val="000000"/>
                </a:solidFill>
                <a:latin typeface="Arial" pitchFamily="34" charset="0"/>
                <a:ea typeface="Calibri" pitchFamily="34" charset="0"/>
                <a:cs typeface="Calibri" pitchFamily="34" charset="0"/>
              </a:rPr>
              <a:t> </a:t>
            </a:r>
            <a:r>
              <a:rPr lang="en-US" sz="2400" b="1" dirty="0" smtClean="0">
                <a:solidFill>
                  <a:srgbClr val="000000"/>
                </a:solidFill>
                <a:latin typeface="Arial" pitchFamily="34" charset="0"/>
                <a:ea typeface="Calibri" pitchFamily="34" charset="0"/>
                <a:cs typeface="Calibri" pitchFamily="34" charset="0"/>
              </a:rPr>
              <a:t>83</a:t>
            </a:r>
            <a:endParaRPr lang="el-GR" sz="2400" b="1" dirty="0" smtClean="0">
              <a:solidFill>
                <a:srgbClr val="000000"/>
              </a:solidFill>
              <a:latin typeface="Arial" pitchFamily="34" charset="0"/>
              <a:ea typeface="Calibri" pitchFamily="34" charset="0"/>
              <a:cs typeface="Calibri" pitchFamily="34" charset="0"/>
            </a:endParaRPr>
          </a:p>
          <a:p>
            <a:pPr algn="l" eaLnBrk="1" hangingPunct="1"/>
            <a:endParaRPr lang="el-GR" b="1" dirty="0" smtClean="0">
              <a:solidFill>
                <a:srgbClr val="000000"/>
              </a:solidFill>
              <a:latin typeface="Arial" pitchFamily="34" charset="0"/>
              <a:ea typeface="Calibri" pitchFamily="34" charset="0"/>
              <a:cs typeface="Calibri" pitchFamily="34" charset="0"/>
            </a:endParaRPr>
          </a:p>
          <a:p>
            <a:pPr algn="l" eaLnBrk="1" hangingPunct="1"/>
            <a:r>
              <a:rPr lang="en-US" sz="2400" b="1" dirty="0" smtClean="0">
                <a:solidFill>
                  <a:schemeClr val="tx1"/>
                </a:solidFill>
                <a:latin typeface="Arial" pitchFamily="34" charset="0"/>
                <a:ea typeface="Calibri" pitchFamily="34" charset="0"/>
                <a:cs typeface="Calibri" pitchFamily="34" charset="0"/>
              </a:rPr>
              <a:t>….</a:t>
            </a:r>
            <a:r>
              <a:rPr lang="el-GR" sz="2400" b="1" dirty="0" smtClean="0">
                <a:solidFill>
                  <a:schemeClr val="tx1"/>
                </a:solidFill>
                <a:latin typeface="Arial" pitchFamily="34" charset="0"/>
                <a:ea typeface="Calibri" pitchFamily="34" charset="0"/>
                <a:cs typeface="Calibri" pitchFamily="34" charset="0"/>
              </a:rPr>
              <a:t>Τα παιδιά που</a:t>
            </a:r>
            <a:r>
              <a:rPr lang="en-US" sz="2400" b="1" dirty="0" smtClean="0">
                <a:solidFill>
                  <a:schemeClr val="tx1"/>
                </a:solidFill>
                <a:latin typeface="Arial" pitchFamily="34" charset="0"/>
                <a:ea typeface="Calibri" pitchFamily="34" charset="0"/>
                <a:cs typeface="Calibri" pitchFamily="34" charset="0"/>
              </a:rPr>
              <a:t> </a:t>
            </a:r>
            <a:r>
              <a:rPr lang="el-GR" sz="2400" b="1" dirty="0" smtClean="0">
                <a:solidFill>
                  <a:schemeClr val="tx1"/>
                </a:solidFill>
                <a:latin typeface="Arial" pitchFamily="34" charset="0"/>
                <a:ea typeface="Calibri" pitchFamily="34" charset="0"/>
                <a:cs typeface="Calibri" pitchFamily="34" charset="0"/>
              </a:rPr>
              <a:t>δεν κοιμούνται</a:t>
            </a:r>
            <a:r>
              <a:rPr lang="en-US" sz="2400" b="1" dirty="0" smtClean="0">
                <a:solidFill>
                  <a:schemeClr val="tx1"/>
                </a:solidFill>
                <a:latin typeface="Arial" pitchFamily="34" charset="0"/>
                <a:ea typeface="Calibri" pitchFamily="34" charset="0"/>
                <a:cs typeface="Calibri" pitchFamily="34" charset="0"/>
              </a:rPr>
              <a:t> </a:t>
            </a:r>
            <a:r>
              <a:rPr lang="el-GR" sz="2400" b="1" dirty="0" smtClean="0">
                <a:solidFill>
                  <a:schemeClr val="tx1"/>
                </a:solidFill>
                <a:latin typeface="Arial" pitchFamily="34" charset="0"/>
                <a:ea typeface="Calibri" pitchFamily="34" charset="0"/>
                <a:cs typeface="Calibri" pitchFamily="34" charset="0"/>
              </a:rPr>
              <a:t>αρκετά, έχουν μεγαλύτερο</a:t>
            </a:r>
            <a:r>
              <a:rPr lang="en-US" sz="2400" b="1" dirty="0" smtClean="0">
                <a:solidFill>
                  <a:schemeClr val="tx1"/>
                </a:solidFill>
                <a:latin typeface="Arial" pitchFamily="34" charset="0"/>
                <a:ea typeface="Calibri" pitchFamily="34" charset="0"/>
                <a:cs typeface="Calibri" pitchFamily="34" charset="0"/>
              </a:rPr>
              <a:t> </a:t>
            </a:r>
            <a:r>
              <a:rPr lang="el-GR" sz="2400" b="1" dirty="0" smtClean="0">
                <a:solidFill>
                  <a:schemeClr val="tx1"/>
                </a:solidFill>
                <a:latin typeface="Arial" pitchFamily="34" charset="0"/>
                <a:ea typeface="Calibri" pitchFamily="34" charset="0"/>
                <a:cs typeface="Calibri" pitchFamily="34" charset="0"/>
              </a:rPr>
              <a:t>κίνδυνο να γίνουν υπέρβαρα ή</a:t>
            </a:r>
            <a:r>
              <a:rPr lang="en-US" sz="2400" b="1" dirty="0" smtClean="0">
                <a:solidFill>
                  <a:schemeClr val="tx1"/>
                </a:solidFill>
                <a:latin typeface="Arial" pitchFamily="34" charset="0"/>
                <a:ea typeface="Calibri" pitchFamily="34" charset="0"/>
                <a:cs typeface="Calibri" pitchFamily="34" charset="0"/>
              </a:rPr>
              <a:t> </a:t>
            </a:r>
            <a:r>
              <a:rPr lang="el-GR" sz="2400" b="1" dirty="0" smtClean="0">
                <a:solidFill>
                  <a:schemeClr val="tx1"/>
                </a:solidFill>
                <a:latin typeface="Arial" pitchFamily="34" charset="0"/>
                <a:ea typeface="Calibri" pitchFamily="34" charset="0"/>
                <a:cs typeface="Calibri" pitchFamily="34" charset="0"/>
              </a:rPr>
              <a:t>ακόμα και</a:t>
            </a:r>
            <a:r>
              <a:rPr lang="en-US" sz="2400" b="1" dirty="0" smtClean="0">
                <a:solidFill>
                  <a:schemeClr val="tx1"/>
                </a:solidFill>
                <a:latin typeface="Arial" pitchFamily="34" charset="0"/>
                <a:ea typeface="Calibri" pitchFamily="34" charset="0"/>
                <a:cs typeface="Calibri" pitchFamily="34" charset="0"/>
              </a:rPr>
              <a:t> </a:t>
            </a:r>
            <a:r>
              <a:rPr lang="el-GR" sz="2400" b="1" dirty="0" smtClean="0">
                <a:solidFill>
                  <a:schemeClr val="tx1"/>
                </a:solidFill>
                <a:latin typeface="Arial" pitchFamily="34" charset="0"/>
                <a:ea typeface="Calibri" pitchFamily="34" charset="0"/>
                <a:cs typeface="Calibri" pitchFamily="34" charset="0"/>
              </a:rPr>
              <a:t>παχύσαρκα…</a:t>
            </a:r>
            <a:r>
              <a:rPr lang="en-US" sz="2400" b="1" dirty="0" smtClean="0">
                <a:solidFill>
                  <a:schemeClr val="tx1"/>
                </a:solidFill>
                <a:latin typeface="Arial" pitchFamily="34" charset="0"/>
                <a:ea typeface="Calibri" pitchFamily="34" charset="0"/>
                <a:cs typeface="Calibri" pitchFamily="34" charset="0"/>
              </a:rPr>
              <a:t>…</a:t>
            </a:r>
            <a:r>
              <a:rPr lang="en-US" sz="2400" b="1" dirty="0" smtClean="0">
                <a:solidFill>
                  <a:srgbClr val="898989"/>
                </a:solidFill>
                <a:latin typeface="Arial" pitchFamily="34" charset="0"/>
                <a:ea typeface="Calibri" pitchFamily="34" charset="0"/>
                <a:cs typeface="Calibri" pitchFamily="34" charset="0"/>
              </a:rPr>
              <a:t> </a:t>
            </a:r>
            <a:endParaRPr lang="el-GR" sz="2400" b="1" dirty="0" smtClean="0">
              <a:solidFill>
                <a:srgbClr val="898989"/>
              </a:solidFill>
              <a:latin typeface="Arial" pitchFamily="34" charset="0"/>
              <a:ea typeface="Calibri" pitchFamily="34" charset="0"/>
              <a:cs typeface="Calibri" pitchFamily="34" charset="0"/>
            </a:endParaRPr>
          </a:p>
          <a:p>
            <a:pPr algn="l" eaLnBrk="1" hangingPunct="1"/>
            <a:endParaRPr lang="el-GR" sz="2400" b="1" dirty="0" smtClean="0">
              <a:solidFill>
                <a:srgbClr val="898989"/>
              </a:solidFill>
              <a:latin typeface="Arial" pitchFamily="34" charset="0"/>
              <a:ea typeface="Calibri" pitchFamily="34" charset="0"/>
              <a:cs typeface="Calibri" pitchFamily="34" charset="0"/>
            </a:endParaRPr>
          </a:p>
          <a:p>
            <a:pPr algn="l" eaLnBrk="1" hangingPunct="1">
              <a:lnSpc>
                <a:spcPct val="120000"/>
              </a:lnSpc>
            </a:pPr>
            <a:r>
              <a:rPr lang="el-GR" sz="2400" b="1" dirty="0" smtClean="0">
                <a:solidFill>
                  <a:srgbClr val="000000"/>
                </a:solidFill>
                <a:latin typeface="Arial" pitchFamily="34" charset="0"/>
                <a:ea typeface="Calibri" pitchFamily="34" charset="0"/>
                <a:cs typeface="Calibri" pitchFamily="34" charset="0"/>
              </a:rPr>
              <a:t>…. ο χρόνος που ξοδεύεται</a:t>
            </a:r>
            <a:r>
              <a:rPr lang="en-US" sz="2400"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μπροστά από</a:t>
            </a:r>
            <a:r>
              <a:rPr lang="en-US" sz="2400"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μια τηλεόραση</a:t>
            </a:r>
            <a:r>
              <a:rPr lang="en-US" sz="2400"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ή ένα ηλεκτρονικό υπολογιστή επηρεάζει</a:t>
            </a:r>
            <a:r>
              <a:rPr lang="en-US" sz="2400"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τη διάρκεια</a:t>
            </a:r>
            <a:r>
              <a:rPr lang="en-US" sz="2400" b="1" dirty="0" smtClean="0">
                <a:solidFill>
                  <a:srgbClr val="000000"/>
                </a:solidFill>
                <a:latin typeface="Arial" pitchFamily="34" charset="0"/>
                <a:ea typeface="Calibri" pitchFamily="34" charset="0"/>
                <a:cs typeface="Calibri" pitchFamily="34" charset="0"/>
              </a:rPr>
              <a:t> </a:t>
            </a:r>
            <a:r>
              <a:rPr lang="el-GR" sz="2400" b="1" dirty="0" smtClean="0">
                <a:solidFill>
                  <a:srgbClr val="000000"/>
                </a:solidFill>
                <a:latin typeface="Arial" pitchFamily="34" charset="0"/>
                <a:ea typeface="Calibri" pitchFamily="34" charset="0"/>
                <a:cs typeface="Calibri" pitchFamily="34" charset="0"/>
              </a:rPr>
              <a:t>του ύπνου…</a:t>
            </a:r>
            <a:r>
              <a:rPr lang="en-US" sz="2400" b="1" dirty="0" smtClean="0">
                <a:solidFill>
                  <a:srgbClr val="000000"/>
                </a:solidFill>
                <a:latin typeface="Arial" pitchFamily="34" charset="0"/>
                <a:ea typeface="Calibri" pitchFamily="34" charset="0"/>
                <a:cs typeface="Calibri" pitchFamily="34" charset="0"/>
              </a:rPr>
              <a:t>……</a:t>
            </a:r>
          </a:p>
          <a:p>
            <a:pPr algn="l" eaLnBrk="1" hangingPunct="1"/>
            <a:endParaRPr lang="en-US" b="1" dirty="0" smtClean="0">
              <a:solidFill>
                <a:srgbClr val="898989"/>
              </a:solidFill>
            </a:endParaRPr>
          </a:p>
        </p:txBody>
      </p:sp>
    </p:spTree>
    <p:extLst>
      <p:ext uri="{BB962C8B-B14F-4D97-AF65-F5344CB8AC3E}">
        <p14:creationId xmlns:p14="http://schemas.microsoft.com/office/powerpoint/2010/main" val="37788373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itle 1"/>
          <p:cNvSpPr>
            <a:spLocks noGrp="1"/>
          </p:cNvSpPr>
          <p:nvPr>
            <p:ph type="ctrTitle"/>
          </p:nvPr>
        </p:nvSpPr>
        <p:spPr>
          <a:xfrm>
            <a:off x="685800" y="990600"/>
            <a:ext cx="7772400" cy="533400"/>
          </a:xfrm>
        </p:spPr>
        <p:txBody>
          <a:bodyPr/>
          <a:lstStyle/>
          <a:p>
            <a:pPr algn="l" eaLnBrk="1" hangingPunct="1">
              <a:spcAft>
                <a:spcPts val="1000"/>
              </a:spcAft>
            </a:pPr>
            <a:r>
              <a:rPr lang="el-GR" sz="3200" b="1" smtClean="0">
                <a:latin typeface="Arial" pitchFamily="34" charset="0"/>
                <a:cs typeface="Times New Roman" pitchFamily="18" charset="0"/>
              </a:rPr>
              <a:t>Σημείωμα για ενημέρωση και προβληματισμό από την σύγκριση του Κυπριακού Εκπαιδευτικού συστήματος με εκείνα άλλων Ευρωπαϊκών χωρών</a:t>
            </a:r>
            <a:r>
              <a:rPr lang="el-GR" sz="3200" b="1" smtClean="0">
                <a:latin typeface="Arial" pitchFamily="34" charset="0"/>
                <a:ea typeface="Calibri" pitchFamily="34" charset="0"/>
                <a:cs typeface="Times New Roman" pitchFamily="18" charset="0"/>
              </a:rPr>
              <a:t>      </a:t>
            </a:r>
            <a:endParaRPr lang="en-US" sz="3200" b="1" smtClean="0">
              <a:ea typeface="Calibri" pitchFamily="34" charset="0"/>
              <a:cs typeface="Times New Roman" pitchFamily="18" charset="0"/>
            </a:endParaRPr>
          </a:p>
        </p:txBody>
      </p:sp>
      <p:sp>
        <p:nvSpPr>
          <p:cNvPr id="206851" name="Subtitle 2"/>
          <p:cNvSpPr>
            <a:spLocks noGrp="1"/>
          </p:cNvSpPr>
          <p:nvPr>
            <p:ph type="subTitle" idx="1"/>
          </p:nvPr>
        </p:nvSpPr>
        <p:spPr>
          <a:xfrm>
            <a:off x="1371600" y="2209800"/>
            <a:ext cx="6400800" cy="4572000"/>
          </a:xfrm>
        </p:spPr>
        <p:txBody>
          <a:bodyPr/>
          <a:lstStyle/>
          <a:p>
            <a:pPr algn="l" eaLnBrk="1" hangingPunct="1"/>
            <a:r>
              <a:rPr lang="el-GR" b="1" smtClean="0">
                <a:solidFill>
                  <a:schemeClr val="tx1"/>
                </a:solidFill>
                <a:latin typeface="Arial" pitchFamily="34" charset="0"/>
                <a:ea typeface="Calibri" pitchFamily="34" charset="0"/>
                <a:cs typeface="Calibri" pitchFamily="34" charset="0"/>
              </a:rPr>
              <a:t>            </a:t>
            </a:r>
            <a:r>
              <a:rPr lang="en-US" b="1" smtClean="0">
                <a:solidFill>
                  <a:schemeClr val="tx1"/>
                </a:solidFill>
                <a:latin typeface="Arial" pitchFamily="34" charset="0"/>
                <a:ea typeface="Calibri" pitchFamily="34" charset="0"/>
                <a:cs typeface="Calibri" pitchFamily="34" charset="0"/>
              </a:rPr>
              <a:t>    </a:t>
            </a:r>
            <a:r>
              <a:rPr lang="el-GR" b="1" smtClean="0">
                <a:solidFill>
                  <a:schemeClr val="tx1"/>
                </a:solidFill>
                <a:latin typeface="Arial" pitchFamily="34" charset="0"/>
                <a:ea typeface="Calibri" pitchFamily="34" charset="0"/>
                <a:cs typeface="Calibri" pitchFamily="34" charset="0"/>
              </a:rPr>
              <a:t> </a:t>
            </a:r>
            <a:r>
              <a:rPr lang="en-US" b="1" smtClean="0">
                <a:solidFill>
                  <a:schemeClr val="tx1"/>
                </a:solidFill>
                <a:latin typeface="Arial" pitchFamily="34" charset="0"/>
                <a:ea typeface="Calibri" pitchFamily="34" charset="0"/>
                <a:cs typeface="Calibri" pitchFamily="34" charset="0"/>
              </a:rPr>
              <a:t>                   </a:t>
            </a:r>
            <a:r>
              <a:rPr lang="el-GR" b="1" smtClean="0">
                <a:solidFill>
                  <a:schemeClr val="tx1"/>
                </a:solidFill>
                <a:latin typeface="Arial" pitchFamily="34" charset="0"/>
                <a:ea typeface="Calibri" pitchFamily="34" charset="0"/>
                <a:cs typeface="Calibri" pitchFamily="34" charset="0"/>
              </a:rPr>
              <a:t> σελίδα</a:t>
            </a:r>
            <a:r>
              <a:rPr lang="en-US" b="1" smtClean="0">
                <a:solidFill>
                  <a:schemeClr val="tx1"/>
                </a:solidFill>
                <a:latin typeface="Arial" pitchFamily="34" charset="0"/>
                <a:ea typeface="Calibri" pitchFamily="34" charset="0"/>
                <a:cs typeface="Calibri" pitchFamily="34" charset="0"/>
              </a:rPr>
              <a:t> 55</a:t>
            </a:r>
          </a:p>
          <a:p>
            <a:pPr algn="l" eaLnBrk="1" hangingPunct="1"/>
            <a:r>
              <a:rPr lang="en-US" b="1" smtClean="0">
                <a:solidFill>
                  <a:schemeClr val="tx1"/>
                </a:solidFill>
                <a:latin typeface="Arial" pitchFamily="34" charset="0"/>
                <a:ea typeface="Calibri" pitchFamily="34" charset="0"/>
                <a:cs typeface="Calibri" pitchFamily="34" charset="0"/>
              </a:rPr>
              <a:t>…..</a:t>
            </a:r>
            <a:r>
              <a:rPr lang="el-GR" b="1" smtClean="0">
                <a:solidFill>
                  <a:schemeClr val="tx1"/>
                </a:solidFill>
                <a:latin typeface="Arial" pitchFamily="34" charset="0"/>
                <a:ea typeface="Calibri" pitchFamily="34" charset="0"/>
                <a:cs typeface="Calibri" pitchFamily="34" charset="0"/>
              </a:rPr>
              <a:t>Τέλος, θέλω να αναφέρω ότι συγκρίνοντας το εκπαιδευτικό μας σύστημα με των άλλων χωρών που συμμετέχουν στο </a:t>
            </a:r>
            <a:r>
              <a:rPr lang="en-US" b="1" smtClean="0">
                <a:solidFill>
                  <a:schemeClr val="tx1"/>
                </a:solidFill>
                <a:latin typeface="Arial" pitchFamily="34" charset="0"/>
                <a:ea typeface="Calibri" pitchFamily="34" charset="0"/>
                <a:cs typeface="Calibri" pitchFamily="34" charset="0"/>
              </a:rPr>
              <a:t>IDEFICS</a:t>
            </a:r>
            <a:r>
              <a:rPr lang="el-GR" b="1" smtClean="0">
                <a:solidFill>
                  <a:schemeClr val="tx1"/>
                </a:solidFill>
                <a:latin typeface="Arial" pitchFamily="34" charset="0"/>
                <a:ea typeface="Calibri" pitchFamily="34" charset="0"/>
                <a:cs typeface="Calibri" pitchFamily="34" charset="0"/>
              </a:rPr>
              <a:t>, συμπεράνω ότι ευρισκόμαστε σε καλύτερη κατάσταση από άλλους</a:t>
            </a:r>
            <a:r>
              <a:rPr lang="en-US" b="1" smtClean="0">
                <a:solidFill>
                  <a:schemeClr val="tx1"/>
                </a:solidFill>
                <a:latin typeface="Arial" pitchFamily="34" charset="0"/>
                <a:ea typeface="Calibri" pitchFamily="34" charset="0"/>
                <a:cs typeface="Calibri" pitchFamily="34" charset="0"/>
              </a:rPr>
              <a:t>………</a:t>
            </a:r>
            <a:r>
              <a:rPr lang="el-GR" b="1" smtClean="0">
                <a:solidFill>
                  <a:schemeClr val="tx1"/>
                </a:solidFill>
                <a:latin typeface="Arial" pitchFamily="34" charset="0"/>
                <a:ea typeface="Calibri" pitchFamily="34" charset="0"/>
                <a:cs typeface="Calibri" pitchFamily="34" charset="0"/>
              </a:rPr>
              <a:t> </a:t>
            </a:r>
            <a:endParaRPr lang="en-US" b="1" smtClean="0">
              <a:solidFill>
                <a:schemeClr val="tx1"/>
              </a:solidFill>
            </a:endParaRPr>
          </a:p>
        </p:txBody>
      </p:sp>
    </p:spTree>
    <p:extLst>
      <p:ext uri="{BB962C8B-B14F-4D97-AF65-F5344CB8AC3E}">
        <p14:creationId xmlns:p14="http://schemas.microsoft.com/office/powerpoint/2010/main" val="3511753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52400"/>
          </a:xfrm>
        </p:spPr>
        <p:txBody>
          <a:bodyPr rtlCol="0">
            <a:normAutofit fontScale="90000"/>
          </a:bodyPr>
          <a:lstStyle/>
          <a:p>
            <a:pPr algn="l" eaLnBrk="1" fontAlgn="auto" hangingPunct="1">
              <a:spcAft>
                <a:spcPts val="1000"/>
              </a:spcAft>
              <a:defRPr/>
            </a:pPr>
            <a:endParaRPr lang="en-US" sz="2800" dirty="0">
              <a:ea typeface="Calibri"/>
              <a:cs typeface="Times New Roman"/>
            </a:endParaRPr>
          </a:p>
        </p:txBody>
      </p:sp>
      <p:sp>
        <p:nvSpPr>
          <p:cNvPr id="207875" name="Subtitle 2"/>
          <p:cNvSpPr>
            <a:spLocks noGrp="1"/>
          </p:cNvSpPr>
          <p:nvPr>
            <p:ph type="subTitle" idx="1"/>
          </p:nvPr>
        </p:nvSpPr>
        <p:spPr>
          <a:xfrm>
            <a:off x="1371600" y="609600"/>
            <a:ext cx="6400800" cy="6248400"/>
          </a:xfrm>
        </p:spPr>
        <p:txBody>
          <a:bodyPr/>
          <a:lstStyle/>
          <a:p>
            <a:pPr algn="l" eaLnBrk="1" hangingPunct="1"/>
            <a:r>
              <a:rPr lang="el-GR" b="1" dirty="0" smtClean="0">
                <a:solidFill>
                  <a:srgbClr val="000000"/>
                </a:solidFill>
                <a:latin typeface="Arial" pitchFamily="34" charset="0"/>
                <a:ea typeface="Calibri" pitchFamily="34" charset="0"/>
                <a:cs typeface="Calibri" pitchFamily="34" charset="0"/>
              </a:rPr>
              <a:t>σελίδα</a:t>
            </a:r>
            <a:r>
              <a:rPr lang="en-US" b="1" dirty="0" smtClean="0">
                <a:solidFill>
                  <a:srgbClr val="000000"/>
                </a:solidFill>
                <a:latin typeface="Arial" pitchFamily="34" charset="0"/>
                <a:ea typeface="Calibri" pitchFamily="34" charset="0"/>
                <a:cs typeface="Calibri" pitchFamily="34" charset="0"/>
              </a:rPr>
              <a:t> </a:t>
            </a:r>
            <a:r>
              <a:rPr lang="en-US" b="1" dirty="0" smtClean="0">
                <a:solidFill>
                  <a:srgbClr val="000000"/>
                </a:solidFill>
                <a:latin typeface="Arial" pitchFamily="34" charset="0"/>
                <a:ea typeface="Calibri" pitchFamily="34" charset="0"/>
                <a:cs typeface="Calibri" pitchFamily="34" charset="0"/>
              </a:rPr>
              <a:t>56</a:t>
            </a:r>
            <a:endParaRPr lang="en-US" b="1" dirty="0" smtClean="0">
              <a:solidFill>
                <a:srgbClr val="000000"/>
              </a:solidFill>
              <a:latin typeface="Arial" pitchFamily="34" charset="0"/>
              <a:ea typeface="Calibri" pitchFamily="34" charset="0"/>
              <a:cs typeface="Calibri" pitchFamily="34" charset="0"/>
            </a:endParaRPr>
          </a:p>
          <a:p>
            <a:pPr algn="l" eaLnBrk="1" hangingPunct="1"/>
            <a:endParaRPr lang="el-GR" b="1" dirty="0" smtClean="0">
              <a:solidFill>
                <a:schemeClr val="tx1"/>
              </a:solidFill>
              <a:latin typeface="Arial" pitchFamily="34" charset="0"/>
              <a:cs typeface="Arial" pitchFamily="34" charset="0"/>
            </a:endParaRPr>
          </a:p>
          <a:p>
            <a:pPr algn="l" eaLnBrk="1" hangingPunct="1"/>
            <a:r>
              <a:rPr lang="en-US" b="1" dirty="0" smtClean="0">
                <a:solidFill>
                  <a:schemeClr val="tx1"/>
                </a:solidFill>
                <a:latin typeface="Arial" pitchFamily="34" charset="0"/>
                <a:cs typeface="Arial" pitchFamily="34" charset="0"/>
              </a:rPr>
              <a:t>…</a:t>
            </a:r>
            <a:r>
              <a:rPr lang="el-GR" b="1" dirty="0" smtClean="0">
                <a:solidFill>
                  <a:schemeClr val="tx1"/>
                </a:solidFill>
                <a:latin typeface="Arial" pitchFamily="34" charset="0"/>
                <a:cs typeface="Arial" pitchFamily="34" charset="0"/>
              </a:rPr>
              <a:t>Εκείνο όμως που με ανησυχεί και με προβληματίζει είναι η έλλειψη αποτελεσματικότητας που έχουμε στην Κύπρο</a:t>
            </a:r>
            <a:r>
              <a:rPr lang="en-US" b="1" dirty="0" smtClean="0">
                <a:solidFill>
                  <a:schemeClr val="tx1"/>
                </a:solidFill>
                <a:latin typeface="Arial" pitchFamily="34" charset="0"/>
                <a:cs typeface="Arial" pitchFamily="34" charset="0"/>
              </a:rPr>
              <a:t>…..</a:t>
            </a:r>
          </a:p>
        </p:txBody>
      </p:sp>
    </p:spTree>
    <p:extLst>
      <p:ext uri="{BB962C8B-B14F-4D97-AF65-F5344CB8AC3E}">
        <p14:creationId xmlns:p14="http://schemas.microsoft.com/office/powerpoint/2010/main" val="2087118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52400"/>
          </a:xfrm>
        </p:spPr>
        <p:txBody>
          <a:bodyPr rtlCol="0">
            <a:normAutofit fontScale="90000"/>
          </a:bodyPr>
          <a:lstStyle/>
          <a:p>
            <a:pPr eaLnBrk="1" fontAlgn="auto" hangingPunct="1">
              <a:spcAft>
                <a:spcPts val="0"/>
              </a:spcAft>
              <a:defRPr/>
            </a:pPr>
            <a:endParaRPr lang="en-US" dirty="0"/>
          </a:p>
        </p:txBody>
      </p:sp>
      <p:sp>
        <p:nvSpPr>
          <p:cNvPr id="208899" name="Subtitle 2"/>
          <p:cNvSpPr>
            <a:spLocks noGrp="1"/>
          </p:cNvSpPr>
          <p:nvPr>
            <p:ph type="subTitle" idx="1"/>
          </p:nvPr>
        </p:nvSpPr>
        <p:spPr>
          <a:xfrm>
            <a:off x="1371600" y="533400"/>
            <a:ext cx="6400800" cy="5105400"/>
          </a:xfrm>
        </p:spPr>
        <p:txBody>
          <a:bodyPr/>
          <a:lstStyle/>
          <a:p>
            <a:pPr algn="l" eaLnBrk="1" hangingPunct="1"/>
            <a:r>
              <a:rPr lang="el-GR" b="1" dirty="0" smtClean="0">
                <a:solidFill>
                  <a:srgbClr val="000000"/>
                </a:solidFill>
                <a:latin typeface="Arial" pitchFamily="34" charset="0"/>
                <a:ea typeface="Calibri" pitchFamily="34" charset="0"/>
                <a:cs typeface="Calibri" pitchFamily="34" charset="0"/>
              </a:rPr>
              <a:t>σελίδα</a:t>
            </a:r>
            <a:r>
              <a:rPr lang="en-US" b="1" dirty="0" smtClean="0">
                <a:solidFill>
                  <a:srgbClr val="000000"/>
                </a:solidFill>
                <a:latin typeface="Arial" pitchFamily="34" charset="0"/>
                <a:ea typeface="Calibri" pitchFamily="34" charset="0"/>
                <a:cs typeface="Calibri" pitchFamily="34" charset="0"/>
              </a:rPr>
              <a:t> </a:t>
            </a:r>
            <a:r>
              <a:rPr lang="en-US" b="1" dirty="0" smtClean="0">
                <a:solidFill>
                  <a:srgbClr val="000000"/>
                </a:solidFill>
                <a:latin typeface="Arial" pitchFamily="34" charset="0"/>
                <a:ea typeface="Calibri" pitchFamily="34" charset="0"/>
                <a:cs typeface="Calibri" pitchFamily="34" charset="0"/>
              </a:rPr>
              <a:t>56</a:t>
            </a:r>
            <a:endParaRPr lang="en-US" b="1" dirty="0" smtClean="0">
              <a:solidFill>
                <a:srgbClr val="000000"/>
              </a:solidFill>
              <a:latin typeface="Arial" pitchFamily="34" charset="0"/>
              <a:ea typeface="Calibri" pitchFamily="34" charset="0"/>
              <a:cs typeface="Calibri" pitchFamily="34" charset="0"/>
            </a:endParaRPr>
          </a:p>
          <a:p>
            <a:pPr algn="l" eaLnBrk="1" hangingPunct="1"/>
            <a:endParaRPr lang="el-GR" sz="2400" b="1" dirty="0" smtClean="0">
              <a:solidFill>
                <a:schemeClr val="tx1"/>
              </a:solidFill>
              <a:latin typeface="Arial" pitchFamily="34" charset="0"/>
              <a:cs typeface="Arial" pitchFamily="34" charset="0"/>
            </a:endParaRPr>
          </a:p>
          <a:p>
            <a:pPr algn="l" eaLnBrk="1" hangingPunct="1"/>
            <a:r>
              <a:rPr lang="el-GR" sz="2400" b="1" dirty="0" smtClean="0">
                <a:solidFill>
                  <a:schemeClr val="tx1"/>
                </a:solidFill>
                <a:latin typeface="Arial" pitchFamily="34" charset="0"/>
                <a:cs typeface="Arial" pitchFamily="34" charset="0"/>
              </a:rPr>
              <a:t>ερευνητικό πρόγραμμα </a:t>
            </a:r>
            <a:r>
              <a:rPr lang="en-US" sz="2400" b="1" u="sng" dirty="0" err="1" smtClean="0">
                <a:solidFill>
                  <a:schemeClr val="tx1"/>
                </a:solidFill>
                <a:latin typeface="Arial" pitchFamily="34" charset="0"/>
                <a:cs typeface="Arial" pitchFamily="34" charset="0"/>
              </a:rPr>
              <a:t>PorGrow</a:t>
            </a:r>
            <a:r>
              <a:rPr lang="el-GR" sz="2400" b="1" dirty="0" smtClean="0">
                <a:solidFill>
                  <a:schemeClr val="tx1"/>
                </a:solidFill>
                <a:latin typeface="Arial" pitchFamily="34" charset="0"/>
                <a:cs typeface="Arial" pitchFamily="34" charset="0"/>
              </a:rPr>
              <a:t> </a:t>
            </a:r>
          </a:p>
          <a:p>
            <a:pPr algn="l" eaLnBrk="1" hangingPunct="1"/>
            <a:r>
              <a:rPr lang="en-US" sz="2400" b="1" dirty="0" smtClean="0">
                <a:solidFill>
                  <a:schemeClr val="tx1"/>
                </a:solidFill>
                <a:latin typeface="Arial" pitchFamily="34" charset="0"/>
                <a:cs typeface="Arial" pitchFamily="34" charset="0"/>
              </a:rPr>
              <a:t>…….</a:t>
            </a:r>
            <a:r>
              <a:rPr lang="el-GR" sz="2400" b="1" dirty="0" smtClean="0">
                <a:solidFill>
                  <a:schemeClr val="tx1"/>
                </a:solidFill>
                <a:latin typeface="Arial" pitchFamily="34" charset="0"/>
                <a:cs typeface="Arial" pitchFamily="34" charset="0"/>
              </a:rPr>
              <a:t>στην</a:t>
            </a:r>
            <a:r>
              <a:rPr lang="el-GR" sz="2400" b="1" u="sng" dirty="0" smtClean="0">
                <a:solidFill>
                  <a:schemeClr val="tx1"/>
                </a:solidFill>
                <a:latin typeface="Arial" pitchFamily="34" charset="0"/>
                <a:cs typeface="Arial" pitchFamily="34" charset="0"/>
              </a:rPr>
              <a:t> Κύπρο οι πολίτες εναποθέτουν μεγάλο μέρος των προσδοκιών τους για βελτίωση των επιπέδων υγείας του πληθυσμού στην </a:t>
            </a:r>
            <a:r>
              <a:rPr lang="el-GR" sz="2400" b="1" u="sng" dirty="0" smtClean="0">
                <a:solidFill>
                  <a:schemeClr val="tx1"/>
                </a:solidFill>
                <a:latin typeface="Arial" pitchFamily="34" charset="0"/>
                <a:cs typeface="Arial" pitchFamily="34" charset="0"/>
              </a:rPr>
              <a:t>εκπαίδευση</a:t>
            </a:r>
            <a:r>
              <a:rPr lang="en-US" sz="2400" b="1" u="sng" dirty="0" smtClean="0">
                <a:solidFill>
                  <a:schemeClr val="tx1"/>
                </a:solidFill>
                <a:latin typeface="Arial" pitchFamily="34" charset="0"/>
                <a:cs typeface="Arial" pitchFamily="34" charset="0"/>
              </a:rPr>
              <a:t> </a:t>
            </a:r>
            <a:r>
              <a:rPr lang="el-GR" sz="2400" b="1" u="sng" dirty="0" smtClean="0">
                <a:solidFill>
                  <a:prstClr val="black"/>
                </a:solidFill>
                <a:latin typeface="Arial" pitchFamily="34" charset="0"/>
                <a:cs typeface="Arial" pitchFamily="34" charset="0"/>
              </a:rPr>
              <a:t>(</a:t>
            </a:r>
            <a:r>
              <a:rPr lang="el-GR" sz="2400" b="1" u="sng" dirty="0">
                <a:solidFill>
                  <a:prstClr val="black"/>
                </a:solidFill>
                <a:latin typeface="Arial" pitchFamily="34" charset="0"/>
                <a:cs typeface="Arial" pitchFamily="34" charset="0"/>
              </a:rPr>
              <a:t>Εγχειρίδιο σελ.</a:t>
            </a:r>
            <a:r>
              <a:rPr lang="en-US" sz="2400" b="1" u="sng" dirty="0">
                <a:solidFill>
                  <a:prstClr val="black"/>
                </a:solidFill>
                <a:latin typeface="Arial" pitchFamily="34" charset="0"/>
                <a:cs typeface="Arial" pitchFamily="34" charset="0"/>
              </a:rPr>
              <a:t> 30-33</a:t>
            </a:r>
            <a:r>
              <a:rPr lang="el-GR" sz="2400" b="1" u="sng" dirty="0">
                <a:solidFill>
                  <a:prstClr val="black"/>
                </a:solidFill>
                <a:latin typeface="Arial" pitchFamily="34" charset="0"/>
                <a:cs typeface="Arial" pitchFamily="34" charset="0"/>
              </a:rPr>
              <a:t>)</a:t>
            </a:r>
            <a:r>
              <a:rPr lang="el-GR" sz="2400" b="1" u="sng" dirty="0" smtClean="0">
                <a:solidFill>
                  <a:schemeClr val="tx1"/>
                </a:solidFill>
                <a:latin typeface="Arial" pitchFamily="34" charset="0"/>
                <a:cs typeface="Arial" pitchFamily="34" charset="0"/>
              </a:rPr>
              <a:t>. </a:t>
            </a:r>
            <a:r>
              <a:rPr lang="el-GR" sz="2400" b="1" dirty="0" smtClean="0">
                <a:solidFill>
                  <a:schemeClr val="tx1"/>
                </a:solidFill>
                <a:latin typeface="Arial" pitchFamily="34" charset="0"/>
                <a:cs typeface="Arial" pitchFamily="34" charset="0"/>
              </a:rPr>
              <a:t>Δεδομένου όμως του γεγονότος ότι την τελευταία δεκαετία είχαμε υποβάθμιση των επιπέδων υγείας στο νησί μας </a:t>
            </a:r>
            <a:r>
              <a:rPr lang="el-GR" sz="2400" b="1" u="sng" dirty="0" smtClean="0">
                <a:solidFill>
                  <a:schemeClr val="tx1"/>
                </a:solidFill>
                <a:latin typeface="Arial" pitchFamily="34" charset="0"/>
                <a:cs typeface="Arial" pitchFamily="34" charset="0"/>
              </a:rPr>
              <a:t>περιμένουμε αλλαγές σε αναλυτικά προγράμματα και νοοτροπίες να αντιστρέψουν την επικρατούσα πολύ ανησυχητική κατάσταση…</a:t>
            </a:r>
            <a:r>
              <a:rPr lang="en-US" sz="2400" b="1" u="sng" dirty="0" smtClean="0">
                <a:solidFill>
                  <a:schemeClr val="tx1"/>
                </a:solidFill>
                <a:latin typeface="Arial" pitchFamily="34" charset="0"/>
                <a:cs typeface="Arial" pitchFamily="34" charset="0"/>
              </a:rPr>
              <a:t>…..</a:t>
            </a:r>
            <a:r>
              <a:rPr lang="el-GR" sz="2400" b="1" u="sng" dirty="0" smtClean="0">
                <a:solidFill>
                  <a:schemeClr val="tx1"/>
                </a:solidFill>
                <a:latin typeface="Arial" pitchFamily="34" charset="0"/>
                <a:cs typeface="Arial" pitchFamily="34" charset="0"/>
              </a:rPr>
              <a:t>   </a:t>
            </a:r>
            <a:endParaRPr lang="en-US" sz="2400" b="1" u="sng"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197708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228600"/>
          </a:xfrm>
        </p:spPr>
        <p:txBody>
          <a:bodyPr rtlCol="0">
            <a:normAutofit fontScale="90000"/>
          </a:bodyPr>
          <a:lstStyle/>
          <a:p>
            <a:pPr eaLnBrk="1" fontAlgn="auto" hangingPunct="1">
              <a:spcAft>
                <a:spcPts val="0"/>
              </a:spcAft>
              <a:defRPr/>
            </a:pPr>
            <a:endParaRPr lang="en-US" sz="2800" dirty="0"/>
          </a:p>
        </p:txBody>
      </p:sp>
      <p:sp>
        <p:nvSpPr>
          <p:cNvPr id="3" name="Subtitle 2"/>
          <p:cNvSpPr>
            <a:spLocks noGrp="1"/>
          </p:cNvSpPr>
          <p:nvPr>
            <p:ph type="subTitle" idx="1"/>
          </p:nvPr>
        </p:nvSpPr>
        <p:spPr>
          <a:xfrm>
            <a:off x="1371600" y="457200"/>
            <a:ext cx="6400800" cy="6172200"/>
          </a:xfrm>
        </p:spPr>
        <p:txBody>
          <a:bodyPr>
            <a:normAutofit/>
          </a:bodyPr>
          <a:lstStyle/>
          <a:p>
            <a:pPr algn="l" eaLnBrk="1" hangingPunct="1">
              <a:lnSpc>
                <a:spcPct val="140000"/>
              </a:lnSpc>
            </a:pPr>
            <a:r>
              <a:rPr lang="el-GR" sz="2700" b="1" dirty="0" smtClean="0">
                <a:solidFill>
                  <a:srgbClr val="000000"/>
                </a:solidFill>
                <a:latin typeface="Arial" pitchFamily="34" charset="0"/>
                <a:ea typeface="Calibri" pitchFamily="34" charset="0"/>
                <a:cs typeface="Arial" pitchFamily="34" charset="0"/>
                <a:sym typeface="Symbol" pitchFamily="18" charset="2"/>
              </a:rPr>
              <a:t> </a:t>
            </a:r>
            <a:r>
              <a:rPr lang="el-GR" sz="2900" b="1" dirty="0" smtClean="0">
                <a:solidFill>
                  <a:srgbClr val="000000"/>
                </a:solidFill>
                <a:latin typeface="Arial" pitchFamily="34" charset="0"/>
                <a:ea typeface="Calibri" pitchFamily="34" charset="0"/>
                <a:cs typeface="Arial" pitchFamily="34" charset="0"/>
              </a:rPr>
              <a:t>σελίδα</a:t>
            </a:r>
            <a:r>
              <a:rPr lang="en-US" sz="2900" b="1" dirty="0" smtClean="0">
                <a:solidFill>
                  <a:srgbClr val="000000"/>
                </a:solidFill>
                <a:latin typeface="Arial" pitchFamily="34" charset="0"/>
                <a:ea typeface="Calibri" pitchFamily="34" charset="0"/>
                <a:cs typeface="Arial" pitchFamily="34" charset="0"/>
              </a:rPr>
              <a:t> </a:t>
            </a:r>
            <a:r>
              <a:rPr lang="en-US" sz="2900" b="1" dirty="0" smtClean="0">
                <a:solidFill>
                  <a:srgbClr val="000000"/>
                </a:solidFill>
                <a:latin typeface="Arial" pitchFamily="34" charset="0"/>
                <a:ea typeface="Calibri" pitchFamily="34" charset="0"/>
                <a:cs typeface="Arial" pitchFamily="34" charset="0"/>
              </a:rPr>
              <a:t>77</a:t>
            </a:r>
            <a:r>
              <a:rPr lang="el-GR" sz="2700" b="1" dirty="0" smtClean="0">
                <a:solidFill>
                  <a:srgbClr val="000000"/>
                </a:solidFill>
                <a:latin typeface="Arial" pitchFamily="34" charset="0"/>
                <a:ea typeface="Calibri" pitchFamily="34" charset="0"/>
                <a:cs typeface="Arial" pitchFamily="34" charset="0"/>
                <a:sym typeface="Symbol" pitchFamily="18" charset="2"/>
              </a:rPr>
              <a:t>                                                                                             </a:t>
            </a:r>
            <a:endParaRPr lang="el-GR" sz="2700" b="1" dirty="0" smtClean="0">
              <a:solidFill>
                <a:schemeClr val="tx1"/>
              </a:solidFill>
              <a:latin typeface="Arial" pitchFamily="34" charset="0"/>
              <a:ea typeface="Calibri" pitchFamily="34" charset="0"/>
              <a:cs typeface="Times New Roman" pitchFamily="18" charset="0"/>
            </a:endParaRPr>
          </a:p>
          <a:p>
            <a:pPr algn="l" eaLnBrk="1" hangingPunct="1">
              <a:lnSpc>
                <a:spcPct val="140000"/>
              </a:lnSpc>
            </a:pPr>
            <a:r>
              <a:rPr lang="en-US" sz="2700" b="1" dirty="0" smtClean="0">
                <a:solidFill>
                  <a:schemeClr val="tx1"/>
                </a:solidFill>
                <a:latin typeface="Arial" pitchFamily="34" charset="0"/>
                <a:ea typeface="Calibri" pitchFamily="34" charset="0"/>
                <a:cs typeface="Times New Roman" pitchFamily="18" charset="0"/>
              </a:rPr>
              <a:t>….</a:t>
            </a:r>
            <a:r>
              <a:rPr lang="el-GR" sz="2700" b="1" u="sng" dirty="0" smtClean="0">
                <a:solidFill>
                  <a:schemeClr val="tx1"/>
                </a:solidFill>
                <a:latin typeface="Arial" pitchFamily="34" charset="0"/>
                <a:ea typeface="Calibri" pitchFamily="34" charset="0"/>
                <a:cs typeface="Times New Roman" pitchFamily="18" charset="0"/>
              </a:rPr>
              <a:t>Η επικοινωνία </a:t>
            </a:r>
            <a:r>
              <a:rPr lang="el-GR" sz="2700" b="1" dirty="0" smtClean="0">
                <a:solidFill>
                  <a:schemeClr val="tx1"/>
                </a:solidFill>
                <a:latin typeface="Arial" pitchFamily="34" charset="0"/>
                <a:ea typeface="Calibri" pitchFamily="34" charset="0"/>
                <a:cs typeface="Times New Roman" pitchFamily="18" charset="0"/>
              </a:rPr>
              <a:t>μεταξύ των γονέων και των παιδιών τους όσον αφορά στην εποπτεία των κανόνων </a:t>
            </a:r>
            <a:r>
              <a:rPr lang="el-GR" sz="2700" b="1" u="sng" dirty="0" smtClean="0">
                <a:solidFill>
                  <a:schemeClr val="tx1"/>
                </a:solidFill>
                <a:latin typeface="Arial" pitchFamily="34" charset="0"/>
                <a:ea typeface="Calibri" pitchFamily="34" charset="0"/>
                <a:cs typeface="Times New Roman" pitchFamily="18" charset="0"/>
              </a:rPr>
              <a:t>υπάρχει μόνο σε περιορισμένο βαθμό</a:t>
            </a:r>
            <a:r>
              <a:rPr lang="el-GR" sz="2700" b="1" dirty="0" smtClean="0">
                <a:solidFill>
                  <a:schemeClr val="tx1"/>
                </a:solidFill>
                <a:latin typeface="Arial" pitchFamily="34" charset="0"/>
                <a:ea typeface="Calibri" pitchFamily="34" charset="0"/>
                <a:cs typeface="Times New Roman" pitchFamily="18" charset="0"/>
              </a:rPr>
              <a:t>…</a:t>
            </a:r>
            <a:r>
              <a:rPr lang="en-US" sz="2700" b="1" dirty="0" smtClean="0">
                <a:solidFill>
                  <a:schemeClr val="tx1"/>
                </a:solidFill>
                <a:latin typeface="Arial" pitchFamily="34" charset="0"/>
                <a:ea typeface="Calibri" pitchFamily="34" charset="0"/>
                <a:cs typeface="Times New Roman" pitchFamily="18" charset="0"/>
              </a:rPr>
              <a:t>……</a:t>
            </a:r>
            <a:r>
              <a:rPr lang="el-GR" sz="2700" b="1" dirty="0" smtClean="0">
                <a:solidFill>
                  <a:schemeClr val="tx1"/>
                </a:solidFill>
                <a:latin typeface="Arial" pitchFamily="34" charset="0"/>
                <a:ea typeface="Calibri" pitchFamily="34" charset="0"/>
                <a:cs typeface="Times New Roman" pitchFamily="18" charset="0"/>
              </a:rPr>
              <a:t> </a:t>
            </a:r>
            <a:endParaRPr lang="en-US" sz="2700" b="1" dirty="0" smtClean="0">
              <a:solidFill>
                <a:schemeClr val="tx1"/>
              </a:solidFill>
              <a:latin typeface="Arial" pitchFamily="34" charset="0"/>
              <a:ea typeface="Calibri" pitchFamily="34" charset="0"/>
              <a:cs typeface="Times New Roman" pitchFamily="18" charset="0"/>
            </a:endParaRPr>
          </a:p>
          <a:p>
            <a:pPr algn="l" eaLnBrk="1" hangingPunct="1">
              <a:lnSpc>
                <a:spcPct val="140000"/>
              </a:lnSpc>
            </a:pPr>
            <a:endParaRPr lang="en-US" sz="2700" b="1" dirty="0" smtClean="0">
              <a:solidFill>
                <a:schemeClr val="tx1"/>
              </a:solidFill>
              <a:latin typeface="Arial" pitchFamily="34" charset="0"/>
              <a:ea typeface="Calibri" pitchFamily="34" charset="0"/>
              <a:cs typeface="Times New Roman" pitchFamily="18" charset="0"/>
            </a:endParaRPr>
          </a:p>
          <a:p>
            <a:pPr algn="l" eaLnBrk="1" hangingPunct="1">
              <a:lnSpc>
                <a:spcPct val="140000"/>
              </a:lnSpc>
            </a:pPr>
            <a:r>
              <a:rPr lang="en-US" sz="2700" b="1" dirty="0" smtClean="0">
                <a:solidFill>
                  <a:schemeClr val="tx1"/>
                </a:solidFill>
                <a:latin typeface="Arial" pitchFamily="34" charset="0"/>
                <a:ea typeface="Calibri" pitchFamily="34" charset="0"/>
                <a:cs typeface="Times New Roman" pitchFamily="18" charset="0"/>
              </a:rPr>
              <a:t>……</a:t>
            </a:r>
            <a:r>
              <a:rPr lang="el-GR" sz="2700" b="1" dirty="0" smtClean="0">
                <a:solidFill>
                  <a:schemeClr val="tx1"/>
                </a:solidFill>
                <a:latin typeface="Arial" pitchFamily="34" charset="0"/>
                <a:ea typeface="Calibri" pitchFamily="34" charset="0"/>
                <a:cs typeface="Times New Roman" pitchFamily="18" charset="0"/>
              </a:rPr>
              <a:t>Επιπλέον, τα περισσότερα </a:t>
            </a:r>
            <a:r>
              <a:rPr lang="el-GR" sz="2700" b="1" u="sng" dirty="0" smtClean="0">
                <a:solidFill>
                  <a:schemeClr val="tx1"/>
                </a:solidFill>
                <a:latin typeface="Arial" pitchFamily="34" charset="0"/>
                <a:ea typeface="Calibri" pitchFamily="34" charset="0"/>
                <a:cs typeface="Times New Roman" pitchFamily="18" charset="0"/>
              </a:rPr>
              <a:t>παιδιά δήλωσαν ότι δεν περίμεναν οποιεσδήποτε συνέπειες </a:t>
            </a:r>
            <a:r>
              <a:rPr lang="el-GR" sz="2700" b="1" dirty="0" smtClean="0">
                <a:solidFill>
                  <a:schemeClr val="tx1"/>
                </a:solidFill>
                <a:latin typeface="Arial" pitchFamily="34" charset="0"/>
                <a:ea typeface="Calibri" pitchFamily="34" charset="0"/>
                <a:cs typeface="Times New Roman" pitchFamily="18" charset="0"/>
              </a:rPr>
              <a:t>από τη μη υπακοή των κανόνων αυτών…</a:t>
            </a:r>
            <a:r>
              <a:rPr lang="en-US" sz="2700" b="1" dirty="0" smtClean="0">
                <a:solidFill>
                  <a:schemeClr val="tx1"/>
                </a:solidFill>
                <a:latin typeface="Arial" pitchFamily="34" charset="0"/>
                <a:ea typeface="Calibri" pitchFamily="34" charset="0"/>
                <a:cs typeface="Times New Roman" pitchFamily="18" charset="0"/>
              </a:rPr>
              <a:t>…</a:t>
            </a:r>
            <a:endParaRPr lang="en-US" sz="2700" b="1" dirty="0" smtClean="0">
              <a:solidFill>
                <a:schemeClr val="tx1"/>
              </a:solidFill>
              <a:ea typeface="Calibri" pitchFamily="34" charset="0"/>
              <a:cs typeface="Times New Roman" pitchFamily="18" charset="0"/>
            </a:endParaRPr>
          </a:p>
          <a:p>
            <a:pPr eaLnBrk="1" hangingPunct="1">
              <a:lnSpc>
                <a:spcPct val="90000"/>
              </a:lnSpc>
            </a:pPr>
            <a:endParaRPr lang="en-US" sz="3000" dirty="0" smtClean="0">
              <a:solidFill>
                <a:srgbClr val="898989"/>
              </a:solidFill>
            </a:endParaRPr>
          </a:p>
        </p:txBody>
      </p:sp>
    </p:spTree>
    <p:extLst>
      <p:ext uri="{BB962C8B-B14F-4D97-AF65-F5344CB8AC3E}">
        <p14:creationId xmlns:p14="http://schemas.microsoft.com/office/powerpoint/2010/main" val="928079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lide Number Placeholder 5"/>
          <p:cNvSpPr>
            <a:spLocks noGrp="1"/>
          </p:cNvSpPr>
          <p:nvPr>
            <p:ph type="sldNum" sz="quarter" idx="10"/>
          </p:nvPr>
        </p:nvSpPr>
        <p:spPr/>
        <p:txBody>
          <a:bodyPr/>
          <a:lstStyle/>
          <a:p>
            <a:pPr>
              <a:defRPr/>
            </a:pPr>
            <a:fld id="{3F0CAD76-C5B0-4263-A9E7-12C79444D8D0}" type="slidenum">
              <a:rPr lang="de-DE"/>
              <a:pPr>
                <a:defRPr/>
              </a:pPr>
              <a:t>3</a:t>
            </a:fld>
            <a:endParaRPr lang="de-DE"/>
          </a:p>
        </p:txBody>
      </p:sp>
      <p:sp>
        <p:nvSpPr>
          <p:cNvPr id="196611" name="Rectangle 2"/>
          <p:cNvSpPr>
            <a:spLocks noGrp="1" noChangeArrowheads="1"/>
          </p:cNvSpPr>
          <p:nvPr>
            <p:ph type="title"/>
          </p:nvPr>
        </p:nvSpPr>
        <p:spPr/>
        <p:txBody>
          <a:bodyPr/>
          <a:lstStyle/>
          <a:p>
            <a:r>
              <a:rPr lang="de-DE" smtClean="0"/>
              <a:t>Family lifestyle </a:t>
            </a:r>
          </a:p>
        </p:txBody>
      </p:sp>
      <p:sp>
        <p:nvSpPr>
          <p:cNvPr id="196612" name="Rectangle 3"/>
          <p:cNvSpPr>
            <a:spLocks noGrp="1" noChangeArrowheads="1"/>
          </p:cNvSpPr>
          <p:nvPr>
            <p:ph type="body" sz="half" idx="1"/>
          </p:nvPr>
        </p:nvSpPr>
        <p:spPr>
          <a:xfrm>
            <a:off x="611188" y="1438275"/>
            <a:ext cx="8713787" cy="274638"/>
          </a:xfrm>
        </p:spPr>
        <p:txBody>
          <a:bodyPr/>
          <a:lstStyle/>
          <a:p>
            <a:r>
              <a:rPr lang="de-DE" sz="1800" smtClean="0"/>
              <a:t>Percentage of parents spending </a:t>
            </a:r>
            <a:r>
              <a:rPr lang="de-DE" sz="1800" b="1" smtClean="0">
                <a:solidFill>
                  <a:srgbClr val="5399FF"/>
                </a:solidFill>
              </a:rPr>
              <a:t>much time with their families at the weekend </a:t>
            </a:r>
          </a:p>
        </p:txBody>
      </p:sp>
      <p:graphicFrame>
        <p:nvGraphicFramePr>
          <p:cNvPr id="196613" name="Object 2"/>
          <p:cNvGraphicFramePr>
            <a:graphicFrameLocks noGrp="1" noChangeAspect="1"/>
          </p:cNvGraphicFramePr>
          <p:nvPr>
            <p:ph sz="quarter" idx="3"/>
          </p:nvPr>
        </p:nvGraphicFramePr>
        <p:xfrm>
          <a:off x="5299075" y="2028825"/>
          <a:ext cx="3622675" cy="1514475"/>
        </p:xfrm>
        <a:graphic>
          <a:graphicData uri="http://schemas.openxmlformats.org/presentationml/2006/ole">
            <mc:AlternateContent xmlns:mc="http://schemas.openxmlformats.org/markup-compatibility/2006">
              <mc:Choice xmlns:v="urn:schemas-microsoft-com:vml" Requires="v">
                <p:oleObj spid="_x0000_s1030" name="Diagramm" r:id="rId4" imgW="4124325" imgH="1723949" progId="Excel.Chart.8">
                  <p:embed/>
                </p:oleObj>
              </mc:Choice>
              <mc:Fallback>
                <p:oleObj name="Diagramm" r:id="rId4" imgW="4124325" imgH="1723949"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9075" y="2028825"/>
                        <a:ext cx="36226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578637" name="Group 77"/>
          <p:cNvGraphicFramePr>
            <a:graphicFrameLocks noGrp="1"/>
          </p:cNvGraphicFramePr>
          <p:nvPr>
            <p:ph sz="quarter" idx="2"/>
          </p:nvPr>
        </p:nvGraphicFramePr>
        <p:xfrm>
          <a:off x="611188" y="2076450"/>
          <a:ext cx="4608512" cy="647702"/>
        </p:xfrm>
        <a:graphic>
          <a:graphicData uri="http://schemas.openxmlformats.org/drawingml/2006/table">
            <a:tbl>
              <a:tblPr/>
              <a:tblGrid>
                <a:gridCol w="469900"/>
                <a:gridCol w="677862"/>
                <a:gridCol w="552450"/>
                <a:gridCol w="679450"/>
                <a:gridCol w="469900"/>
                <a:gridCol w="681038"/>
                <a:gridCol w="466725"/>
                <a:gridCol w="611187"/>
              </a:tblGrid>
              <a:tr h="215586">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Thinness</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Normal weight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Overweight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Obese</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r>
              <a:tr h="213357">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r>
              <a:tr h="218756">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636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78,0</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4675</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75,3</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1006</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71,4</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00"/>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631</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68,6</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bl>
          </a:graphicData>
        </a:graphic>
      </p:graphicFrame>
      <p:sp>
        <p:nvSpPr>
          <p:cNvPr id="196648" name="Text Box 39"/>
          <p:cNvSpPr txBox="1">
            <a:spLocks noChangeArrowheads="1"/>
          </p:cNvSpPr>
          <p:nvPr/>
        </p:nvSpPr>
        <p:spPr bwMode="auto">
          <a:xfrm>
            <a:off x="5651500" y="1844675"/>
            <a:ext cx="342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de-DE" sz="1400" smtClean="0">
                <a:solidFill>
                  <a:srgbClr val="000000"/>
                </a:solidFill>
              </a:rPr>
              <a:t>%</a:t>
            </a:r>
          </a:p>
        </p:txBody>
      </p:sp>
      <p:sp>
        <p:nvSpPr>
          <p:cNvPr id="196649" name="Rectangle 40"/>
          <p:cNvSpPr>
            <a:spLocks noChangeArrowheads="1"/>
          </p:cNvSpPr>
          <p:nvPr/>
        </p:nvSpPr>
        <p:spPr bwMode="auto">
          <a:xfrm>
            <a:off x="538163" y="3933825"/>
            <a:ext cx="87137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342900" indent="-342900" fontAlgn="base">
              <a:spcBef>
                <a:spcPct val="20000"/>
              </a:spcBef>
              <a:spcAft>
                <a:spcPct val="0"/>
              </a:spcAft>
              <a:buFont typeface="Wingdings" pitchFamily="2" charset="2"/>
              <a:buChar char="§"/>
            </a:pPr>
            <a:r>
              <a:rPr lang="de-DE" smtClean="0">
                <a:solidFill>
                  <a:srgbClr val="495C4E"/>
                </a:solidFill>
                <a:latin typeface="Arial" pitchFamily="34" charset="0"/>
              </a:rPr>
              <a:t>Percentage of parents reporting </a:t>
            </a:r>
            <a:r>
              <a:rPr lang="de-DE" b="1" smtClean="0">
                <a:solidFill>
                  <a:srgbClr val="5399FF"/>
                </a:solidFill>
                <a:latin typeface="Arial" pitchFamily="34" charset="0"/>
              </a:rPr>
              <a:t>“quite boring weekends“</a:t>
            </a:r>
          </a:p>
        </p:txBody>
      </p:sp>
      <p:graphicFrame>
        <p:nvGraphicFramePr>
          <p:cNvPr id="578601" name="Group 41"/>
          <p:cNvGraphicFramePr>
            <a:graphicFrameLocks noGrp="1"/>
          </p:cNvGraphicFramePr>
          <p:nvPr/>
        </p:nvGraphicFramePr>
        <p:xfrm>
          <a:off x="611188" y="4581525"/>
          <a:ext cx="4608512" cy="642939"/>
        </p:xfrm>
        <a:graphic>
          <a:graphicData uri="http://schemas.openxmlformats.org/drawingml/2006/table">
            <a:tbl>
              <a:tblPr/>
              <a:tblGrid>
                <a:gridCol w="469900"/>
                <a:gridCol w="677862"/>
                <a:gridCol w="552450"/>
                <a:gridCol w="679450"/>
                <a:gridCol w="469900"/>
                <a:gridCol w="681038"/>
                <a:gridCol w="466725"/>
                <a:gridCol w="611187"/>
              </a:tblGrid>
              <a:tr h="216007">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Thinness</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Normal weight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Overweight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Obese</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r>
              <a:tr h="213466">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N</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pitchFamily="1" charset="-128"/>
                        </a:rPr>
                        <a:t>%</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0C0C0"/>
                    </a:solidFill>
                  </a:tcPr>
                </a:tc>
              </a:tr>
              <a:tr h="213466">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636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4,9</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4675</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9,3</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1006</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cs typeface="Arial" pitchFamily="34" charset="0"/>
                        </a:rPr>
                        <a:t>16,0</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00"/>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631</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ea typeface="ＭＳ Ｐゴシック" pitchFamily="1" charset="-128"/>
                        </a:rPr>
                        <a:t>17,3</a:t>
                      </a:r>
                    </a:p>
                  </a:txBody>
                  <a:tcPr marL="0" marR="0" marT="0" marB="0" anchor="b" horzOverflow="overflow">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bl>
          </a:graphicData>
        </a:graphic>
      </p:graphicFrame>
      <p:graphicFrame>
        <p:nvGraphicFramePr>
          <p:cNvPr id="196684" name="Object 3"/>
          <p:cNvGraphicFramePr>
            <a:graphicFrameLocks noChangeAspect="1"/>
          </p:cNvGraphicFramePr>
          <p:nvPr/>
        </p:nvGraphicFramePr>
        <p:xfrm>
          <a:off x="5219700" y="4552950"/>
          <a:ext cx="3762375" cy="1695450"/>
        </p:xfrm>
        <a:graphic>
          <a:graphicData uri="http://schemas.openxmlformats.org/presentationml/2006/ole">
            <mc:AlternateContent xmlns:mc="http://schemas.openxmlformats.org/markup-compatibility/2006">
              <mc:Choice xmlns:v="urn:schemas-microsoft-com:vml" Requires="v">
                <p:oleObj spid="_x0000_s1031" name="Diagramm" r:id="rId6" imgW="4181475" imgH="1886102" progId="Excel.Chart.8">
                  <p:embed/>
                </p:oleObj>
              </mc:Choice>
              <mc:Fallback>
                <p:oleObj name="Diagramm" r:id="rId6" imgW="4181475" imgH="1886102" progId="Excel.Char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19700" y="4552950"/>
                        <a:ext cx="3762375"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96685" name="Text Box 76"/>
          <p:cNvSpPr txBox="1">
            <a:spLocks noChangeArrowheads="1"/>
          </p:cNvSpPr>
          <p:nvPr/>
        </p:nvSpPr>
        <p:spPr bwMode="auto">
          <a:xfrm>
            <a:off x="5724525" y="4365625"/>
            <a:ext cx="342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de-DE" sz="1400" smtClean="0">
                <a:solidFill>
                  <a:srgbClr val="000000"/>
                </a:solidFill>
              </a:rPr>
              <a:t>%</a:t>
            </a:r>
          </a:p>
        </p:txBody>
      </p:sp>
    </p:spTree>
    <p:extLst>
      <p:ext uri="{BB962C8B-B14F-4D97-AF65-F5344CB8AC3E}">
        <p14:creationId xmlns:p14="http://schemas.microsoft.com/office/powerpoint/2010/main" val="3001780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981200"/>
          </a:xfrm>
        </p:spPr>
        <p:txBody>
          <a:bodyPr rtlCol="0">
            <a:normAutofit fontScale="90000"/>
          </a:bodyPr>
          <a:lstStyle/>
          <a:p>
            <a:pPr eaLnBrk="1" fontAlgn="auto" hangingPunct="1">
              <a:spcAft>
                <a:spcPts val="0"/>
              </a:spcAft>
              <a:defRPr/>
            </a:pPr>
            <a:r>
              <a:rPr lang="el-GR" b="1" dirty="0">
                <a:latin typeface="Arial" pitchFamily="34" charset="0"/>
                <a:cs typeface="Arial" pitchFamily="34" charset="0"/>
              </a:rPr>
              <a:t>Η οικογένεια παίζει σημαντικό ρόλο στο να διατηρήσουν οι  </a:t>
            </a:r>
            <a:r>
              <a:rPr lang="en-US" b="1" dirty="0">
                <a:latin typeface="Arial" pitchFamily="34" charset="0"/>
                <a:cs typeface="Arial" pitchFamily="34" charset="0"/>
              </a:rPr>
              <a:t>Tweens</a:t>
            </a:r>
            <a:r>
              <a:rPr lang="el-GR" b="1" dirty="0">
                <a:latin typeface="Arial" pitchFamily="34" charset="0"/>
                <a:cs typeface="Arial" pitchFamily="34" charset="0"/>
              </a:rPr>
              <a:t> ένα υγιές βάρος ;</a:t>
            </a:r>
            <a:r>
              <a:rPr lang="en-US" dirty="0"/>
              <a:t/>
            </a:r>
            <a:br>
              <a:rPr lang="en-US" dirty="0"/>
            </a:br>
            <a:endParaRPr lang="en-US" dirty="0"/>
          </a:p>
        </p:txBody>
      </p:sp>
      <p:sp>
        <p:nvSpPr>
          <p:cNvPr id="3" name="Subtitle 2"/>
          <p:cNvSpPr>
            <a:spLocks noGrp="1"/>
          </p:cNvSpPr>
          <p:nvPr>
            <p:ph type="subTitle" idx="1"/>
          </p:nvPr>
        </p:nvSpPr>
        <p:spPr>
          <a:xfrm>
            <a:off x="1371600" y="1752600"/>
            <a:ext cx="6400800" cy="4876800"/>
          </a:xfrm>
        </p:spPr>
        <p:txBody>
          <a:bodyPr>
            <a:normAutofit/>
          </a:bodyPr>
          <a:lstStyle/>
          <a:p>
            <a:pPr algn="l" eaLnBrk="1" hangingPunct="1">
              <a:lnSpc>
                <a:spcPct val="80000"/>
              </a:lnSpc>
            </a:pPr>
            <a:r>
              <a:rPr lang="el-GR" dirty="0" smtClean="0">
                <a:solidFill>
                  <a:schemeClr val="tx1"/>
                </a:solidFill>
                <a:latin typeface="Arial" pitchFamily="34" charset="0"/>
                <a:ea typeface="Calibri" pitchFamily="34" charset="0"/>
                <a:cs typeface="Calibri" pitchFamily="34" charset="0"/>
              </a:rPr>
              <a:t>                      </a:t>
            </a:r>
            <a:r>
              <a:rPr lang="en-US" sz="2600" b="1" dirty="0" smtClean="0">
                <a:solidFill>
                  <a:srgbClr val="000000"/>
                </a:solidFill>
                <a:latin typeface="Arial" pitchFamily="34" charset="0"/>
                <a:cs typeface="Arial" pitchFamily="34" charset="0"/>
              </a:rPr>
              <a:t>                     </a:t>
            </a:r>
            <a:r>
              <a:rPr lang="el-GR" sz="2600" b="1" dirty="0" smtClean="0">
                <a:solidFill>
                  <a:srgbClr val="000000"/>
                </a:solidFill>
                <a:latin typeface="Arial" pitchFamily="34" charset="0"/>
                <a:cs typeface="Arial" pitchFamily="34" charset="0"/>
              </a:rPr>
              <a:t>σελίδα</a:t>
            </a:r>
            <a:r>
              <a:rPr lang="en-US" sz="2600" b="1" dirty="0" smtClean="0">
                <a:solidFill>
                  <a:srgbClr val="000000"/>
                </a:solidFill>
                <a:latin typeface="Arial" pitchFamily="34" charset="0"/>
                <a:cs typeface="Arial" pitchFamily="34" charset="0"/>
              </a:rPr>
              <a:t> 8</a:t>
            </a:r>
            <a:r>
              <a:rPr lang="el-GR" sz="2600" b="1" dirty="0" smtClean="0">
                <a:solidFill>
                  <a:srgbClr val="000000"/>
                </a:solidFill>
                <a:latin typeface="Arial" pitchFamily="34" charset="0"/>
                <a:cs typeface="Arial" pitchFamily="34" charset="0"/>
              </a:rPr>
              <a:t>4</a:t>
            </a:r>
            <a:endParaRPr lang="en-US" sz="2600" b="1" dirty="0" smtClean="0">
              <a:solidFill>
                <a:srgbClr val="000000"/>
              </a:solidFill>
              <a:latin typeface="Arial" pitchFamily="34" charset="0"/>
              <a:cs typeface="Arial" pitchFamily="34" charset="0"/>
            </a:endParaRPr>
          </a:p>
          <a:p>
            <a:pPr algn="l" eaLnBrk="1" hangingPunct="1">
              <a:lnSpc>
                <a:spcPct val="80000"/>
              </a:lnSpc>
            </a:pPr>
            <a:endParaRPr lang="en-US" sz="2600" b="1" dirty="0" smtClean="0">
              <a:solidFill>
                <a:srgbClr val="000000"/>
              </a:solidFill>
              <a:latin typeface="Arial" pitchFamily="34" charset="0"/>
              <a:cs typeface="Arial" pitchFamily="34" charset="0"/>
            </a:endParaRPr>
          </a:p>
          <a:p>
            <a:pPr algn="l" eaLnBrk="1" hangingPunct="1">
              <a:lnSpc>
                <a:spcPct val="80000"/>
              </a:lnSpc>
            </a:pPr>
            <a:r>
              <a:rPr lang="en-US" sz="2600" b="1" dirty="0" smtClean="0">
                <a:solidFill>
                  <a:srgbClr val="000000"/>
                </a:solidFill>
                <a:latin typeface="Arial" pitchFamily="34" charset="0"/>
                <a:cs typeface="Arial" pitchFamily="34" charset="0"/>
              </a:rPr>
              <a:t>…..</a:t>
            </a:r>
            <a:r>
              <a:rPr lang="el-GR" b="1" dirty="0" smtClean="0">
                <a:solidFill>
                  <a:schemeClr val="tx1"/>
                </a:solidFill>
                <a:latin typeface="Arial" pitchFamily="34" charset="0"/>
                <a:ea typeface="Calibri" pitchFamily="34" charset="0"/>
                <a:cs typeface="Calibri" pitchFamily="34" charset="0"/>
              </a:rPr>
              <a:t>παιδιά κάτω των δέκα χρονών, τα οποία τρώνε τακτικά με την οικογένεια, τυγχάνουν οικογενειακής θαλπωρής και διατηρούν ένα αίσθημα ευεξίας, αντιμετωπίζουν 50% λιγότερες πιθανότητες να γίνουν υπέρβαρα ή παχύσαρκα</a:t>
            </a:r>
            <a:r>
              <a:rPr lang="en-US" b="1" dirty="0" smtClean="0">
                <a:solidFill>
                  <a:schemeClr val="tx1"/>
                </a:solidFill>
                <a:latin typeface="Arial" pitchFamily="34" charset="0"/>
                <a:ea typeface="Calibri" pitchFamily="34" charset="0"/>
                <a:cs typeface="Calibri" pitchFamily="34" charset="0"/>
              </a:rPr>
              <a:t>…….</a:t>
            </a:r>
            <a:r>
              <a:rPr lang="el-GR" b="1" dirty="0" smtClean="0">
                <a:solidFill>
                  <a:schemeClr val="tx1"/>
                </a:solidFill>
                <a:latin typeface="Arial" pitchFamily="34" charset="0"/>
                <a:ea typeface="Calibri" pitchFamily="34" charset="0"/>
                <a:cs typeface="Calibri" pitchFamily="34" charset="0"/>
              </a:rPr>
              <a:t> </a:t>
            </a:r>
          </a:p>
          <a:p>
            <a:pPr algn="l" eaLnBrk="1" hangingPunct="1">
              <a:lnSpc>
                <a:spcPct val="80000"/>
              </a:lnSpc>
            </a:pPr>
            <a:endParaRPr lang="en-US" dirty="0" smtClean="0">
              <a:solidFill>
                <a:schemeClr val="tx1"/>
              </a:solidFill>
            </a:endParaRPr>
          </a:p>
        </p:txBody>
      </p:sp>
    </p:spTree>
    <p:extLst>
      <p:ext uri="{BB962C8B-B14F-4D97-AF65-F5344CB8AC3E}">
        <p14:creationId xmlns:p14="http://schemas.microsoft.com/office/powerpoint/2010/main" val="4280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229600" cy="838200"/>
          </a:xfrm>
        </p:spPr>
        <p:txBody>
          <a:bodyPr rtlCol="0">
            <a:normAutofit fontScale="90000"/>
          </a:bodyPr>
          <a:lstStyle/>
          <a:p>
            <a:pPr eaLnBrk="1" fontAlgn="auto" hangingPunct="1">
              <a:spcAft>
                <a:spcPts val="0"/>
              </a:spcAft>
              <a:defRPr/>
            </a:pPr>
            <a:r>
              <a:rPr lang="en-US" sz="3100" b="1" dirty="0" smtClean="0">
                <a:solidFill>
                  <a:prstClr val="black"/>
                </a:solidFill>
                <a:latin typeface="Arial"/>
                <a:ea typeface="Calibri"/>
                <a:cs typeface="Times New Roman"/>
              </a:rPr>
              <a:t>H</a:t>
            </a:r>
            <a:r>
              <a:rPr lang="el-GR" sz="3100" b="1" dirty="0" smtClean="0">
                <a:solidFill>
                  <a:prstClr val="black"/>
                </a:solidFill>
                <a:latin typeface="Arial"/>
                <a:ea typeface="Calibri"/>
                <a:cs typeface="Times New Roman"/>
              </a:rPr>
              <a:t> </a:t>
            </a:r>
            <a:r>
              <a:rPr lang="el-GR" sz="3100" b="1" dirty="0">
                <a:solidFill>
                  <a:prstClr val="black"/>
                </a:solidFill>
                <a:latin typeface="Arial"/>
                <a:ea typeface="Calibri"/>
                <a:cs typeface="Times New Roman"/>
              </a:rPr>
              <a:t>πολιτεία πρέπει να υποστηρίξει την υγιεινή </a:t>
            </a:r>
            <a:r>
              <a:rPr lang="el-GR" sz="3100" b="1" dirty="0" smtClean="0">
                <a:solidFill>
                  <a:prstClr val="black"/>
                </a:solidFill>
                <a:latin typeface="Arial"/>
                <a:ea typeface="Calibri"/>
                <a:cs typeface="Times New Roman"/>
              </a:rPr>
              <a:t>διατροφή</a:t>
            </a:r>
            <a:r>
              <a:rPr lang="el-GR" sz="2000" b="1" dirty="0" smtClean="0">
                <a:solidFill>
                  <a:prstClr val="black"/>
                </a:solidFill>
                <a:latin typeface="Arial"/>
                <a:ea typeface="Calibri"/>
                <a:cs typeface="Times New Roman"/>
              </a:rPr>
              <a:t/>
            </a:r>
            <a:br>
              <a:rPr lang="el-GR" sz="2000" b="1" dirty="0" smtClean="0">
                <a:solidFill>
                  <a:prstClr val="black"/>
                </a:solidFill>
                <a:latin typeface="Arial"/>
                <a:ea typeface="Calibri"/>
                <a:cs typeface="Times New Roman"/>
              </a:rPr>
            </a:br>
            <a:r>
              <a:rPr lang="el-GR" sz="2000" b="1" dirty="0" smtClean="0">
                <a:solidFill>
                  <a:prstClr val="black"/>
                </a:solidFill>
                <a:latin typeface="Arial"/>
                <a:ea typeface="Calibri"/>
                <a:cs typeface="Times New Roman"/>
              </a:rPr>
              <a:t> </a:t>
            </a:r>
            <a:endParaRPr lang="en-US" sz="2400" dirty="0"/>
          </a:p>
        </p:txBody>
      </p:sp>
      <p:sp>
        <p:nvSpPr>
          <p:cNvPr id="198659" name="Subtitle 2"/>
          <p:cNvSpPr>
            <a:spLocks noGrp="1"/>
          </p:cNvSpPr>
          <p:nvPr>
            <p:ph type="subTitle" idx="1"/>
          </p:nvPr>
        </p:nvSpPr>
        <p:spPr>
          <a:xfrm>
            <a:off x="1371600" y="914400"/>
            <a:ext cx="6400800" cy="5410200"/>
          </a:xfrm>
        </p:spPr>
        <p:txBody>
          <a:bodyPr/>
          <a:lstStyle/>
          <a:p>
            <a:pPr algn="l" eaLnBrk="1" hangingPunct="1"/>
            <a:r>
              <a:rPr lang="el-GR" sz="2800" b="1" dirty="0" smtClean="0">
                <a:solidFill>
                  <a:schemeClr val="tx1"/>
                </a:solidFill>
                <a:latin typeface="Arial" pitchFamily="34" charset="0"/>
                <a:ea typeface="Calibri" pitchFamily="34" charset="0"/>
                <a:cs typeface="Times New Roman" pitchFamily="18" charset="0"/>
              </a:rPr>
              <a:t>                        </a:t>
            </a:r>
            <a:r>
              <a:rPr lang="el-GR" sz="2500" b="1" dirty="0" smtClean="0">
                <a:solidFill>
                  <a:srgbClr val="000000"/>
                </a:solidFill>
                <a:ea typeface="Calibri" pitchFamily="34" charset="0"/>
                <a:cs typeface="Times New Roman" pitchFamily="18" charset="0"/>
              </a:rPr>
              <a:t> </a:t>
            </a:r>
            <a:r>
              <a:rPr lang="en-US" sz="2800" b="1" dirty="0" smtClean="0">
                <a:solidFill>
                  <a:srgbClr val="000000"/>
                </a:solidFill>
                <a:latin typeface="Arial" pitchFamily="34" charset="0"/>
                <a:ea typeface="Calibri" pitchFamily="34" charset="0"/>
                <a:cs typeface="Arial" pitchFamily="34" charset="0"/>
              </a:rPr>
              <a:t>                    </a:t>
            </a:r>
            <a:r>
              <a:rPr lang="el-GR" sz="2800" b="1" dirty="0" smtClean="0">
                <a:solidFill>
                  <a:srgbClr val="000000"/>
                </a:solidFill>
                <a:latin typeface="Arial" pitchFamily="34" charset="0"/>
                <a:ea typeface="Calibri" pitchFamily="34" charset="0"/>
                <a:cs typeface="Arial" pitchFamily="34" charset="0"/>
              </a:rPr>
              <a:t>σελίδα</a:t>
            </a:r>
            <a:r>
              <a:rPr lang="en-US" sz="2800" b="1" dirty="0" smtClean="0">
                <a:solidFill>
                  <a:srgbClr val="000000"/>
                </a:solidFill>
                <a:latin typeface="Arial" pitchFamily="34" charset="0"/>
                <a:ea typeface="Calibri" pitchFamily="34" charset="0"/>
                <a:cs typeface="Arial" pitchFamily="34" charset="0"/>
              </a:rPr>
              <a:t> </a:t>
            </a:r>
            <a:r>
              <a:rPr lang="en-US" sz="2800" b="1" dirty="0" smtClean="0">
                <a:solidFill>
                  <a:srgbClr val="000000"/>
                </a:solidFill>
                <a:latin typeface="Arial" pitchFamily="34" charset="0"/>
                <a:ea typeface="Calibri" pitchFamily="34" charset="0"/>
                <a:cs typeface="Arial" pitchFamily="34" charset="0"/>
              </a:rPr>
              <a:t>78</a:t>
            </a:r>
            <a:endParaRPr lang="el-GR" sz="2800" b="1" dirty="0" smtClean="0">
              <a:solidFill>
                <a:srgbClr val="000000"/>
              </a:solidFill>
              <a:latin typeface="Arial" pitchFamily="34" charset="0"/>
              <a:ea typeface="Calibri" pitchFamily="34" charset="0"/>
              <a:cs typeface="Arial" pitchFamily="34" charset="0"/>
            </a:endParaRPr>
          </a:p>
          <a:p>
            <a:pPr algn="l" eaLnBrk="1" hangingPunct="1"/>
            <a:endParaRPr lang="en-US" sz="2800" b="1" dirty="0" smtClean="0">
              <a:solidFill>
                <a:schemeClr val="tx1"/>
              </a:solidFill>
              <a:latin typeface="Arial" pitchFamily="34" charset="0"/>
              <a:ea typeface="Calibri" pitchFamily="34" charset="0"/>
              <a:cs typeface="Times New Roman" pitchFamily="18" charset="0"/>
            </a:endParaRPr>
          </a:p>
          <a:p>
            <a:pPr algn="l" eaLnBrk="1" hangingPunct="1"/>
            <a:endParaRPr lang="en-US" sz="2800" b="1" dirty="0" smtClean="0">
              <a:solidFill>
                <a:schemeClr val="tx1"/>
              </a:solidFill>
              <a:latin typeface="Arial" pitchFamily="34" charset="0"/>
              <a:ea typeface="Calibri" pitchFamily="34" charset="0"/>
              <a:cs typeface="Times New Roman" pitchFamily="18" charset="0"/>
            </a:endParaRPr>
          </a:p>
          <a:p>
            <a:pPr algn="l" eaLnBrk="1" hangingPunct="1"/>
            <a:endParaRPr lang="el-GR" sz="2800" b="1" dirty="0" smtClean="0">
              <a:solidFill>
                <a:schemeClr val="tx1"/>
              </a:solidFill>
              <a:latin typeface="Arial" pitchFamily="34" charset="0"/>
              <a:ea typeface="Calibri" pitchFamily="34" charset="0"/>
              <a:cs typeface="Times New Roman" pitchFamily="18" charset="0"/>
            </a:endParaRPr>
          </a:p>
          <a:p>
            <a:pPr algn="l" eaLnBrk="1" hangingPunct="1"/>
            <a:r>
              <a:rPr lang="en-US" sz="2800" b="1" dirty="0" smtClean="0">
                <a:solidFill>
                  <a:srgbClr val="000000"/>
                </a:solidFill>
                <a:latin typeface="Arial" pitchFamily="34" charset="0"/>
                <a:ea typeface="Calibri" pitchFamily="34" charset="0"/>
                <a:cs typeface="Calibri" pitchFamily="34" charset="0"/>
              </a:rPr>
              <a:t>…..</a:t>
            </a:r>
            <a:r>
              <a:rPr lang="el-GR" sz="2800" b="1" dirty="0" smtClean="0">
                <a:solidFill>
                  <a:srgbClr val="000000"/>
                </a:solidFill>
                <a:latin typeface="Arial" pitchFamily="34" charset="0"/>
                <a:ea typeface="Calibri" pitchFamily="34" charset="0"/>
                <a:cs typeface="Calibri" pitchFamily="34" charset="0"/>
              </a:rPr>
              <a:t>Σύμφωνα με τους γονείς, πρέπει να σχεδιαστεί πολιτική για να υποστηρίξει την υγιεινή διατροφή</a:t>
            </a:r>
            <a:r>
              <a:rPr lang="en-US" sz="2800" b="1" dirty="0" smtClean="0">
                <a:solidFill>
                  <a:srgbClr val="000000"/>
                </a:solidFill>
                <a:latin typeface="Arial" pitchFamily="34" charset="0"/>
                <a:ea typeface="Calibri" pitchFamily="34" charset="0"/>
                <a:cs typeface="Calibri" pitchFamily="34" charset="0"/>
              </a:rPr>
              <a:t>….</a:t>
            </a:r>
            <a:endParaRPr lang="el-GR" sz="2800" b="1" dirty="0" smtClean="0">
              <a:solidFill>
                <a:srgbClr val="000000"/>
              </a:solidFill>
              <a:latin typeface="Arial" pitchFamily="34" charset="0"/>
              <a:ea typeface="Calibri" pitchFamily="34" charset="0"/>
              <a:cs typeface="Calibri" pitchFamily="34" charset="0"/>
            </a:endParaRPr>
          </a:p>
        </p:txBody>
      </p:sp>
    </p:spTree>
    <p:extLst>
      <p:ext uri="{BB962C8B-B14F-4D97-AF65-F5344CB8AC3E}">
        <p14:creationId xmlns:p14="http://schemas.microsoft.com/office/powerpoint/2010/main" val="924677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52400"/>
          </a:xfrm>
        </p:spPr>
        <p:txBody>
          <a:bodyPr rtlCol="0">
            <a:normAutofit fontScale="90000"/>
          </a:bodyPr>
          <a:lstStyle/>
          <a:p>
            <a:pPr algn="just" eaLnBrk="1" fontAlgn="auto" hangingPunct="1">
              <a:lnSpc>
                <a:spcPct val="150000"/>
              </a:lnSpc>
              <a:spcAft>
                <a:spcPts val="0"/>
              </a:spcAft>
              <a:defRPr/>
            </a:pPr>
            <a:endParaRPr lang="en-US" sz="1800" dirty="0">
              <a:ea typeface="Calibri"/>
              <a:cs typeface="Times New Roman"/>
            </a:endParaRPr>
          </a:p>
        </p:txBody>
      </p:sp>
      <p:sp>
        <p:nvSpPr>
          <p:cNvPr id="3" name="Subtitle 2"/>
          <p:cNvSpPr>
            <a:spLocks noGrp="1"/>
          </p:cNvSpPr>
          <p:nvPr>
            <p:ph type="subTitle" idx="1"/>
          </p:nvPr>
        </p:nvSpPr>
        <p:spPr>
          <a:xfrm>
            <a:off x="1371600" y="76200"/>
            <a:ext cx="6400800" cy="6934200"/>
          </a:xfrm>
        </p:spPr>
        <p:txBody>
          <a:bodyPr rtlCol="0">
            <a:normAutofit fontScale="55000" lnSpcReduction="20000"/>
          </a:bodyPr>
          <a:lstStyle/>
          <a:p>
            <a:pPr algn="l" eaLnBrk="1" fontAlgn="auto" hangingPunct="1">
              <a:lnSpc>
                <a:spcPct val="150000"/>
              </a:lnSpc>
              <a:spcAft>
                <a:spcPts val="0"/>
              </a:spcAft>
              <a:defRPr/>
            </a:pPr>
            <a:r>
              <a:rPr lang="el-GR" sz="5100" b="1" dirty="0">
                <a:solidFill>
                  <a:srgbClr val="000000"/>
                </a:solidFill>
                <a:latin typeface="Arial" pitchFamily="34" charset="0"/>
                <a:ea typeface="Calibri" pitchFamily="34" charset="0"/>
                <a:cs typeface="Arial" pitchFamily="34" charset="0"/>
              </a:rPr>
              <a:t>σελίδα</a:t>
            </a:r>
            <a:r>
              <a:rPr lang="en-US" sz="5100" b="1" dirty="0">
                <a:solidFill>
                  <a:srgbClr val="000000"/>
                </a:solidFill>
                <a:latin typeface="Arial" pitchFamily="34" charset="0"/>
                <a:ea typeface="Calibri" pitchFamily="34" charset="0"/>
                <a:cs typeface="Arial" pitchFamily="34" charset="0"/>
              </a:rPr>
              <a:t> </a:t>
            </a:r>
            <a:r>
              <a:rPr lang="en-US" sz="5100" b="1" dirty="0" smtClean="0">
                <a:solidFill>
                  <a:srgbClr val="000000"/>
                </a:solidFill>
                <a:latin typeface="Arial" pitchFamily="34" charset="0"/>
                <a:ea typeface="Calibri" pitchFamily="34" charset="0"/>
                <a:cs typeface="Arial" pitchFamily="34" charset="0"/>
              </a:rPr>
              <a:t>78</a:t>
            </a:r>
            <a:endParaRPr lang="en-US" sz="5100" b="1" dirty="0" smtClean="0">
              <a:solidFill>
                <a:prstClr val="black"/>
              </a:solidFill>
              <a:latin typeface="Arial"/>
              <a:ea typeface="Calibri"/>
              <a:cs typeface="Times New Roman"/>
            </a:endParaRPr>
          </a:p>
          <a:p>
            <a:pPr algn="l" eaLnBrk="1" fontAlgn="auto" hangingPunct="1">
              <a:lnSpc>
                <a:spcPct val="150000"/>
              </a:lnSpc>
              <a:spcAft>
                <a:spcPts val="0"/>
              </a:spcAft>
              <a:defRPr/>
            </a:pPr>
            <a:r>
              <a:rPr lang="en-US" sz="5000" b="1" dirty="0" smtClean="0">
                <a:solidFill>
                  <a:prstClr val="black"/>
                </a:solidFill>
                <a:latin typeface="Arial"/>
                <a:ea typeface="Calibri"/>
                <a:cs typeface="Times New Roman"/>
              </a:rPr>
              <a:t>…..</a:t>
            </a:r>
            <a:r>
              <a:rPr lang="el-GR" sz="5000" b="1" dirty="0" smtClean="0">
                <a:solidFill>
                  <a:prstClr val="black"/>
                </a:solidFill>
                <a:latin typeface="Arial"/>
                <a:ea typeface="Calibri"/>
                <a:cs typeface="Times New Roman"/>
              </a:rPr>
              <a:t>περιορισμό </a:t>
            </a:r>
            <a:r>
              <a:rPr lang="el-GR" sz="5000" b="1" dirty="0">
                <a:solidFill>
                  <a:prstClr val="black"/>
                </a:solidFill>
                <a:latin typeface="Arial"/>
                <a:ea typeface="Calibri"/>
                <a:cs typeface="Times New Roman"/>
              </a:rPr>
              <a:t>της διαφήμισης τροφίμων που περιέχουν μεγάλες ποσότητες ζάχαρης και λιπών. Τα "ανθυγιεινά" τρόφιμα θα πρέπει να φορολογούνται υψηλότερα ενώ οι επιδοτήσεις θα πρέπει να αυξηθούν για τα "υγιεινά" </a:t>
            </a:r>
            <a:r>
              <a:rPr lang="el-GR" sz="5000" b="1" dirty="0" smtClean="0">
                <a:solidFill>
                  <a:prstClr val="black"/>
                </a:solidFill>
                <a:latin typeface="Arial"/>
                <a:ea typeface="Calibri"/>
                <a:cs typeface="Times New Roman"/>
              </a:rPr>
              <a:t>τρόφιμα</a:t>
            </a:r>
            <a:r>
              <a:rPr lang="en-US" sz="5000" b="1" dirty="0" smtClean="0">
                <a:solidFill>
                  <a:prstClr val="black"/>
                </a:solidFill>
                <a:latin typeface="Arial"/>
                <a:ea typeface="Calibri"/>
                <a:cs typeface="Times New Roman"/>
              </a:rPr>
              <a:t>….</a:t>
            </a:r>
            <a:endParaRPr lang="en-US" sz="5000" b="1" dirty="0">
              <a:solidFill>
                <a:prstClr val="black"/>
              </a:solidFill>
              <a:ea typeface="Calibri"/>
              <a:cs typeface="Times New Roman"/>
            </a:endParaRPr>
          </a:p>
          <a:p>
            <a:pPr marL="342900" indent="-342900" algn="l" eaLnBrk="1" fontAlgn="auto" hangingPunct="1">
              <a:lnSpc>
                <a:spcPct val="150000"/>
              </a:lnSpc>
              <a:spcAft>
                <a:spcPts val="0"/>
              </a:spcAft>
              <a:buFont typeface="Arial" pitchFamily="34" charset="0"/>
              <a:buChar char="•"/>
              <a:defRPr/>
            </a:pPr>
            <a:endParaRPr lang="el-GR" sz="5000" b="1" dirty="0" smtClean="0">
              <a:solidFill>
                <a:schemeClr val="tx1"/>
              </a:solidFill>
              <a:latin typeface="Arial"/>
              <a:ea typeface="Calibri"/>
              <a:cs typeface="Times New Roman"/>
            </a:endParaRPr>
          </a:p>
          <a:p>
            <a:pPr algn="l" eaLnBrk="1" fontAlgn="auto" hangingPunct="1">
              <a:lnSpc>
                <a:spcPct val="150000"/>
              </a:lnSpc>
              <a:spcAft>
                <a:spcPts val="0"/>
              </a:spcAft>
              <a:defRPr/>
            </a:pPr>
            <a:r>
              <a:rPr lang="en-US" sz="5000" b="1" dirty="0" smtClean="0">
                <a:solidFill>
                  <a:schemeClr val="tx1"/>
                </a:solidFill>
                <a:latin typeface="Arial"/>
                <a:ea typeface="Calibri"/>
                <a:cs typeface="Times New Roman"/>
              </a:rPr>
              <a:t>….</a:t>
            </a:r>
            <a:r>
              <a:rPr lang="el-GR" sz="5000" b="1" dirty="0" smtClean="0">
                <a:solidFill>
                  <a:schemeClr val="tx1"/>
                </a:solidFill>
                <a:latin typeface="Arial"/>
                <a:ea typeface="Calibri"/>
                <a:cs typeface="Times New Roman"/>
              </a:rPr>
              <a:t>Οι </a:t>
            </a:r>
            <a:r>
              <a:rPr lang="el-GR" sz="5000" b="1" dirty="0">
                <a:solidFill>
                  <a:schemeClr val="tx1"/>
                </a:solidFill>
                <a:latin typeface="Arial"/>
                <a:ea typeface="Calibri"/>
                <a:cs typeface="Times New Roman"/>
              </a:rPr>
              <a:t>πατέρες, σε μεγαλύτερα ποσοστά απ’ ότι οι </a:t>
            </a:r>
            <a:r>
              <a:rPr lang="el-GR" sz="5000" b="1" dirty="0" smtClean="0">
                <a:solidFill>
                  <a:schemeClr val="tx1"/>
                </a:solidFill>
                <a:latin typeface="Arial"/>
                <a:ea typeface="Calibri"/>
                <a:cs typeface="Times New Roman"/>
              </a:rPr>
              <a:t>μητέρες</a:t>
            </a:r>
            <a:r>
              <a:rPr lang="en-US" sz="5000" b="1" dirty="0" smtClean="0">
                <a:solidFill>
                  <a:schemeClr val="tx1"/>
                </a:solidFill>
                <a:latin typeface="Arial"/>
                <a:ea typeface="Calibri"/>
                <a:cs typeface="Times New Roman"/>
              </a:rPr>
              <a:t>…..</a:t>
            </a:r>
            <a:endParaRPr lang="el-GR" dirty="0">
              <a:latin typeface="Arial"/>
              <a:ea typeface="Calibri"/>
            </a:endParaRPr>
          </a:p>
          <a:p>
            <a:pPr eaLnBrk="1" fontAlgn="auto" hangingPunct="1">
              <a:spcAft>
                <a:spcPts val="0"/>
              </a:spcAft>
              <a:defRPr/>
            </a:pPr>
            <a:r>
              <a:rPr lang="el-GR" dirty="0" smtClean="0">
                <a:latin typeface="Arial"/>
                <a:ea typeface="Calibri"/>
              </a:rPr>
              <a:t> </a:t>
            </a:r>
            <a:endParaRPr lang="en-US" dirty="0"/>
          </a:p>
        </p:txBody>
      </p:sp>
    </p:spTree>
    <p:extLst>
      <p:ext uri="{BB962C8B-B14F-4D97-AF65-F5344CB8AC3E}">
        <p14:creationId xmlns:p14="http://schemas.microsoft.com/office/powerpoint/2010/main" val="2473978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le 1"/>
          <p:cNvSpPr>
            <a:spLocks noGrp="1"/>
          </p:cNvSpPr>
          <p:nvPr>
            <p:ph type="ctrTitle"/>
          </p:nvPr>
        </p:nvSpPr>
        <p:spPr>
          <a:xfrm>
            <a:off x="685800" y="152400"/>
            <a:ext cx="7772400" cy="990600"/>
          </a:xfrm>
        </p:spPr>
        <p:txBody>
          <a:bodyPr/>
          <a:lstStyle/>
          <a:p>
            <a:pPr eaLnBrk="1" hangingPunct="1"/>
            <a:r>
              <a:rPr lang="el-GR" sz="4000" b="1" smtClean="0">
                <a:solidFill>
                  <a:srgbClr val="000000"/>
                </a:solidFill>
                <a:latin typeface="Arial" pitchFamily="34" charset="0"/>
                <a:ea typeface="Calibri" pitchFamily="34" charset="0"/>
                <a:cs typeface="Times New Roman" pitchFamily="18" charset="0"/>
              </a:rPr>
              <a:t>Για τα γλυκά και τα αλμυρά</a:t>
            </a:r>
            <a:r>
              <a:rPr lang="en-US" sz="4000" b="1" smtClean="0">
                <a:solidFill>
                  <a:srgbClr val="000000"/>
                </a:solidFill>
                <a:latin typeface="Arial" pitchFamily="34" charset="0"/>
                <a:ea typeface="Calibri" pitchFamily="34" charset="0"/>
                <a:cs typeface="Times New Roman" pitchFamily="18" charset="0"/>
              </a:rPr>
              <a:t> </a:t>
            </a:r>
            <a:endParaRPr lang="en-US" smtClean="0">
              <a:ea typeface="Calibri" pitchFamily="34" charset="0"/>
              <a:cs typeface="Times New Roman" pitchFamily="18" charset="0"/>
            </a:endParaRPr>
          </a:p>
        </p:txBody>
      </p:sp>
      <p:sp>
        <p:nvSpPr>
          <p:cNvPr id="200707" name="Subtitle 2"/>
          <p:cNvSpPr>
            <a:spLocks noGrp="1"/>
          </p:cNvSpPr>
          <p:nvPr>
            <p:ph type="subTitle" idx="1"/>
          </p:nvPr>
        </p:nvSpPr>
        <p:spPr>
          <a:xfrm>
            <a:off x="1371600" y="838200"/>
            <a:ext cx="6400800" cy="5943600"/>
          </a:xfrm>
        </p:spPr>
        <p:txBody>
          <a:bodyPr/>
          <a:lstStyle/>
          <a:p>
            <a:pPr algn="l" eaLnBrk="1" hangingPunct="1"/>
            <a:r>
              <a:rPr lang="el-GR" sz="2000" b="1" dirty="0" smtClean="0">
                <a:solidFill>
                  <a:srgbClr val="000000"/>
                </a:solidFill>
                <a:latin typeface="Arial" pitchFamily="34" charset="0"/>
                <a:ea typeface="Calibri" pitchFamily="34" charset="0"/>
                <a:cs typeface="Arial" pitchFamily="34" charset="0"/>
              </a:rPr>
              <a:t>                                       </a:t>
            </a:r>
            <a:r>
              <a:rPr lang="en-US" sz="2000" b="1" dirty="0" smtClean="0">
                <a:solidFill>
                  <a:srgbClr val="000000"/>
                </a:solidFill>
                <a:latin typeface="Arial" pitchFamily="34" charset="0"/>
                <a:ea typeface="Calibri" pitchFamily="34" charset="0"/>
                <a:cs typeface="Arial" pitchFamily="34" charset="0"/>
              </a:rPr>
              <a:t> </a:t>
            </a:r>
            <a:r>
              <a:rPr lang="el-GR" sz="2000" b="1" dirty="0" smtClean="0">
                <a:solidFill>
                  <a:srgbClr val="000000"/>
                </a:solidFill>
                <a:latin typeface="Arial" pitchFamily="34" charset="0"/>
                <a:ea typeface="Calibri" pitchFamily="34" charset="0"/>
                <a:cs typeface="Arial" pitchFamily="34" charset="0"/>
              </a:rPr>
              <a:t> </a:t>
            </a:r>
            <a:r>
              <a:rPr lang="en-US" sz="2000" b="1" dirty="0" smtClean="0">
                <a:solidFill>
                  <a:srgbClr val="000000"/>
                </a:solidFill>
                <a:latin typeface="Arial" pitchFamily="34" charset="0"/>
                <a:ea typeface="Calibri" pitchFamily="34" charset="0"/>
                <a:cs typeface="Arial" pitchFamily="34" charset="0"/>
              </a:rPr>
              <a:t>                         </a:t>
            </a:r>
            <a:r>
              <a:rPr lang="el-GR" sz="2500" b="1" dirty="0" smtClean="0">
                <a:solidFill>
                  <a:srgbClr val="000000"/>
                </a:solidFill>
                <a:latin typeface="Arial" pitchFamily="34" charset="0"/>
                <a:ea typeface="Calibri" pitchFamily="34" charset="0"/>
                <a:cs typeface="Arial" pitchFamily="34" charset="0"/>
              </a:rPr>
              <a:t> σελίδα</a:t>
            </a:r>
            <a:r>
              <a:rPr lang="en-US" sz="2500" b="1" dirty="0" smtClean="0">
                <a:solidFill>
                  <a:srgbClr val="000000"/>
                </a:solidFill>
                <a:latin typeface="Arial" pitchFamily="34" charset="0"/>
                <a:ea typeface="Calibri" pitchFamily="34" charset="0"/>
                <a:cs typeface="Arial" pitchFamily="34" charset="0"/>
              </a:rPr>
              <a:t> </a:t>
            </a:r>
            <a:r>
              <a:rPr lang="en-US" sz="2500" b="1" dirty="0" smtClean="0">
                <a:solidFill>
                  <a:srgbClr val="000000"/>
                </a:solidFill>
                <a:latin typeface="Arial" pitchFamily="34" charset="0"/>
                <a:ea typeface="Calibri" pitchFamily="34" charset="0"/>
                <a:cs typeface="Arial" pitchFamily="34" charset="0"/>
              </a:rPr>
              <a:t>80</a:t>
            </a:r>
            <a:endParaRPr lang="el-GR" sz="2500" b="1" dirty="0" smtClean="0">
              <a:solidFill>
                <a:srgbClr val="000000"/>
              </a:solidFill>
              <a:latin typeface="Arial" pitchFamily="34" charset="0"/>
              <a:ea typeface="Calibri" pitchFamily="34" charset="0"/>
              <a:cs typeface="Arial" pitchFamily="34" charset="0"/>
            </a:endParaRPr>
          </a:p>
          <a:p>
            <a:pPr algn="l" eaLnBrk="1" hangingPunct="1"/>
            <a:r>
              <a:rPr lang="el-GR" sz="2400" b="1" dirty="0" smtClean="0">
                <a:solidFill>
                  <a:srgbClr val="000000"/>
                </a:solidFill>
                <a:latin typeface="Arial" pitchFamily="34" charset="0"/>
                <a:ea typeface="Calibri" pitchFamily="34" charset="0"/>
                <a:cs typeface="Times New Roman" pitchFamily="18" charset="0"/>
              </a:rPr>
              <a:t>                          </a:t>
            </a:r>
          </a:p>
          <a:p>
            <a:pPr algn="l" eaLnBrk="1" hangingPunct="1"/>
            <a:endParaRPr lang="en-US" sz="2400" b="1" dirty="0" smtClean="0">
              <a:solidFill>
                <a:srgbClr val="000000"/>
              </a:solidFill>
              <a:latin typeface="Arial" pitchFamily="34" charset="0"/>
              <a:ea typeface="Calibri" pitchFamily="34" charset="0"/>
              <a:cs typeface="Times New Roman" pitchFamily="18" charset="0"/>
            </a:endParaRPr>
          </a:p>
          <a:p>
            <a:pPr algn="l" eaLnBrk="1" hangingPunct="1"/>
            <a:r>
              <a:rPr lang="en-US" sz="2400" b="1" dirty="0" smtClean="0">
                <a:solidFill>
                  <a:srgbClr val="000000"/>
                </a:solidFill>
                <a:latin typeface="Arial" pitchFamily="34" charset="0"/>
                <a:ea typeface="Calibri" pitchFamily="34" charset="0"/>
                <a:cs typeface="Times New Roman" pitchFamily="18" charset="0"/>
              </a:rPr>
              <a:t>….</a:t>
            </a:r>
            <a:r>
              <a:rPr lang="el-GR" sz="2400" b="1" dirty="0" smtClean="0">
                <a:solidFill>
                  <a:srgbClr val="000000"/>
                </a:solidFill>
                <a:latin typeface="Arial" pitchFamily="34" charset="0"/>
                <a:ea typeface="Calibri" pitchFamily="34" charset="0"/>
                <a:cs typeface="Times New Roman" pitchFamily="18" charset="0"/>
              </a:rPr>
              <a:t>ο κίνδυνος της παχυσαρκίας είναι τέσσερις φορές υψηλότερος σε κορίτσια που προτιμούν τα γλυκά και παχυντικά τρόφιμα σε σύγκριση με τα κορίτσια που δεν δείχνουν ιδιαίτερη προτίμηση για κάποιο από αυτά τα τρόφιμα</a:t>
            </a:r>
            <a:r>
              <a:rPr lang="en-US" sz="2400" b="1" dirty="0" smtClean="0">
                <a:solidFill>
                  <a:srgbClr val="000000"/>
                </a:solidFill>
                <a:latin typeface="Arial" pitchFamily="34" charset="0"/>
                <a:ea typeface="Calibri" pitchFamily="34" charset="0"/>
                <a:cs typeface="Times New Roman" pitchFamily="18" charset="0"/>
              </a:rPr>
              <a:t>……. </a:t>
            </a:r>
            <a:endParaRPr lang="en-US" sz="2400" b="1" dirty="0" smtClean="0">
              <a:solidFill>
                <a:srgbClr val="000000"/>
              </a:solidFill>
              <a:ea typeface="Calibri" pitchFamily="34" charset="0"/>
              <a:cs typeface="Times New Roman" pitchFamily="18" charset="0"/>
            </a:endParaRPr>
          </a:p>
        </p:txBody>
      </p:sp>
    </p:spTree>
    <p:extLst>
      <p:ext uri="{BB962C8B-B14F-4D97-AF65-F5344CB8AC3E}">
        <p14:creationId xmlns:p14="http://schemas.microsoft.com/office/powerpoint/2010/main" val="740520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990600"/>
          </a:xfrm>
        </p:spPr>
        <p:txBody>
          <a:bodyPr rtlCol="0">
            <a:normAutofit fontScale="90000"/>
          </a:bodyPr>
          <a:lstStyle/>
          <a:p>
            <a:pPr algn="just" eaLnBrk="1" fontAlgn="auto" hangingPunct="1">
              <a:lnSpc>
                <a:spcPct val="150000"/>
              </a:lnSpc>
              <a:spcAft>
                <a:spcPts val="0"/>
              </a:spcAft>
              <a:defRPr/>
            </a:pPr>
            <a:r>
              <a:rPr lang="el-GR" b="1" dirty="0">
                <a:latin typeface="Arial"/>
                <a:ea typeface="Calibri"/>
                <a:cs typeface="Times New Roman"/>
              </a:rPr>
              <a:t>Για τα γλυκά και τα αλμυρά</a:t>
            </a:r>
            <a:r>
              <a:rPr lang="en-US" b="1" dirty="0">
                <a:latin typeface="Arial"/>
                <a:ea typeface="Calibri"/>
                <a:cs typeface="Times New Roman"/>
              </a:rPr>
              <a:t> </a:t>
            </a:r>
            <a:endParaRPr lang="en-US" sz="4000" dirty="0">
              <a:ea typeface="Calibri"/>
              <a:cs typeface="Times New Roman"/>
            </a:endParaRPr>
          </a:p>
        </p:txBody>
      </p:sp>
      <p:sp>
        <p:nvSpPr>
          <p:cNvPr id="201731" name="Subtitle 2"/>
          <p:cNvSpPr>
            <a:spLocks noGrp="1"/>
          </p:cNvSpPr>
          <p:nvPr>
            <p:ph type="subTitle" idx="1"/>
          </p:nvPr>
        </p:nvSpPr>
        <p:spPr>
          <a:xfrm>
            <a:off x="900113" y="1219200"/>
            <a:ext cx="7343775" cy="5334000"/>
          </a:xfrm>
        </p:spPr>
        <p:txBody>
          <a:bodyPr/>
          <a:lstStyle/>
          <a:p>
            <a:pPr algn="l" eaLnBrk="1" hangingPunct="1">
              <a:lnSpc>
                <a:spcPct val="150000"/>
              </a:lnSpc>
            </a:pPr>
            <a:r>
              <a:rPr lang="el-GR" sz="2500" b="1" dirty="0" smtClean="0">
                <a:solidFill>
                  <a:srgbClr val="000000"/>
                </a:solidFill>
                <a:latin typeface="Arial" pitchFamily="34" charset="0"/>
                <a:ea typeface="Calibri" pitchFamily="34" charset="0"/>
                <a:cs typeface="Arial" pitchFamily="34" charset="0"/>
              </a:rPr>
              <a:t>σελίδα</a:t>
            </a:r>
            <a:r>
              <a:rPr lang="en-US" sz="2500" b="1" dirty="0" smtClean="0">
                <a:solidFill>
                  <a:srgbClr val="000000"/>
                </a:solidFill>
                <a:latin typeface="Arial" pitchFamily="34" charset="0"/>
                <a:ea typeface="Calibri" pitchFamily="34" charset="0"/>
                <a:cs typeface="Arial" pitchFamily="34" charset="0"/>
              </a:rPr>
              <a:t> </a:t>
            </a:r>
            <a:r>
              <a:rPr lang="en-US" sz="2500" b="1" dirty="0" smtClean="0">
                <a:solidFill>
                  <a:srgbClr val="000000"/>
                </a:solidFill>
                <a:latin typeface="Arial" pitchFamily="34" charset="0"/>
                <a:ea typeface="Calibri" pitchFamily="34" charset="0"/>
                <a:cs typeface="Arial" pitchFamily="34" charset="0"/>
              </a:rPr>
              <a:t>79</a:t>
            </a:r>
            <a:r>
              <a:rPr lang="en-US" sz="2500" b="1" dirty="0" smtClean="0">
                <a:solidFill>
                  <a:srgbClr val="000000"/>
                </a:solidFill>
                <a:latin typeface="Arial" pitchFamily="34" charset="0"/>
                <a:ea typeface="Calibri" pitchFamily="34" charset="0"/>
                <a:cs typeface="Arial" pitchFamily="34" charset="0"/>
              </a:rPr>
              <a:t> </a:t>
            </a:r>
            <a:endParaRPr lang="en-US" sz="2500" b="1" dirty="0" smtClean="0">
              <a:solidFill>
                <a:srgbClr val="000000"/>
              </a:solidFill>
              <a:latin typeface="Arial" pitchFamily="34" charset="0"/>
              <a:ea typeface="Calibri" pitchFamily="34" charset="0"/>
              <a:cs typeface="Arial" pitchFamily="34" charset="0"/>
            </a:endParaRPr>
          </a:p>
          <a:p>
            <a:pPr algn="l" eaLnBrk="1" hangingPunct="1">
              <a:lnSpc>
                <a:spcPct val="150000"/>
              </a:lnSpc>
            </a:pPr>
            <a:r>
              <a:rPr lang="en-US" sz="2500" b="1" dirty="0" smtClean="0">
                <a:solidFill>
                  <a:srgbClr val="000000"/>
                </a:solidFill>
                <a:latin typeface="Arial" pitchFamily="34" charset="0"/>
                <a:ea typeface="Calibri" pitchFamily="34" charset="0"/>
                <a:cs typeface="Arial" pitchFamily="34" charset="0"/>
              </a:rPr>
              <a:t>….</a:t>
            </a:r>
            <a:r>
              <a:rPr lang="el-GR" b="1" dirty="0" smtClean="0">
                <a:solidFill>
                  <a:schemeClr val="tx1"/>
                </a:solidFill>
                <a:latin typeface="Arial" pitchFamily="34" charset="0"/>
                <a:ea typeface="Calibri" pitchFamily="34" charset="0"/>
                <a:cs typeface="Times New Roman" pitchFamily="18" charset="0"/>
              </a:rPr>
              <a:t>Τα παιδιά στην Κύπρο</a:t>
            </a:r>
            <a:r>
              <a:rPr lang="en-US" b="1" dirty="0" smtClean="0">
                <a:solidFill>
                  <a:schemeClr val="tx1"/>
                </a:solidFill>
                <a:latin typeface="Arial" pitchFamily="34" charset="0"/>
                <a:ea typeface="Calibri" pitchFamily="34" charset="0"/>
                <a:cs typeface="Times New Roman" pitchFamily="18" charset="0"/>
              </a:rPr>
              <a:t> </a:t>
            </a:r>
            <a:r>
              <a:rPr lang="el-GR" b="1" dirty="0" smtClean="0">
                <a:solidFill>
                  <a:schemeClr val="tx1"/>
                </a:solidFill>
                <a:latin typeface="Arial" pitchFamily="34" charset="0"/>
                <a:ea typeface="Calibri" pitchFamily="34" charset="0"/>
                <a:cs typeface="Times New Roman" pitchFamily="18" charset="0"/>
              </a:rPr>
              <a:t>καταναλώνουν τις περισσότερες σοκολάτες και τα περισσότερα</a:t>
            </a:r>
            <a:endParaRPr lang="en-US" sz="2800" b="1" dirty="0" smtClean="0">
              <a:solidFill>
                <a:schemeClr val="tx1"/>
              </a:solidFill>
              <a:ea typeface="Calibri" pitchFamily="34" charset="0"/>
              <a:cs typeface="Times New Roman" pitchFamily="18" charset="0"/>
            </a:endParaRPr>
          </a:p>
          <a:p>
            <a:pPr algn="l" eaLnBrk="1" hangingPunct="1">
              <a:lnSpc>
                <a:spcPct val="150000"/>
              </a:lnSpc>
            </a:pPr>
            <a:r>
              <a:rPr lang="el-GR" b="1" dirty="0" smtClean="0">
                <a:solidFill>
                  <a:schemeClr val="tx1"/>
                </a:solidFill>
                <a:latin typeface="Arial" pitchFamily="34" charset="0"/>
                <a:ea typeface="Calibri" pitchFamily="34" charset="0"/>
                <a:cs typeface="Times New Roman" pitchFamily="18" charset="0"/>
              </a:rPr>
              <a:t>πατατάκια σε σύγκριση με τις άλλες επτά ευρωπαϊκές χώρες</a:t>
            </a:r>
            <a:r>
              <a:rPr lang="en-US" b="1" dirty="0" smtClean="0">
                <a:solidFill>
                  <a:schemeClr val="tx1"/>
                </a:solidFill>
                <a:latin typeface="Arial" pitchFamily="34" charset="0"/>
                <a:ea typeface="Calibri" pitchFamily="34" charset="0"/>
                <a:cs typeface="Times New Roman" pitchFamily="18" charset="0"/>
              </a:rPr>
              <a:t>…..</a:t>
            </a:r>
            <a:endParaRPr lang="en-US" b="1" dirty="0" smtClean="0">
              <a:solidFill>
                <a:schemeClr val="tx1"/>
              </a:solidFill>
            </a:endParaRPr>
          </a:p>
        </p:txBody>
      </p:sp>
    </p:spTree>
    <p:extLst>
      <p:ext uri="{BB962C8B-B14F-4D97-AF65-F5344CB8AC3E}">
        <p14:creationId xmlns:p14="http://schemas.microsoft.com/office/powerpoint/2010/main" val="1447735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143000"/>
          </a:xfrm>
        </p:spPr>
        <p:txBody>
          <a:bodyPr>
            <a:normAutofit fontScale="90000"/>
          </a:bodyPr>
          <a:lstStyle/>
          <a:p>
            <a:pPr eaLnBrk="1" hangingPunct="1"/>
            <a:r>
              <a:rPr lang="el-GR" sz="3600" b="1" smtClean="0">
                <a:latin typeface="Arial" pitchFamily="34" charset="0"/>
                <a:ea typeface="Calibri" pitchFamily="34" charset="0"/>
                <a:cs typeface="Calibri" pitchFamily="34" charset="0"/>
              </a:rPr>
              <a:t>Το νερό είναι ζωή</a:t>
            </a:r>
            <a:r>
              <a:rPr lang="en-US" sz="3600" b="1" smtClean="0">
                <a:latin typeface="Arial" pitchFamily="34" charset="0"/>
                <a:ea typeface="Calibri" pitchFamily="34" charset="0"/>
                <a:cs typeface="Calibri" pitchFamily="34" charset="0"/>
              </a:rPr>
              <a:t/>
            </a:r>
            <a:br>
              <a:rPr lang="en-US" sz="3600" b="1" smtClean="0">
                <a:latin typeface="Arial" pitchFamily="34" charset="0"/>
                <a:ea typeface="Calibri" pitchFamily="34" charset="0"/>
                <a:cs typeface="Calibri" pitchFamily="34" charset="0"/>
              </a:rPr>
            </a:br>
            <a:r>
              <a:rPr lang="el-GR" sz="3600" b="1" smtClean="0">
                <a:latin typeface="Arial" pitchFamily="34" charset="0"/>
                <a:ea typeface="Calibri" pitchFamily="34" charset="0"/>
                <a:cs typeface="Calibri" pitchFamily="34" charset="0"/>
              </a:rPr>
              <a:t>                       </a:t>
            </a:r>
            <a:endParaRPr lang="en-US" sz="2300" smtClean="0"/>
          </a:p>
        </p:txBody>
      </p:sp>
      <p:sp>
        <p:nvSpPr>
          <p:cNvPr id="202755" name="Subtitle 2"/>
          <p:cNvSpPr>
            <a:spLocks noGrp="1"/>
          </p:cNvSpPr>
          <p:nvPr>
            <p:ph type="subTitle" idx="1"/>
          </p:nvPr>
        </p:nvSpPr>
        <p:spPr>
          <a:xfrm>
            <a:off x="1371600" y="990600"/>
            <a:ext cx="6400800" cy="5334000"/>
          </a:xfrm>
        </p:spPr>
        <p:txBody>
          <a:bodyPr/>
          <a:lstStyle/>
          <a:p>
            <a:pPr algn="l" eaLnBrk="1" hangingPunct="1">
              <a:lnSpc>
                <a:spcPct val="80000"/>
              </a:lnSpc>
            </a:pPr>
            <a:r>
              <a:rPr lang="el-GR" sz="2700" dirty="0" smtClean="0">
                <a:solidFill>
                  <a:schemeClr val="tx1"/>
                </a:solidFill>
              </a:rPr>
              <a:t>                                           </a:t>
            </a:r>
            <a:r>
              <a:rPr lang="el-GR" sz="2400" b="1" dirty="0" smtClean="0">
                <a:solidFill>
                  <a:srgbClr val="000000"/>
                </a:solidFill>
                <a:latin typeface="Arial" pitchFamily="34" charset="0"/>
                <a:ea typeface="Calibri" pitchFamily="34" charset="0"/>
                <a:cs typeface="Calibri" pitchFamily="34" charset="0"/>
              </a:rPr>
              <a:t> σελίδα </a:t>
            </a:r>
            <a:r>
              <a:rPr lang="el-GR" sz="2400" b="1" dirty="0" smtClean="0">
                <a:solidFill>
                  <a:srgbClr val="000000"/>
                </a:solidFill>
                <a:latin typeface="Arial" pitchFamily="34" charset="0"/>
                <a:ea typeface="Calibri" pitchFamily="34" charset="0"/>
                <a:cs typeface="Calibri" pitchFamily="34" charset="0"/>
              </a:rPr>
              <a:t>84</a:t>
            </a:r>
            <a:r>
              <a:rPr lang="el-GR" sz="2700" b="1" dirty="0" smtClean="0">
                <a:solidFill>
                  <a:schemeClr val="tx1"/>
                </a:solidFill>
              </a:rPr>
              <a:t>   </a:t>
            </a:r>
            <a:endParaRPr lang="el-GR" sz="2700" b="1" dirty="0" smtClean="0">
              <a:solidFill>
                <a:schemeClr val="tx1"/>
              </a:solidFill>
            </a:endParaRPr>
          </a:p>
          <a:p>
            <a:pPr algn="l" eaLnBrk="1" hangingPunct="1">
              <a:lnSpc>
                <a:spcPct val="80000"/>
              </a:lnSpc>
            </a:pPr>
            <a:r>
              <a:rPr lang="en-US" sz="2700" b="1" dirty="0" smtClean="0">
                <a:solidFill>
                  <a:schemeClr val="tx1"/>
                </a:solidFill>
                <a:latin typeface="Arial" pitchFamily="34" charset="0"/>
                <a:cs typeface="Arial" pitchFamily="34" charset="0"/>
              </a:rPr>
              <a:t>…..</a:t>
            </a:r>
            <a:r>
              <a:rPr lang="el-GR" sz="2700" b="1" dirty="0" smtClean="0">
                <a:solidFill>
                  <a:schemeClr val="tx1"/>
                </a:solidFill>
                <a:latin typeface="Arial" pitchFamily="34" charset="0"/>
                <a:cs typeface="Arial" pitchFamily="34" charset="0"/>
              </a:rPr>
              <a:t>Πολλοί μαθητές δεν πίνουν αρκετά υγρά. Αυτό έχει σαν αποτέλεσμα μικρή αφυδάτωση που όμως επηρεάζει την συγκέντρωση και χαμηλώνει την σχολική επίδοσή τους. Για αυτό πρέπει να καταναλώνουν υγρά (Βιβλιογραφία)</a:t>
            </a:r>
            <a:r>
              <a:rPr lang="en-US" sz="2700" b="1" dirty="0" smtClean="0">
                <a:solidFill>
                  <a:schemeClr val="tx1"/>
                </a:solidFill>
                <a:latin typeface="Arial" pitchFamily="34" charset="0"/>
                <a:cs typeface="Arial" pitchFamily="34" charset="0"/>
              </a:rPr>
              <a:t>……</a:t>
            </a:r>
            <a:r>
              <a:rPr lang="el-GR" sz="2700" b="1" dirty="0" smtClean="0">
                <a:solidFill>
                  <a:schemeClr val="tx1"/>
                </a:solidFill>
                <a:latin typeface="Arial" pitchFamily="34" charset="0"/>
                <a:cs typeface="Arial" pitchFamily="34" charset="0"/>
              </a:rPr>
              <a:t>  </a:t>
            </a:r>
          </a:p>
          <a:p>
            <a:pPr algn="l" eaLnBrk="1" hangingPunct="1">
              <a:lnSpc>
                <a:spcPct val="80000"/>
              </a:lnSpc>
            </a:pPr>
            <a:endParaRPr lang="en-US" sz="2700" b="1" dirty="0" smtClean="0">
              <a:solidFill>
                <a:schemeClr val="tx1"/>
              </a:solidFill>
              <a:latin typeface="Arial" pitchFamily="34" charset="0"/>
              <a:cs typeface="Arial" pitchFamily="34" charset="0"/>
            </a:endParaRPr>
          </a:p>
          <a:p>
            <a:pPr algn="l" eaLnBrk="1" hangingPunct="1">
              <a:lnSpc>
                <a:spcPct val="80000"/>
              </a:lnSpc>
            </a:pPr>
            <a:r>
              <a:rPr lang="en-US" sz="2700" b="1" dirty="0" smtClean="0">
                <a:solidFill>
                  <a:schemeClr val="tx1"/>
                </a:solidFill>
                <a:latin typeface="Arial" pitchFamily="34" charset="0"/>
                <a:cs typeface="Arial" pitchFamily="34" charset="0"/>
              </a:rPr>
              <a:t>.....</a:t>
            </a:r>
            <a:r>
              <a:rPr lang="el-GR" sz="2700" b="1" dirty="0" smtClean="0">
                <a:solidFill>
                  <a:schemeClr val="tx1"/>
                </a:solidFill>
                <a:latin typeface="Arial" pitchFamily="34" charset="0"/>
                <a:cs typeface="Arial" pitchFamily="34" charset="0"/>
              </a:rPr>
              <a:t>τα παιδιά που πίνουν νερό   αντί ζαχαρούχων αναψυκτικών έχουν λιγότερες πιθανότητες να γίνουν υπέρβαρα ή παχύσαρκα άτομα</a:t>
            </a:r>
            <a:r>
              <a:rPr lang="en-US" sz="2700" b="1" dirty="0" smtClean="0">
                <a:solidFill>
                  <a:schemeClr val="tx1"/>
                </a:solidFill>
                <a:latin typeface="Arial" pitchFamily="34" charset="0"/>
                <a:cs typeface="Arial" pitchFamily="34" charset="0"/>
              </a:rPr>
              <a:t>…….</a:t>
            </a:r>
          </a:p>
        </p:txBody>
      </p:sp>
    </p:spTree>
    <p:extLst>
      <p:ext uri="{BB962C8B-B14F-4D97-AF65-F5344CB8AC3E}">
        <p14:creationId xmlns:p14="http://schemas.microsoft.com/office/powerpoint/2010/main" val="2811394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630</Words>
  <Application>Microsoft Office PowerPoint</Application>
  <PresentationFormat>On-screen Show (4:3)</PresentationFormat>
  <Paragraphs>109</Paragraphs>
  <Slides>15</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1_Office Theme</vt:lpstr>
      <vt:lpstr>2_Office Theme</vt:lpstr>
      <vt:lpstr>Diagramm</vt:lpstr>
      <vt:lpstr>Εκπαίδευση σε θέματα Υγείας: πώς την αντιλαμβάνονται τα παιδιά;</vt:lpstr>
      <vt:lpstr>PowerPoint Presentation</vt:lpstr>
      <vt:lpstr>Family lifestyle </vt:lpstr>
      <vt:lpstr>Η οικογένεια παίζει σημαντικό ρόλο στο να διατηρήσουν οι  Tweens ένα υγιές βάρος ; </vt:lpstr>
      <vt:lpstr>H πολιτεία πρέπει να υποστηρίξει την υγιεινή διατροφή  </vt:lpstr>
      <vt:lpstr>PowerPoint Presentation</vt:lpstr>
      <vt:lpstr>Για τα γλυκά και τα αλμυρά </vt:lpstr>
      <vt:lpstr>Για τα γλυκά και τα αλμυρά </vt:lpstr>
      <vt:lpstr>Το νερό είναι ζωή                        </vt:lpstr>
      <vt:lpstr>Η γύμναση του σώματος αυξάνει την υγεία των οστώ</vt:lpstr>
      <vt:lpstr>Ο ύπνος είναι υγεία!</vt:lpstr>
      <vt:lpstr>Ο ύπνος είναι υγεία!</vt:lpstr>
      <vt:lpstr>Σημείωμα για ενημέρωση και προβληματισμό από την σύγκριση του Κυπριακού Εκπαιδευτικού συστήματος με εκείνα άλλων Ευρωπαϊκών χωρών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σε θέματα Υγείας: πώς την αντιλαμβάνονται τα παιδιά;</dc:title>
  <dc:creator>Michalis Tornaritis</dc:creator>
  <cp:lastModifiedBy>user</cp:lastModifiedBy>
  <cp:revision>3</cp:revision>
  <dcterms:created xsi:type="dcterms:W3CDTF">2006-08-16T00:00:00Z</dcterms:created>
  <dcterms:modified xsi:type="dcterms:W3CDTF">2014-02-17T09:42:21Z</dcterms:modified>
</cp:coreProperties>
</file>