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841" r:id="rId2"/>
    <p:sldMasterId id="2147483837" r:id="rId3"/>
  </p:sldMasterIdLst>
  <p:notesMasterIdLst>
    <p:notesMasterId r:id="rId19"/>
  </p:notesMasterIdLst>
  <p:sldIdLst>
    <p:sldId id="712" r:id="rId4"/>
    <p:sldId id="754" r:id="rId5"/>
    <p:sldId id="755" r:id="rId6"/>
    <p:sldId id="756" r:id="rId7"/>
    <p:sldId id="757" r:id="rId8"/>
    <p:sldId id="758" r:id="rId9"/>
    <p:sldId id="760" r:id="rId10"/>
    <p:sldId id="771" r:id="rId11"/>
    <p:sldId id="765" r:id="rId12"/>
    <p:sldId id="767" r:id="rId13"/>
    <p:sldId id="770" r:id="rId14"/>
    <p:sldId id="763" r:id="rId15"/>
    <p:sldId id="764" r:id="rId16"/>
    <p:sldId id="768" r:id="rId17"/>
    <p:sldId id="52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2253C"/>
    <a:srgbClr val="0878BE"/>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70968" autoAdjust="0"/>
  </p:normalViewPr>
  <p:slideViewPr>
    <p:cSldViewPr snapToGrid="0">
      <p:cViewPr varScale="1">
        <p:scale>
          <a:sx n="56" d="100"/>
          <a:sy n="56" d="100"/>
        </p:scale>
        <p:origin x="1843"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93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6C5DC-CDAA-4025-BCB6-BD740005C9EE}" type="datetimeFigureOut">
              <a:rPr lang="en-GB" smtClean="0"/>
              <a:t>28/03/2023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65E90-5706-4C3E-ADDD-8C62DCCAAD83}" type="slidenum">
              <a:rPr lang="en-GB" smtClean="0"/>
              <a:t>‹#›</a:t>
            </a:fld>
            <a:endParaRPr lang="en-GB"/>
          </a:p>
        </p:txBody>
      </p:sp>
    </p:spTree>
    <p:extLst>
      <p:ext uri="{BB962C8B-B14F-4D97-AF65-F5344CB8AC3E}">
        <p14:creationId xmlns:p14="http://schemas.microsoft.com/office/powerpoint/2010/main" val="97452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Καλημέρα σας! Ευχαριστώ το Παιδαγωγικό Ινστιτούτο που είναι ο εθνικός φορέας επικοινωνίας για το </a:t>
            </a:r>
            <a:r>
              <a:rPr lang="en-GB" dirty="0" err="1"/>
              <a:t>Scientix</a:t>
            </a:r>
            <a:r>
              <a:rPr lang="el-GR" dirty="0"/>
              <a:t> για την πρόσκληση να παρουσιάσω. Είμαι η Αλεξία Αλεξάνδρου. Είμαι εκπαιδευτικός δημοτικής εκπαίδευσης και πρέσβειρα του </a:t>
            </a:r>
            <a:r>
              <a:rPr lang="en-GB" dirty="0" err="1"/>
              <a:t>scientix</a:t>
            </a:r>
            <a:r>
              <a:rPr lang="en-GB" dirty="0"/>
              <a:t> </a:t>
            </a:r>
            <a:r>
              <a:rPr lang="el-GR" dirty="0"/>
              <a:t>για την Κύπρο. Το </a:t>
            </a:r>
            <a:r>
              <a:rPr lang="en-GB" dirty="0" err="1"/>
              <a:t>scientix</a:t>
            </a:r>
            <a:r>
              <a:rPr lang="en-GB" dirty="0"/>
              <a:t> </a:t>
            </a:r>
            <a:r>
              <a:rPr lang="el-GR" dirty="0"/>
              <a:t>είναι το ευρωπαϊκό δίκτυο επαγγελματικής ανάπτυξης εκπαιδευτικών για την εκπαίδευση </a:t>
            </a:r>
            <a:r>
              <a:rPr lang="en-GB" dirty="0"/>
              <a:t>STEM.</a:t>
            </a:r>
            <a:endParaRPr lang="LID4096" dirty="0"/>
          </a:p>
        </p:txBody>
      </p:sp>
      <p:sp>
        <p:nvSpPr>
          <p:cNvPr id="4" name="Slide Number Placeholder 3"/>
          <p:cNvSpPr>
            <a:spLocks noGrp="1"/>
          </p:cNvSpPr>
          <p:nvPr>
            <p:ph type="sldNum" sz="quarter" idx="5"/>
          </p:nvPr>
        </p:nvSpPr>
        <p:spPr/>
        <p:txBody>
          <a:bodyPr/>
          <a:lstStyle/>
          <a:p>
            <a:fld id="{AB765E90-5706-4C3E-ADDD-8C62DCCAAD83}" type="slidenum">
              <a:rPr lang="en-GB" smtClean="0"/>
              <a:t>1</a:t>
            </a:fld>
            <a:endParaRPr lang="en-GB"/>
          </a:p>
        </p:txBody>
      </p:sp>
    </p:spTree>
    <p:extLst>
      <p:ext uri="{BB962C8B-B14F-4D97-AF65-F5344CB8AC3E}">
        <p14:creationId xmlns:p14="http://schemas.microsoft.com/office/powerpoint/2010/main" val="3917184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Στην ιστοσελίδα του </a:t>
            </a:r>
            <a:r>
              <a:rPr lang="en-GB" dirty="0" err="1"/>
              <a:t>scientix</a:t>
            </a:r>
            <a:r>
              <a:rPr lang="en-GB" dirty="0"/>
              <a:t> </a:t>
            </a:r>
            <a:r>
              <a:rPr lang="el-GR" dirty="0"/>
              <a:t>θα βρείτε ημερολόγιο με όλες τις εκδηλώσεις που έχουν προγραμματιστεί για κάθε μήνα. Για παράδειγμα την περίοδο αυτή τρέχει το </a:t>
            </a:r>
            <a:r>
              <a:rPr lang="en-GB" dirty="0"/>
              <a:t>stem </a:t>
            </a:r>
            <a:r>
              <a:rPr lang="en-GB" dirty="0" err="1"/>
              <a:t>scientix</a:t>
            </a:r>
            <a:r>
              <a:rPr lang="en-GB" dirty="0"/>
              <a:t> discovery campaign 2023</a:t>
            </a:r>
            <a:r>
              <a:rPr lang="el-GR" dirty="0"/>
              <a:t> που είναι μια κοινή διεθνής πρωτοβουλία που διοργανώνεται από το </a:t>
            </a:r>
            <a:r>
              <a:rPr lang="el-GR" dirty="0" err="1"/>
              <a:t>Scientix</a:t>
            </a:r>
            <a:r>
              <a:rPr lang="el-GR" dirty="0"/>
              <a:t> και προσκαλεί εκπαιδευτικούς, προγράμματα, οργανισμούς, βιβλιοθήκες, σχολεία, πανεπιστήμια, λέσχες νέων και όλους τους ενδιαφερόμενους φορείς σε όλη την Ευρώπη και τον κόσμο να γιορτάσουν τις σταδιοδρομίες και τις σπουδές στους τομείς των Φυσικών Επιστημών, της Τεχνολογίας, της Μηχανικής και των Μαθηματικών (STEM). Η εκστρατεία διαρκεί από την 1η Φεβρουαρίου έως τις 30 Απριλίου 2023, με κορύφωση των δραστηριοτήτων από τις 24 έως τις 30 Απριλίου. Μπορεί και το δικό σας σχολείο ή οργανισμός να προσθέσει τη δική του δραστηριότητα STEM στο χάρτη!  Αν συμμετέχετε σε μια δραστηριότητα STEM κατά τη διάρκεια της περιόδου Φεβρουαρίου-Απριλίου 2023; Συμπεριλάβετε την στον χάρτη! Οι συμμετέχοντες που διοργανώνουν μια διαδικτυακή εκδήλωση STEM ή μια δραστηριότητα STEM σε σχολεία κατά τη διάρκεια αυτής της περιόδου μπορούν επίσης να συμμετάσχουν στους διαγωνισμούς της εκστρατείας STEM </a:t>
            </a:r>
            <a:r>
              <a:rPr lang="el-GR" dirty="0" err="1"/>
              <a:t>Discovery</a:t>
            </a:r>
            <a:r>
              <a:rPr lang="el-GR" dirty="0"/>
              <a:t>.</a:t>
            </a:r>
            <a:endParaRPr lang="en-GB" dirty="0"/>
          </a:p>
        </p:txBody>
      </p:sp>
      <p:sp>
        <p:nvSpPr>
          <p:cNvPr id="4" name="Slide Number Placeholder 3"/>
          <p:cNvSpPr>
            <a:spLocks noGrp="1"/>
          </p:cNvSpPr>
          <p:nvPr>
            <p:ph type="sldNum" sz="quarter" idx="5"/>
          </p:nvPr>
        </p:nvSpPr>
        <p:spPr/>
        <p:txBody>
          <a:bodyPr/>
          <a:lstStyle/>
          <a:p>
            <a:fld id="{AB765E90-5706-4C3E-ADDD-8C62DCCAAD83}" type="slidenum">
              <a:rPr lang="en-GB" smtClean="0"/>
              <a:t>10</a:t>
            </a:fld>
            <a:endParaRPr lang="en-GB"/>
          </a:p>
        </p:txBody>
      </p:sp>
    </p:spTree>
    <p:extLst>
      <p:ext uri="{BB962C8B-B14F-4D97-AF65-F5344CB8AC3E}">
        <p14:creationId xmlns:p14="http://schemas.microsoft.com/office/powerpoint/2010/main" val="247690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Στις Ειδήσεις/ανακοινώσεις της ιστοσελίδας του </a:t>
            </a:r>
            <a:r>
              <a:rPr lang="en-GB" dirty="0" err="1"/>
              <a:t>scientix</a:t>
            </a:r>
            <a:r>
              <a:rPr lang="el-GR" dirty="0"/>
              <a:t> μπορείτε να δείτε διαγωνισμούς για εκπαιδευτικούς ή/και μαθητές που τρέχουν. Αρκετοί εντάσσονται στο πλαίσιο του </a:t>
            </a:r>
            <a:r>
              <a:rPr lang="en-GB" dirty="0"/>
              <a:t>STEM Campaign </a:t>
            </a:r>
            <a:r>
              <a:rPr lang="el-GR" dirty="0"/>
              <a:t>και φέτος οι συμμετέχοντες έχουν προθεσμία υποβολής μέχρις τις 30 Απριλίου 2023. </a:t>
            </a:r>
            <a:endParaRPr lang="LID4096" dirty="0"/>
          </a:p>
        </p:txBody>
      </p:sp>
      <p:sp>
        <p:nvSpPr>
          <p:cNvPr id="4" name="Slide Number Placeholder 3"/>
          <p:cNvSpPr>
            <a:spLocks noGrp="1"/>
          </p:cNvSpPr>
          <p:nvPr>
            <p:ph type="sldNum" sz="quarter" idx="5"/>
          </p:nvPr>
        </p:nvSpPr>
        <p:spPr/>
        <p:txBody>
          <a:bodyPr/>
          <a:lstStyle/>
          <a:p>
            <a:fld id="{AB765E90-5706-4C3E-ADDD-8C62DCCAAD83}" type="slidenum">
              <a:rPr lang="en-GB" smtClean="0"/>
              <a:t>11</a:t>
            </a:fld>
            <a:endParaRPr lang="en-GB"/>
          </a:p>
        </p:txBody>
      </p:sp>
    </p:spTree>
    <p:extLst>
      <p:ext uri="{BB962C8B-B14F-4D97-AF65-F5344CB8AC3E}">
        <p14:creationId xmlns:p14="http://schemas.microsoft.com/office/powerpoint/2010/main" val="281401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a:t>
            </a:r>
            <a:r>
              <a:rPr lang="en-GB" dirty="0" err="1"/>
              <a:t>scientix</a:t>
            </a:r>
            <a:r>
              <a:rPr lang="en-GB" dirty="0"/>
              <a:t> ambassadors </a:t>
            </a:r>
            <a:r>
              <a:rPr lang="el-GR" dirty="0"/>
              <a:t>στην Κύπρο είναι:</a:t>
            </a:r>
          </a:p>
          <a:p>
            <a:r>
              <a:rPr lang="el-GR" dirty="0"/>
              <a:t>Μπορείτε να επικοινωνείτε μαζί μας σε ό,τι βοήθεια χρειάζεστε σε σχέση με το </a:t>
            </a:r>
            <a:r>
              <a:rPr lang="en-GB" dirty="0" err="1"/>
              <a:t>scientix</a:t>
            </a:r>
            <a:r>
              <a:rPr lang="en-GB" dirty="0"/>
              <a:t>.</a:t>
            </a:r>
            <a:endParaRPr lang="LID4096" dirty="0"/>
          </a:p>
        </p:txBody>
      </p:sp>
      <p:sp>
        <p:nvSpPr>
          <p:cNvPr id="4" name="Slide Number Placeholder 3"/>
          <p:cNvSpPr>
            <a:spLocks noGrp="1"/>
          </p:cNvSpPr>
          <p:nvPr>
            <p:ph type="sldNum" sz="quarter" idx="5"/>
          </p:nvPr>
        </p:nvSpPr>
        <p:spPr/>
        <p:txBody>
          <a:bodyPr/>
          <a:lstStyle/>
          <a:p>
            <a:fld id="{AB765E90-5706-4C3E-ADDD-8C62DCCAAD83}" type="slidenum">
              <a:rPr lang="en-GB" smtClean="0"/>
              <a:t>12</a:t>
            </a:fld>
            <a:endParaRPr lang="en-GB"/>
          </a:p>
        </p:txBody>
      </p:sp>
    </p:spTree>
    <p:extLst>
      <p:ext uri="{BB962C8B-B14F-4D97-AF65-F5344CB8AC3E}">
        <p14:creationId xmlns:p14="http://schemas.microsoft.com/office/powerpoint/2010/main" val="783186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a:t>
            </a:r>
            <a:r>
              <a:rPr lang="el-GR" dirty="0" err="1"/>
              <a:t>πάρχει</a:t>
            </a:r>
            <a:r>
              <a:rPr lang="el-GR" dirty="0"/>
              <a:t> ανοικτή νέα πρόσκληση για </a:t>
            </a:r>
            <a:r>
              <a:rPr lang="en-GB" dirty="0" err="1"/>
              <a:t>Scientix</a:t>
            </a:r>
            <a:r>
              <a:rPr lang="en-GB" dirty="0"/>
              <a:t> Ambassadors</a:t>
            </a:r>
            <a:r>
              <a:rPr lang="el-GR" dirty="0"/>
              <a:t>. Η προθεσμία για να κάνει κάποιος αίτηση είναι 7 Απριλίου. Μπορείτε να δείτε την αίτηση και το τι άλλο χρειάζεται να κάνετε ώστε να γίνεται πρεσβευτής του </a:t>
            </a:r>
            <a:r>
              <a:rPr lang="en-GB" dirty="0" err="1"/>
              <a:t>scientix</a:t>
            </a:r>
            <a:r>
              <a:rPr lang="en-GB" dirty="0"/>
              <a:t> </a:t>
            </a:r>
            <a:r>
              <a:rPr lang="el-GR" dirty="0"/>
              <a:t>στις ανακοινώσεις/ειδήσεις του </a:t>
            </a:r>
            <a:r>
              <a:rPr lang="en-GB" dirty="0" err="1"/>
              <a:t>scientix</a:t>
            </a:r>
            <a:r>
              <a:rPr lang="en-GB" dirty="0"/>
              <a:t>.</a:t>
            </a:r>
            <a:endParaRPr lang="LID4096" dirty="0"/>
          </a:p>
        </p:txBody>
      </p:sp>
      <p:sp>
        <p:nvSpPr>
          <p:cNvPr id="4" name="Slide Number Placeholder 3"/>
          <p:cNvSpPr>
            <a:spLocks noGrp="1"/>
          </p:cNvSpPr>
          <p:nvPr>
            <p:ph type="sldNum" sz="quarter" idx="5"/>
          </p:nvPr>
        </p:nvSpPr>
        <p:spPr/>
        <p:txBody>
          <a:bodyPr/>
          <a:lstStyle/>
          <a:p>
            <a:fld id="{AB765E90-5706-4C3E-ADDD-8C62DCCAAD83}" type="slidenum">
              <a:rPr lang="en-GB" smtClean="0"/>
              <a:t>13</a:t>
            </a:fld>
            <a:endParaRPr lang="en-GB"/>
          </a:p>
        </p:txBody>
      </p:sp>
    </p:spTree>
    <p:extLst>
      <p:ext uri="{BB962C8B-B14F-4D97-AF65-F5344CB8AC3E}">
        <p14:creationId xmlns:p14="http://schemas.microsoft.com/office/powerpoint/2010/main" val="2499555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l-GR" b="1" i="0" dirty="0">
                <a:solidFill>
                  <a:srgbClr val="7C868A"/>
                </a:solidFill>
                <a:effectLst/>
                <a:latin typeface="Open Sans" panose="020B0606030504020204" pitchFamily="34" charset="0"/>
              </a:rPr>
              <a:t>Μέσω του </a:t>
            </a:r>
            <a:r>
              <a:rPr lang="en-GB" b="1" i="0" dirty="0" err="1">
                <a:solidFill>
                  <a:srgbClr val="7C868A"/>
                </a:solidFill>
                <a:effectLst/>
                <a:latin typeface="Open Sans" panose="020B0606030504020204" pitchFamily="34" charset="0"/>
              </a:rPr>
              <a:t>scientix</a:t>
            </a:r>
            <a:r>
              <a:rPr lang="en-GB" b="1" i="0" dirty="0">
                <a:solidFill>
                  <a:srgbClr val="7C868A"/>
                </a:solidFill>
                <a:effectLst/>
                <a:latin typeface="Open Sans" panose="020B0606030504020204" pitchFamily="34" charset="0"/>
              </a:rPr>
              <a:t> </a:t>
            </a:r>
            <a:r>
              <a:rPr lang="el-GR" b="1" i="0" dirty="0">
                <a:solidFill>
                  <a:srgbClr val="7C868A"/>
                </a:solidFill>
                <a:effectLst/>
                <a:latin typeface="Open Sans" panose="020B0606030504020204" pitchFamily="34" charset="0"/>
              </a:rPr>
              <a:t>μπορεί κάθε σχολείο που ακολουθεί στρατηγικές </a:t>
            </a:r>
            <a:r>
              <a:rPr lang="en-GB" b="1" i="0" dirty="0">
                <a:solidFill>
                  <a:srgbClr val="7C868A"/>
                </a:solidFill>
                <a:effectLst/>
                <a:latin typeface="Open Sans" panose="020B0606030504020204" pitchFamily="34" charset="0"/>
              </a:rPr>
              <a:t>STEM </a:t>
            </a:r>
            <a:r>
              <a:rPr lang="el-GR" b="1" i="0" dirty="0">
                <a:solidFill>
                  <a:srgbClr val="7C868A"/>
                </a:solidFill>
                <a:effectLst/>
                <a:latin typeface="Open Sans" panose="020B0606030504020204" pitchFamily="34" charset="0"/>
              </a:rPr>
              <a:t>να κάνει εγγραφή στην πύλη </a:t>
            </a:r>
            <a:r>
              <a:rPr lang="en-GB" b="1" i="0" dirty="0">
                <a:solidFill>
                  <a:srgbClr val="7C868A"/>
                </a:solidFill>
                <a:effectLst/>
                <a:latin typeface="Open Sans" panose="020B0606030504020204" pitchFamily="34" charset="0"/>
              </a:rPr>
              <a:t>STEM school label </a:t>
            </a:r>
            <a:r>
              <a:rPr lang="el-GR" b="1" i="0" dirty="0">
                <a:solidFill>
                  <a:srgbClr val="7C868A"/>
                </a:solidFill>
                <a:effectLst/>
                <a:latin typeface="Open Sans" panose="020B0606030504020204" pitchFamily="34" charset="0"/>
              </a:rPr>
              <a:t>και να ξεκινήσει τη διαδικασία διαπίστευσης για να πάρει το</a:t>
            </a:r>
            <a:r>
              <a:rPr lang="en-GB" b="1" i="0" dirty="0">
                <a:solidFill>
                  <a:srgbClr val="7C868A"/>
                </a:solidFill>
                <a:effectLst/>
                <a:latin typeface="Open Sans" panose="020B0606030504020204" pitchFamily="34" charset="0"/>
              </a:rPr>
              <a:t> STEM school label.</a:t>
            </a:r>
            <a:endParaRPr lang="el-GR" b="1" i="0" dirty="0">
              <a:solidFill>
                <a:srgbClr val="234457"/>
              </a:solidFill>
              <a:effectLst/>
              <a:latin typeface="Open Sans" panose="020B0606030504020204" pitchFamily="34" charset="0"/>
            </a:endParaRPr>
          </a:p>
          <a:p>
            <a:pPr algn="l" fontAlgn="base"/>
            <a:r>
              <a:rPr lang="el-GR" b="1" i="0" dirty="0">
                <a:solidFill>
                  <a:srgbClr val="234457"/>
                </a:solidFill>
                <a:effectLst/>
                <a:latin typeface="Open Sans" panose="020B0606030504020204" pitchFamily="34" charset="0"/>
              </a:rPr>
              <a:t>Με το STEM </a:t>
            </a:r>
            <a:r>
              <a:rPr lang="el-GR" b="1" i="0" dirty="0" err="1">
                <a:solidFill>
                  <a:srgbClr val="234457"/>
                </a:solidFill>
                <a:effectLst/>
                <a:latin typeface="Open Sans" panose="020B0606030504020204" pitchFamily="34" charset="0"/>
              </a:rPr>
              <a:t>School</a:t>
            </a:r>
            <a:r>
              <a:rPr lang="el-GR" b="1" i="0" dirty="0">
                <a:solidFill>
                  <a:srgbClr val="234457"/>
                </a:solidFill>
                <a:effectLst/>
                <a:latin typeface="Open Sans" panose="020B0606030504020204" pitchFamily="34" charset="0"/>
              </a:rPr>
              <a:t> </a:t>
            </a:r>
            <a:r>
              <a:rPr lang="el-GR" b="1" i="0" dirty="0" err="1">
                <a:solidFill>
                  <a:srgbClr val="234457"/>
                </a:solidFill>
                <a:effectLst/>
                <a:latin typeface="Open Sans" panose="020B0606030504020204" pitchFamily="34" charset="0"/>
              </a:rPr>
              <a:t>Label</a:t>
            </a:r>
            <a:r>
              <a:rPr lang="el-GR" b="1" i="0" dirty="0">
                <a:solidFill>
                  <a:srgbClr val="234457"/>
                </a:solidFill>
                <a:effectLst/>
                <a:latin typeface="Open Sans" panose="020B0606030504020204" pitchFamily="34" charset="0"/>
              </a:rPr>
              <a:t>, οι εκπρόσωποι των σχολείων μπορούν να αξιολογήσουν το σχολείο τους χρησιμοποιώντας ένα διαδικτυακό εργαλείο </a:t>
            </a:r>
            <a:r>
              <a:rPr lang="el-GR" b="1" i="0" dirty="0" err="1">
                <a:solidFill>
                  <a:srgbClr val="234457"/>
                </a:solidFill>
                <a:effectLst/>
                <a:latin typeface="Open Sans" panose="020B0606030504020204" pitchFamily="34" charset="0"/>
              </a:rPr>
              <a:t>αυτοαξιολόγησης</a:t>
            </a:r>
            <a:r>
              <a:rPr lang="el-GR" b="1" i="0" dirty="0">
                <a:solidFill>
                  <a:srgbClr val="234457"/>
                </a:solidFill>
                <a:effectLst/>
                <a:latin typeface="Open Sans" panose="020B0606030504020204" pitchFamily="34" charset="0"/>
              </a:rPr>
              <a:t> σύμφωνα με τα κριτήρια που ορίζουν ένα σχολείο STEM. Αυτό το εργαλείο </a:t>
            </a:r>
            <a:r>
              <a:rPr lang="el-GR" b="1" i="0" dirty="0" err="1">
                <a:solidFill>
                  <a:srgbClr val="234457"/>
                </a:solidFill>
                <a:effectLst/>
                <a:latin typeface="Open Sans" panose="020B0606030504020204" pitchFamily="34" charset="0"/>
              </a:rPr>
              <a:t>αυτοαξιολόγησης</a:t>
            </a:r>
            <a:r>
              <a:rPr lang="el-GR" b="1" i="0" dirty="0">
                <a:solidFill>
                  <a:srgbClr val="234457"/>
                </a:solidFill>
                <a:effectLst/>
                <a:latin typeface="Open Sans" panose="020B0606030504020204" pitchFamily="34" charset="0"/>
              </a:rPr>
              <a:t> προσδιορίζει τους απαιτούμενους τομείς ανάπτυξης και παρέχει κατάρτιση και πόρους για τα σχολεία ώστε να βελτιώσουν τις δραστηριότητές τους STEM σε σχολικό επίπεδο. </a:t>
            </a:r>
          </a:p>
          <a:p>
            <a:pPr algn="l" fontAlgn="base"/>
            <a:r>
              <a:rPr lang="el-GR" b="1" i="0" dirty="0">
                <a:solidFill>
                  <a:srgbClr val="234457"/>
                </a:solidFill>
                <a:effectLst/>
                <a:latin typeface="inherit"/>
              </a:rPr>
              <a:t>Όσα σχολεία ενδιαφέρονται να ξεκινήσουν τη διαδικασία διαπίστευσης για το </a:t>
            </a:r>
            <a:r>
              <a:rPr lang="en-GB" b="1" i="0" dirty="0">
                <a:solidFill>
                  <a:srgbClr val="234457"/>
                </a:solidFill>
                <a:effectLst/>
                <a:latin typeface="inherit"/>
              </a:rPr>
              <a:t>STEM school label </a:t>
            </a:r>
            <a:r>
              <a:rPr lang="el-GR" b="1" i="0" dirty="0">
                <a:solidFill>
                  <a:srgbClr val="234457"/>
                </a:solidFill>
                <a:effectLst/>
                <a:latin typeface="inherit"/>
              </a:rPr>
              <a:t>μπορείτε να επικοινωνήσετε μαζί μας ώστε να σας βοηθήσουμε με τη διαδικασία. </a:t>
            </a:r>
          </a:p>
        </p:txBody>
      </p:sp>
      <p:sp>
        <p:nvSpPr>
          <p:cNvPr id="4" name="Slide Number Placeholder 3"/>
          <p:cNvSpPr>
            <a:spLocks noGrp="1"/>
          </p:cNvSpPr>
          <p:nvPr>
            <p:ph type="sldNum" sz="quarter" idx="5"/>
          </p:nvPr>
        </p:nvSpPr>
        <p:spPr/>
        <p:txBody>
          <a:bodyPr/>
          <a:lstStyle/>
          <a:p>
            <a:fld id="{AB765E90-5706-4C3E-ADDD-8C62DCCAAD83}" type="slidenum">
              <a:rPr lang="en-GB" smtClean="0"/>
              <a:t>14</a:t>
            </a:fld>
            <a:endParaRPr lang="en-GB"/>
          </a:p>
        </p:txBody>
      </p:sp>
    </p:spTree>
    <p:extLst>
      <p:ext uri="{BB962C8B-B14F-4D97-AF65-F5344CB8AC3E}">
        <p14:creationId xmlns:p14="http://schemas.microsoft.com/office/powerpoint/2010/main" val="197146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021446" y="9721271"/>
            <a:ext cx="3073008" cy="50810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7488" tIns="50694" rIns="97488" bIns="50694"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defRPr/>
            </a:pPr>
            <a:fld id="{648869C9-F639-4278-BC92-3DF2A40AC7BA}" type="slidenum">
              <a:rPr kumimoji="0" sz="18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defRPr/>
              </a:pPr>
              <a:t>15</a:t>
            </a:fld>
            <a:endParaRPr kumimoji="0" lang="fr-FR" sz="1300" b="0" i="0" u="none" strike="noStrike" kern="1200" cap="none" spc="0" normalizeH="0" baseline="0" noProof="0">
              <a:ln>
                <a:noFill/>
              </a:ln>
              <a:solidFill>
                <a:srgbClr val="000000"/>
              </a:solidFill>
              <a:effectLst/>
              <a:uLnTx/>
              <a:uFillTx/>
              <a:latin typeface="Arial" pitchFamily="18"/>
              <a:ea typeface="ヒラギノ角ゴ ProN W3" pitchFamily="2"/>
              <a:cs typeface="ヒラギノ角ゴ ProN W3" pitchFamily="2"/>
            </a:endParaRPr>
          </a:p>
        </p:txBody>
      </p:sp>
      <p:sp>
        <p:nvSpPr>
          <p:cNvPr id="3" name="Slide Image Placeholder 2"/>
          <p:cNvSpPr>
            <a:spLocks noGrp="1" noRot="1" noChangeAspect="1" noResize="1"/>
          </p:cNvSpPr>
          <p:nvPr>
            <p:ph type="sldImg"/>
          </p:nvPr>
        </p:nvSpPr>
        <p:spPr>
          <a:xfrm>
            <a:off x="139700" y="768350"/>
            <a:ext cx="6819900" cy="3836988"/>
          </a:xfrm>
          <a:solidFill>
            <a:schemeClr val="accent1"/>
          </a:solidFill>
          <a:ln w="25400">
            <a:solidFill>
              <a:schemeClr val="accent1">
                <a:shade val="50000"/>
              </a:schemeClr>
            </a:solidFill>
            <a:prstDash val="solid"/>
          </a:ln>
        </p:spPr>
      </p:sp>
      <p:sp>
        <p:nvSpPr>
          <p:cNvPr id="4" name="Notes Placeholder 3"/>
          <p:cNvSpPr txBox="1">
            <a:spLocks noGrp="1"/>
          </p:cNvSpPr>
          <p:nvPr>
            <p:ph type="body" sz="quarter" idx="1"/>
          </p:nvPr>
        </p:nvSpPr>
        <p:spPr>
          <a:xfrm>
            <a:off x="709558" y="4861038"/>
            <a:ext cx="5674594" cy="284675"/>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71450" indent="-171450">
              <a:buFont typeface="Wingdings" panose="05000000000000000000" pitchFamily="2" charset="2"/>
              <a:buChar char="à"/>
            </a:pPr>
            <a:endParaRPr lang="en-GB" kern="1200" dirty="0"/>
          </a:p>
        </p:txBody>
      </p:sp>
    </p:spTree>
    <p:extLst>
      <p:ext uri="{BB962C8B-B14F-4D97-AF65-F5344CB8AC3E}">
        <p14:creationId xmlns:p14="http://schemas.microsoft.com/office/powerpoint/2010/main" val="363923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a:t>
            </a:r>
            <a:r>
              <a:rPr lang="el-GR" dirty="0" err="1"/>
              <a:t>Scientix</a:t>
            </a:r>
            <a:r>
              <a:rPr lang="el-GR" dirty="0"/>
              <a:t> είναι ένα </a:t>
            </a:r>
            <a:r>
              <a:rPr lang="el-GR" dirty="0" err="1"/>
              <a:t>project</a:t>
            </a:r>
            <a:r>
              <a:rPr lang="el-GR" dirty="0"/>
              <a:t> το οποίο χρηματοδοτείται από την Ευρωπαϊκή Επιτροπή και είναι σχετικό με το πεδίο της εκπαίδευσης STEM</a:t>
            </a:r>
          </a:p>
          <a:p>
            <a:endParaRPr lang="el-GR" dirty="0"/>
          </a:p>
          <a:p>
            <a:r>
              <a:rPr lang="el-GR" dirty="0"/>
              <a:t>Δημιουργήθηκε το 2009 και μέσα από πολλά στάδια δημιούργησε ένα δίκτυο από Εθνικά Σημεία Επαφής (</a:t>
            </a:r>
            <a:r>
              <a:rPr lang="el-GR" dirty="0" err="1"/>
              <a:t>NCPs</a:t>
            </a:r>
            <a:r>
              <a:rPr lang="el-GR" dirty="0"/>
              <a:t>) και εκπαιδευτικούς </a:t>
            </a:r>
            <a:r>
              <a:rPr lang="el-GR" dirty="0" err="1"/>
              <a:t>Scientix</a:t>
            </a:r>
            <a:endParaRPr lang="el-GR" dirty="0"/>
          </a:p>
          <a:p>
            <a:endParaRPr lang="el-GR" dirty="0"/>
          </a:p>
          <a:p>
            <a:r>
              <a:rPr lang="el-GR" dirty="0"/>
              <a:t>Κύριος στόχος του είναι η διάδοση στις κοινότητες των εκπαιδευτικών, και η συνεργασία τους στην ανάπτυξη εθνικών στρατηγικών και διερευνητικών εκπαιδευτικών προσεγγίσεων σχετικές με την εκπαίδευση STEM</a:t>
            </a:r>
          </a:p>
          <a:p>
            <a:endParaRPr lang="el-GR" dirty="0"/>
          </a:p>
          <a:p>
            <a:r>
              <a:rPr lang="el-GR" dirty="0"/>
              <a:t>Προωθεί και υποστηρίζει μια πανευρωπαϊκή συνεργασία μεταξύ εκπαιδευτικών, ερευνητών και φορέων εκπαιδευτικής πολιτικής στον τομέα της εκπαίδευσης STEM</a:t>
            </a:r>
          </a:p>
          <a:p>
            <a:endParaRPr lang="LID4096" dirty="0"/>
          </a:p>
        </p:txBody>
      </p:sp>
      <p:sp>
        <p:nvSpPr>
          <p:cNvPr id="4" name="Slide Number Placeholder 3"/>
          <p:cNvSpPr>
            <a:spLocks noGrp="1"/>
          </p:cNvSpPr>
          <p:nvPr>
            <p:ph type="sldNum" sz="quarter" idx="5"/>
          </p:nvPr>
        </p:nvSpPr>
        <p:spPr/>
        <p:txBody>
          <a:bodyPr/>
          <a:lstStyle/>
          <a:p>
            <a:fld id="{AB765E90-5706-4C3E-ADDD-8C62DCCAAD83}" type="slidenum">
              <a:rPr lang="en-GB" smtClean="0"/>
              <a:t>2</a:t>
            </a:fld>
            <a:endParaRPr lang="en-GB"/>
          </a:p>
        </p:txBody>
      </p:sp>
    </p:spTree>
    <p:extLst>
      <p:ext uri="{BB962C8B-B14F-4D97-AF65-F5344CB8AC3E}">
        <p14:creationId xmlns:p14="http://schemas.microsoft.com/office/powerpoint/2010/main" val="314000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a:t>
            </a:r>
            <a:r>
              <a:rPr lang="el-GR" dirty="0" err="1"/>
              <a:t>ευρωπαΪκό</a:t>
            </a:r>
            <a:r>
              <a:rPr lang="el-GR" dirty="0"/>
              <a:t> δίκτυο </a:t>
            </a:r>
            <a:r>
              <a:rPr lang="en-GB" dirty="0" err="1"/>
              <a:t>scientix</a:t>
            </a:r>
            <a:r>
              <a:rPr lang="en-GB" dirty="0"/>
              <a:t> </a:t>
            </a:r>
            <a:r>
              <a:rPr lang="el-GR" dirty="0"/>
              <a:t>περιλαμβάνει διαδικτυακή πλατφόρμα μέσω της οποίας παρουσιάζονται </a:t>
            </a:r>
            <a:r>
              <a:rPr lang="en-GB" dirty="0"/>
              <a:t>projects</a:t>
            </a:r>
            <a:r>
              <a:rPr lang="el-GR" dirty="0"/>
              <a:t> και περιλαμβάνει αποθετήριο (</a:t>
            </a:r>
            <a:r>
              <a:rPr lang="en-GB" dirty="0"/>
              <a:t>resources) </a:t>
            </a:r>
            <a:r>
              <a:rPr lang="el-GR" dirty="0"/>
              <a:t>με ενότητες </a:t>
            </a:r>
            <a:r>
              <a:rPr lang="en-GB" dirty="0"/>
              <a:t>stem</a:t>
            </a:r>
            <a:r>
              <a:rPr lang="el-GR" dirty="0"/>
              <a:t>. Παρέχει τη δυνατότητα  για σύγχρονη τηλεδιάσκεψη και </a:t>
            </a:r>
            <a:r>
              <a:rPr lang="el-GR" dirty="0" err="1"/>
              <a:t>ιστολόγια</a:t>
            </a:r>
            <a:r>
              <a:rPr lang="el-GR" dirty="0"/>
              <a:t> από εκπαιδευτικούς. Μέσω του </a:t>
            </a:r>
            <a:r>
              <a:rPr lang="en-GB" dirty="0" err="1"/>
              <a:t>scientix</a:t>
            </a:r>
            <a:r>
              <a:rPr lang="en-GB" dirty="0"/>
              <a:t> </a:t>
            </a:r>
            <a:r>
              <a:rPr lang="el-GR" dirty="0"/>
              <a:t>πραγματοποιούνται συνέδρια, διαδικτυακές εκδηλώσεις, σεμινάρια στο </a:t>
            </a:r>
            <a:r>
              <a:rPr lang="en-GB" dirty="0"/>
              <a:t>Future Classroom, </a:t>
            </a:r>
            <a:r>
              <a:rPr lang="el-GR" dirty="0"/>
              <a:t>εκπαιδευτικά εργαστήρια, διαδικτυακά σεμινάρια </a:t>
            </a:r>
            <a:r>
              <a:rPr lang="en-GB" dirty="0"/>
              <a:t>webinar </a:t>
            </a:r>
            <a:r>
              <a:rPr lang="el-GR" dirty="0"/>
              <a:t>και μαθήματα </a:t>
            </a:r>
            <a:r>
              <a:rPr lang="en-GB" dirty="0" err="1"/>
              <a:t>moodle</a:t>
            </a:r>
            <a:r>
              <a:rPr lang="en-GB" dirty="0"/>
              <a:t>, </a:t>
            </a:r>
            <a:r>
              <a:rPr lang="en-GB" dirty="0" err="1"/>
              <a:t>mooc</a:t>
            </a:r>
            <a:r>
              <a:rPr lang="el-GR" dirty="0"/>
              <a:t>. </a:t>
            </a:r>
            <a:endParaRPr lang="LID4096" dirty="0"/>
          </a:p>
        </p:txBody>
      </p:sp>
      <p:sp>
        <p:nvSpPr>
          <p:cNvPr id="4" name="Slide Number Placeholder 3"/>
          <p:cNvSpPr>
            <a:spLocks noGrp="1"/>
          </p:cNvSpPr>
          <p:nvPr>
            <p:ph type="sldNum" sz="quarter" idx="5"/>
          </p:nvPr>
        </p:nvSpPr>
        <p:spPr/>
        <p:txBody>
          <a:bodyPr/>
          <a:lstStyle/>
          <a:p>
            <a:fld id="{AB765E90-5706-4C3E-ADDD-8C62DCCAAD83}" type="slidenum">
              <a:rPr lang="en-GB" smtClean="0"/>
              <a:t>3</a:t>
            </a:fld>
            <a:endParaRPr lang="en-GB"/>
          </a:p>
        </p:txBody>
      </p:sp>
    </p:spTree>
    <p:extLst>
      <p:ext uri="{BB962C8B-B14F-4D97-AF65-F5344CB8AC3E}">
        <p14:creationId xmlns:p14="http://schemas.microsoft.com/office/powerpoint/2010/main" val="2075790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 </a:t>
            </a:r>
            <a:r>
              <a:rPr lang="el-GR" dirty="0" err="1"/>
              <a:t>ιστότοπος</a:t>
            </a:r>
            <a:r>
              <a:rPr lang="el-GR" dirty="0"/>
              <a:t> του δικτύου </a:t>
            </a:r>
            <a:r>
              <a:rPr lang="en-GB" dirty="0" err="1"/>
              <a:t>scientix</a:t>
            </a:r>
            <a:r>
              <a:rPr lang="en-GB" dirty="0"/>
              <a:t> </a:t>
            </a:r>
            <a:r>
              <a:rPr lang="el-GR" dirty="0"/>
              <a:t>είναι : </a:t>
            </a:r>
            <a:r>
              <a:rPr lang="en-GB" dirty="0"/>
              <a:t>www.scientix.eu</a:t>
            </a:r>
          </a:p>
          <a:p>
            <a:endParaRPr lang="LID4096" dirty="0"/>
          </a:p>
        </p:txBody>
      </p:sp>
      <p:sp>
        <p:nvSpPr>
          <p:cNvPr id="4" name="Slide Number Placeholder 3"/>
          <p:cNvSpPr>
            <a:spLocks noGrp="1"/>
          </p:cNvSpPr>
          <p:nvPr>
            <p:ph type="sldNum" sz="quarter" idx="5"/>
          </p:nvPr>
        </p:nvSpPr>
        <p:spPr/>
        <p:txBody>
          <a:bodyPr/>
          <a:lstStyle/>
          <a:p>
            <a:fld id="{AB765E90-5706-4C3E-ADDD-8C62DCCAAD83}" type="slidenum">
              <a:rPr lang="en-GB" smtClean="0"/>
              <a:t>4</a:t>
            </a:fld>
            <a:endParaRPr lang="en-GB"/>
          </a:p>
        </p:txBody>
      </p:sp>
    </p:spTree>
    <p:extLst>
      <p:ext uri="{BB962C8B-B14F-4D97-AF65-F5344CB8AC3E}">
        <p14:creationId xmlns:p14="http://schemas.microsoft.com/office/powerpoint/2010/main" val="3112066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Πώς μπορείτε να αξιοποιήσετε το αποθετήριο πόρων (</a:t>
            </a:r>
            <a:r>
              <a:rPr lang="en-GB" dirty="0"/>
              <a:t>resources) </a:t>
            </a:r>
            <a:r>
              <a:rPr lang="el-GR" dirty="0"/>
              <a:t>του δικτύου </a:t>
            </a:r>
            <a:r>
              <a:rPr lang="en-GB" dirty="0" err="1"/>
              <a:t>scientix</a:t>
            </a:r>
            <a:r>
              <a:rPr lang="el-GR" dirty="0"/>
              <a:t>; Μπορείτε να κάνετε κλικ στη λέξη «πόροι» ή </a:t>
            </a:r>
            <a:r>
              <a:rPr lang="en-GB" dirty="0"/>
              <a:t>resources </a:t>
            </a:r>
            <a:r>
              <a:rPr lang="el-GR" dirty="0"/>
              <a:t>στα αγγλικά. Στην αναζήτηση μπορείτε να βάλετε λέξη κλειδί , να επιλέξετε σε ποια γλώσσα θέλετε να βρείτε κάποια μαθησιακή ενότητα, για ποια ηλικία κτλ. Ας δούμε κάποια παραδείγματα μαθησιακών ενοτήτων </a:t>
            </a:r>
            <a:r>
              <a:rPr lang="en-GB" dirty="0"/>
              <a:t>STEM</a:t>
            </a:r>
            <a:r>
              <a:rPr lang="el-GR" dirty="0"/>
              <a:t>.</a:t>
            </a:r>
            <a:endParaRPr lang="LID4096" dirty="0"/>
          </a:p>
        </p:txBody>
      </p:sp>
      <p:sp>
        <p:nvSpPr>
          <p:cNvPr id="4" name="Slide Number Placeholder 3"/>
          <p:cNvSpPr>
            <a:spLocks noGrp="1"/>
          </p:cNvSpPr>
          <p:nvPr>
            <p:ph type="sldNum" sz="quarter" idx="5"/>
          </p:nvPr>
        </p:nvSpPr>
        <p:spPr/>
        <p:txBody>
          <a:bodyPr/>
          <a:lstStyle/>
          <a:p>
            <a:fld id="{AB765E90-5706-4C3E-ADDD-8C62DCCAAD83}" type="slidenum">
              <a:rPr lang="en-GB" smtClean="0"/>
              <a:t>5</a:t>
            </a:fld>
            <a:endParaRPr lang="en-GB"/>
          </a:p>
        </p:txBody>
      </p:sp>
    </p:spTree>
    <p:extLst>
      <p:ext uri="{BB962C8B-B14F-4D97-AF65-F5344CB8AC3E}">
        <p14:creationId xmlns:p14="http://schemas.microsoft.com/office/powerpoint/2010/main" val="2841165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 παράδειγμα πληκτρολογώ τη λέξη </a:t>
            </a:r>
            <a:r>
              <a:rPr lang="en-GB" dirty="0"/>
              <a:t>sustainable (</a:t>
            </a:r>
            <a:r>
              <a:rPr lang="el-GR" dirty="0"/>
              <a:t>που σημαίνει αειφόρος)</a:t>
            </a:r>
            <a:r>
              <a:rPr lang="en-GB" dirty="0"/>
              <a:t> </a:t>
            </a:r>
            <a:r>
              <a:rPr lang="el-GR" dirty="0"/>
              <a:t>στην αναζήτηση.</a:t>
            </a:r>
            <a:endParaRPr lang="LID4096" dirty="0"/>
          </a:p>
        </p:txBody>
      </p:sp>
      <p:sp>
        <p:nvSpPr>
          <p:cNvPr id="4" name="Slide Number Placeholder 3"/>
          <p:cNvSpPr>
            <a:spLocks noGrp="1"/>
          </p:cNvSpPr>
          <p:nvPr>
            <p:ph type="sldNum" sz="quarter" idx="5"/>
          </p:nvPr>
        </p:nvSpPr>
        <p:spPr/>
        <p:txBody>
          <a:bodyPr/>
          <a:lstStyle/>
          <a:p>
            <a:fld id="{AB765E90-5706-4C3E-ADDD-8C62DCCAAD83}" type="slidenum">
              <a:rPr lang="en-GB" smtClean="0"/>
              <a:t>6</a:t>
            </a:fld>
            <a:endParaRPr lang="en-GB"/>
          </a:p>
        </p:txBody>
      </p:sp>
    </p:spTree>
    <p:extLst>
      <p:ext uri="{BB962C8B-B14F-4D97-AF65-F5344CB8AC3E}">
        <p14:creationId xmlns:p14="http://schemas.microsoft.com/office/powerpoint/2010/main" val="92021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Στη συνέχεια εμφανίζονται όλες οι μαθησιακές ενότητες ή και </a:t>
            </a:r>
            <a:r>
              <a:rPr lang="en-GB" dirty="0"/>
              <a:t>projects </a:t>
            </a:r>
            <a:r>
              <a:rPr lang="el-GR" dirty="0"/>
              <a:t>οι οποίες έχουν σχέση με τη λέξη </a:t>
            </a:r>
            <a:r>
              <a:rPr lang="en-GB" dirty="0"/>
              <a:t>sustainable </a:t>
            </a:r>
            <a:r>
              <a:rPr lang="el-GR" dirty="0"/>
              <a:t>που είχα βάλει. Έχω επιλέξει να σας παρουσιάσω τη μαθησιακή ενότητα «</a:t>
            </a:r>
            <a:r>
              <a:rPr lang="en-GB" dirty="0"/>
              <a:t>Let’s make our school a growing place</a:t>
            </a:r>
            <a:r>
              <a:rPr lang="el-GR" dirty="0"/>
              <a:t>»  η οποία είναι μεταφρασμένη στα ελληνικά και σε άλλες γλώσσες. </a:t>
            </a:r>
          </a:p>
          <a:p>
            <a:r>
              <a:rPr lang="el-GR" dirty="0"/>
              <a:t>Η μαθησιακή ενότητα «Ας κάνουμε το σχολείο μας ένα μέρος που ανθίζει». Το μαθησιακό σενάριο προέκυψε από την ανάγκη βελτίωσης της ποιότητας των «πράσινων λύσεων» στα σχολεία. Στόχος του είναι να συμμετέχουν οι μαθητές από μικρή ηλικία, ώστε να εξοικειωθούν με το θέμα της εξάπλωσης των χώρων πρασίνου και να μπορούν να συνεισφέρουν δημιουργώντας μια βιώσιμη, υγιή και ανθεκτική πόλη, καλύτερα προσαρμοσμένη στην κλιματική αλλαγή. Σε αυτό το πλαίσιο, οι μαθητές θα συζητήσουν μεταξύ τους για τη δημιουργία ενός πράσινου τοίχου εντός και εκτός του σχολείου χρησιμοποιώντας ανακυκλωμένα υλικά. Δημιούργησαν ένα σχέδιο και υλοποίησαν την καλύτερη λύση σε συνεργασία με τον δήμο. Στην επισκόπηση του μαθήματος καταγράφονται τα μαθήματα τα οποία εμπλέκονται σε αυτή την ενότητα και ακολούθως οι στόχοι.</a:t>
            </a:r>
            <a:r>
              <a:rPr lang="en-GB" dirty="0"/>
              <a:t> </a:t>
            </a:r>
            <a:r>
              <a:rPr lang="el-GR" dirty="0"/>
              <a:t>Στο πρώτο μάθημα…..Αξιοσημείωτο είναι ότι δίνονται όλες οι πηγές και στο παράρτημα όλα τα φύλλα εργασίας. Είναι πολύ αναλυτικά γραμμένα τα σενάρια έτσι ώστε ακόμα και ένας μη έμπειρος εκπαιδευτικός να μπορέσει να τα αξιοποιήσει.</a:t>
            </a:r>
            <a:endParaRPr lang="LID4096" dirty="0"/>
          </a:p>
        </p:txBody>
      </p:sp>
      <p:sp>
        <p:nvSpPr>
          <p:cNvPr id="4" name="Slide Number Placeholder 3"/>
          <p:cNvSpPr>
            <a:spLocks noGrp="1"/>
          </p:cNvSpPr>
          <p:nvPr>
            <p:ph type="sldNum" sz="quarter" idx="5"/>
          </p:nvPr>
        </p:nvSpPr>
        <p:spPr/>
        <p:txBody>
          <a:bodyPr/>
          <a:lstStyle/>
          <a:p>
            <a:fld id="{AB765E90-5706-4C3E-ADDD-8C62DCCAAD83}" type="slidenum">
              <a:rPr lang="en-GB" smtClean="0"/>
              <a:t>7</a:t>
            </a:fld>
            <a:endParaRPr lang="en-GB"/>
          </a:p>
        </p:txBody>
      </p:sp>
    </p:spTree>
    <p:extLst>
      <p:ext uri="{BB962C8B-B14F-4D97-AF65-F5344CB8AC3E}">
        <p14:creationId xmlns:p14="http://schemas.microsoft.com/office/powerpoint/2010/main" val="378111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err="1"/>
              <a:t>Eπίσης</a:t>
            </a:r>
            <a:r>
              <a:rPr lang="el-GR" dirty="0"/>
              <a:t> στους πόρους εκτός από μαθησιακά σενάρια μπορούμε να βρούμε </a:t>
            </a:r>
            <a:r>
              <a:rPr lang="el-GR" dirty="0" err="1"/>
              <a:t>blogs</a:t>
            </a:r>
            <a:r>
              <a:rPr lang="el-GR" dirty="0"/>
              <a:t> συναδέλφων που έχουν καταχωρήσει δράσεις στο STEM </a:t>
            </a:r>
            <a:r>
              <a:rPr lang="el-GR" dirty="0" err="1"/>
              <a:t>campaign</a:t>
            </a:r>
            <a:r>
              <a:rPr lang="el-GR" dirty="0"/>
              <a:t>. Ένα από τα </a:t>
            </a:r>
            <a:r>
              <a:rPr lang="el-GR" dirty="0" err="1"/>
              <a:t>blog</a:t>
            </a:r>
            <a:r>
              <a:rPr lang="el-GR" dirty="0"/>
              <a:t> που έχει βραβευτεί το 2022 είναι  ένα πρόγραμμα ενεργειακής ευαισθητοποίησης που υλοποιήθηκε στο 8ο Δημοτικό Σχολείο Νέας Φιλαδέλφειας από τη συνάδελφο Σταυρούλα </a:t>
            </a:r>
            <a:r>
              <a:rPr lang="el-GR" dirty="0" err="1"/>
              <a:t>Σκιαδά</a:t>
            </a:r>
            <a:r>
              <a:rPr lang="el-GR" dirty="0"/>
              <a:t>. Ας παρακολουθήσουμε το βίντεο γιατί αξίζει να δούμε την πορεία εργασίας τους.</a:t>
            </a:r>
            <a:endParaRPr lang="LID4096" dirty="0"/>
          </a:p>
        </p:txBody>
      </p:sp>
      <p:sp>
        <p:nvSpPr>
          <p:cNvPr id="4" name="Slide Number Placeholder 3"/>
          <p:cNvSpPr>
            <a:spLocks noGrp="1"/>
          </p:cNvSpPr>
          <p:nvPr>
            <p:ph type="sldNum" sz="quarter" idx="5"/>
          </p:nvPr>
        </p:nvSpPr>
        <p:spPr/>
        <p:txBody>
          <a:bodyPr/>
          <a:lstStyle/>
          <a:p>
            <a:fld id="{AB765E90-5706-4C3E-ADDD-8C62DCCAAD83}" type="slidenum">
              <a:rPr lang="en-GB" smtClean="0"/>
              <a:t>8</a:t>
            </a:fld>
            <a:endParaRPr lang="en-GB"/>
          </a:p>
        </p:txBody>
      </p:sp>
    </p:spTree>
    <p:extLst>
      <p:ext uri="{BB962C8B-B14F-4D97-AF65-F5344CB8AC3E}">
        <p14:creationId xmlns:p14="http://schemas.microsoft.com/office/powerpoint/2010/main" val="1574087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
            </a:r>
            <a:r>
              <a:rPr lang="el-GR" dirty="0"/>
              <a:t>άτι καινοτόμο στο </a:t>
            </a:r>
            <a:r>
              <a:rPr lang="en-GB" dirty="0" err="1"/>
              <a:t>scientix</a:t>
            </a:r>
            <a:r>
              <a:rPr lang="en-GB" dirty="0"/>
              <a:t> </a:t>
            </a:r>
            <a:r>
              <a:rPr lang="el-GR" dirty="0"/>
              <a:t>είναι το </a:t>
            </a:r>
            <a:r>
              <a:rPr lang="en-GB" dirty="0" err="1"/>
              <a:t>scientix</a:t>
            </a:r>
            <a:r>
              <a:rPr lang="en-GB" dirty="0"/>
              <a:t> tv.  </a:t>
            </a:r>
            <a:r>
              <a:rPr lang="el-GR" dirty="0"/>
              <a:t>Μπορείτε να έχετε πρόσβαση σε όλα τα </a:t>
            </a:r>
            <a:r>
              <a:rPr lang="el-GR" dirty="0" err="1"/>
              <a:t>επείσόδια</a:t>
            </a:r>
            <a:r>
              <a:rPr lang="el-GR" dirty="0"/>
              <a:t> είτε από την ιστοσελίδα είτε από το </a:t>
            </a:r>
            <a:r>
              <a:rPr lang="en-GB" dirty="0" err="1"/>
              <a:t>youtube</a:t>
            </a:r>
            <a:r>
              <a:rPr lang="en-GB" dirty="0"/>
              <a:t>. </a:t>
            </a:r>
            <a:r>
              <a:rPr lang="el-GR" dirty="0"/>
              <a:t>Καινούριο επεισόδιο ανεβαίνει στην ιστοσελίδα κάθε μήνα. Το </a:t>
            </a:r>
            <a:r>
              <a:rPr lang="el-GR" dirty="0" err="1"/>
              <a:t>Scientix</a:t>
            </a:r>
            <a:r>
              <a:rPr lang="el-GR" dirty="0"/>
              <a:t> TV σας προσφέρει μαθησιακούς πόρους, νέες τάσεις στο STEM, συνεντεύξεις με υπεύθυνους χάραξης εκπαιδευτικής πολιτικής και εκπροσώπους της βιομηχανίας STEM, επιστημονικά πειράματα για να δοκιμάσετε στην τάξη σας και πολλά άλλα - όλα αυτά σε μια διασκεδαστική, ειδησεογραφική, διαδικτυακή μορφή.</a:t>
            </a:r>
            <a:endParaRPr lang="LID4096" dirty="0"/>
          </a:p>
        </p:txBody>
      </p:sp>
      <p:sp>
        <p:nvSpPr>
          <p:cNvPr id="4" name="Slide Number Placeholder 3"/>
          <p:cNvSpPr>
            <a:spLocks noGrp="1"/>
          </p:cNvSpPr>
          <p:nvPr>
            <p:ph type="sldNum" sz="quarter" idx="5"/>
          </p:nvPr>
        </p:nvSpPr>
        <p:spPr/>
        <p:txBody>
          <a:bodyPr/>
          <a:lstStyle/>
          <a:p>
            <a:fld id="{AB765E90-5706-4C3E-ADDD-8C62DCCAAD83}" type="slidenum">
              <a:rPr lang="en-GB" smtClean="0"/>
              <a:t>9</a:t>
            </a:fld>
            <a:endParaRPr lang="en-GB"/>
          </a:p>
        </p:txBody>
      </p:sp>
    </p:spTree>
    <p:extLst>
      <p:ext uri="{BB962C8B-B14F-4D97-AF65-F5344CB8AC3E}">
        <p14:creationId xmlns:p14="http://schemas.microsoft.com/office/powerpoint/2010/main" val="352608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93639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1">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1999" cy="45390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77548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09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7F13B-E62A-4BA1-8D44-C1DDC3CCA806}"/>
              </a:ext>
            </a:extLst>
          </p:cNvPr>
          <p:cNvSpPr>
            <a:spLocks noGrp="1"/>
          </p:cNvSpPr>
          <p:nvPr>
            <p:ph type="title"/>
          </p:nvPr>
        </p:nvSpPr>
        <p:spPr/>
        <p:txBody>
          <a:bodyPr/>
          <a:lstStyle/>
          <a:p>
            <a:r>
              <a:rPr lang="en-US" dirty="0"/>
              <a:t>Click to edit Master title style</a:t>
            </a:r>
            <a:endParaRPr lang="en-BE" dirty="0"/>
          </a:p>
        </p:txBody>
      </p:sp>
      <p:sp>
        <p:nvSpPr>
          <p:cNvPr id="8" name="Text Placeholder 7">
            <a:extLst>
              <a:ext uri="{FF2B5EF4-FFF2-40B4-BE49-F238E27FC236}">
                <a16:creationId xmlns:a16="http://schemas.microsoft.com/office/drawing/2014/main" id="{C3AFAD45-E602-49BD-BBFC-30B69DDB2798}"/>
              </a:ext>
            </a:extLst>
          </p:cNvPr>
          <p:cNvSpPr>
            <a:spLocks noGrp="1"/>
          </p:cNvSpPr>
          <p:nvPr>
            <p:ph type="body" sz="quarter" idx="10" hasCustomPrompt="1"/>
          </p:nvPr>
        </p:nvSpPr>
        <p:spPr>
          <a:xfrm>
            <a:off x="914400" y="1504950"/>
            <a:ext cx="10641013" cy="4189413"/>
          </a:xfrm>
        </p:spPr>
        <p:txBody>
          <a:bodyPr/>
          <a:lstStyle>
            <a:lvl1pPr>
              <a:defRPr sz="16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dirty="0"/>
              <a:t>Click to edit Master text styles:</a:t>
            </a:r>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333124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9787" y="2349380"/>
            <a:ext cx="11328880" cy="1595880"/>
          </a:xfrm>
          <a:solidFill>
            <a:srgbClr val="C2D6EF"/>
          </a:solidFill>
        </p:spPr>
        <p:txBody>
          <a:bodyPr/>
          <a:lstStyle>
            <a:lvl1pPr algn="ct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1090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0854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94320" y="5696854"/>
            <a:ext cx="1091802" cy="667140"/>
          </a:xfrm>
          <a:prstGeom prst="rect">
            <a:avLst/>
          </a:prstGeom>
        </p:spPr>
      </p:pic>
      <p:sp>
        <p:nvSpPr>
          <p:cNvPr id="9" name="Text Box 2"/>
          <p:cNvSpPr txBox="1">
            <a:spLocks noChangeArrowheads="1"/>
          </p:cNvSpPr>
          <p:nvPr userDrawn="1"/>
        </p:nvSpPr>
        <p:spPr bwMode="auto">
          <a:xfrm>
            <a:off x="620070" y="5803976"/>
            <a:ext cx="6717032" cy="678223"/>
          </a:xfrm>
          <a:prstGeom prst="rect">
            <a:avLst/>
          </a:prstGeom>
          <a:solidFill>
            <a:srgbClr val="BED4EC"/>
          </a:solidFill>
          <a:ln w="9525">
            <a:noFill/>
            <a:miter lim="800000"/>
            <a:headEnd/>
            <a:tailEnd/>
          </a:ln>
          <a:effectLst>
            <a:softEdge rad="63500"/>
          </a:effectLst>
        </p:spPr>
        <p:txBody>
          <a:bodyPr rot="0" vert="horz" wrap="square" lIns="91440" tIns="45720" rIns="91440" bIns="45720" anchor="t" anchorCtr="0">
            <a:noAutofit/>
          </a:bodyPr>
          <a:lstStyle/>
          <a:p>
            <a:pPr algn="ctr">
              <a:spcAft>
                <a:spcPts val="0"/>
              </a:spcAft>
            </a:pPr>
            <a:r>
              <a:rPr lang="en-GB" sz="9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Scientix has received funding from the European Union’s H2020 research and innovation programme – project Scientix 4 (</a:t>
            </a:r>
            <a:r>
              <a:rPr lang="en-GB" sz="900" kern="1200" dirty="0">
                <a:solidFill>
                  <a:srgbClr val="7F7F7F"/>
                </a:solidFill>
                <a:effectLst/>
                <a:latin typeface="Arial" panose="020B0604020202020204" pitchFamily="34" charset="0"/>
                <a:ea typeface="MS Mincho" panose="02020609040205080304" pitchFamily="49" charset="-128"/>
                <a:cs typeface="Times New Roman" panose="02020603050405020304" pitchFamily="18" charset="0"/>
              </a:rPr>
              <a:t>Grant agreement N. 101000063) </a:t>
            </a:r>
            <a:r>
              <a:rPr lang="en-GB" sz="2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 </a:t>
            </a:r>
            <a:r>
              <a:rPr lang="en-GB" sz="9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coordinated by European Schoolnet (EUN). The content of the presentation is the sole responsibility of the presenter and it does not represent the opinion of the European Commission (EC), and the EC is not responsible for any use that might be made of information contained</a:t>
            </a:r>
            <a:endParaRPr lang="en-IE" sz="1100" dirty="0">
              <a:solidFill>
                <a:srgbClr val="808080"/>
              </a:solidFill>
              <a:effectLst/>
              <a:latin typeface="Arial" panose="020B0604020202020204" pitchFamily="34" charset="0"/>
              <a:ea typeface="MS Mincho" panose="02020609040205080304" pitchFamily="49" charset="-128"/>
              <a:cs typeface="Times New Roman" panose="02020603050405020304" pitchFamily="18" charset="0"/>
            </a:endParaRP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31320" y="5696854"/>
            <a:ext cx="1582071" cy="621866"/>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60459" y="375801"/>
            <a:ext cx="8976411" cy="4240534"/>
          </a:xfrm>
          <a:prstGeom prst="rect">
            <a:avLst/>
          </a:prstGeom>
        </p:spPr>
      </p:pic>
    </p:spTree>
    <p:extLst>
      <p:ext uri="{BB962C8B-B14F-4D97-AF65-F5344CB8AC3E}">
        <p14:creationId xmlns:p14="http://schemas.microsoft.com/office/powerpoint/2010/main" val="3491764408"/>
      </p:ext>
    </p:extLst>
  </p:cSld>
  <p:clrMap bg1="lt1" tx1="dk1" bg2="lt2" tx2="dk2" accent1="accent1" accent2="accent2" accent3="accent3" accent4="accent4" accent5="accent5" accent6="accent6" hlink="hlink" folHlink="folHlink"/>
  <p:sldLayoutIdLst>
    <p:sldLayoutId id="2147483750" r:id="rId1"/>
    <p:sldLayoutId id="2147483751" r:id="rId2"/>
  </p:sldLayoutIdLst>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4400" b="0" i="0" u="none" strike="noStrike" baseline="0">
          <a:ln>
            <a:noFill/>
          </a:ln>
          <a:solidFill>
            <a:srgbClr val="000000"/>
          </a:solidFill>
          <a:latin typeface="Calibri" pitchFamily="34"/>
          <a:ea typeface="SimSun" pitchFamily="2"/>
        </a:defRPr>
      </a:lvl1pPr>
    </p:titleStyle>
    <p:bodyStyle>
      <a:lvl1pPr marL="342720" marR="0" indent="-342720" algn="l" rtl="0" hangingPunct="0">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Calibri" pitchFamily="34"/>
          <a:ea typeface="SimSun"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D18603-EC2E-4809-B24C-5DE9DDF6CC1B}"/>
              </a:ext>
            </a:extLst>
          </p:cNvPr>
          <p:cNvGrpSpPr/>
          <p:nvPr userDrawn="1"/>
        </p:nvGrpSpPr>
        <p:grpSpPr>
          <a:xfrm>
            <a:off x="0" y="0"/>
            <a:ext cx="11165343" cy="6858000"/>
            <a:chOff x="0" y="0"/>
            <a:chExt cx="11165343" cy="6858000"/>
          </a:xfrm>
        </p:grpSpPr>
        <p:pic>
          <p:nvPicPr>
            <p:cNvPr id="8" name="Picture 7" descr="A close up of a logo&#10;&#10;Description automatically generated">
              <a:extLst>
                <a:ext uri="{FF2B5EF4-FFF2-40B4-BE49-F238E27FC236}">
                  <a16:creationId xmlns:a16="http://schemas.microsoft.com/office/drawing/2014/main" id="{2574F109-D370-460A-BF7B-2492398C1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464" y="1629833"/>
              <a:ext cx="4942879" cy="2547744"/>
            </a:xfrm>
            <a:prstGeom prst="rect">
              <a:avLst/>
            </a:prstGeom>
          </p:spPr>
        </p:pic>
        <p:grpSp>
          <p:nvGrpSpPr>
            <p:cNvPr id="9" name="Group 8">
              <a:extLst>
                <a:ext uri="{FF2B5EF4-FFF2-40B4-BE49-F238E27FC236}">
                  <a16:creationId xmlns:a16="http://schemas.microsoft.com/office/drawing/2014/main" id="{961A680D-0A63-4E6D-A1A3-CF3A51B21AAA}"/>
                </a:ext>
              </a:extLst>
            </p:cNvPr>
            <p:cNvGrpSpPr/>
            <p:nvPr/>
          </p:nvGrpSpPr>
          <p:grpSpPr>
            <a:xfrm>
              <a:off x="0" y="0"/>
              <a:ext cx="5252936" cy="6858000"/>
              <a:chOff x="0" y="0"/>
              <a:chExt cx="5252936" cy="6858000"/>
            </a:xfrm>
          </p:grpSpPr>
          <p:sp>
            <p:nvSpPr>
              <p:cNvPr id="10" name="Rectangle 9">
                <a:extLst>
                  <a:ext uri="{FF2B5EF4-FFF2-40B4-BE49-F238E27FC236}">
                    <a16:creationId xmlns:a16="http://schemas.microsoft.com/office/drawing/2014/main" id="{8EEC820C-783B-49F5-B590-A2AF91739034}"/>
                  </a:ext>
                </a:extLst>
              </p:cNvPr>
              <p:cNvSpPr/>
              <p:nvPr/>
            </p:nvSpPr>
            <p:spPr>
              <a:xfrm>
                <a:off x="0" y="0"/>
                <a:ext cx="5252936"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2" name="Picture 11" descr="A close up of a logo&#10;&#10;Description automatically generated">
                <a:extLst>
                  <a:ext uri="{FF2B5EF4-FFF2-40B4-BE49-F238E27FC236}">
                    <a16:creationId xmlns:a16="http://schemas.microsoft.com/office/drawing/2014/main" id="{2E818AAD-6D54-463E-838E-AD1337C79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2909" y="5823984"/>
                <a:ext cx="1321146" cy="532366"/>
              </a:xfrm>
              <a:prstGeom prst="rect">
                <a:avLst/>
              </a:prstGeom>
            </p:spPr>
          </p:pic>
          <p:pic>
            <p:nvPicPr>
              <p:cNvPr id="13" name="Picture 12" descr="A picture containing sunflower, flower&#10;&#10;Description automatically generated">
                <a:extLst>
                  <a:ext uri="{FF2B5EF4-FFF2-40B4-BE49-F238E27FC236}">
                    <a16:creationId xmlns:a16="http://schemas.microsoft.com/office/drawing/2014/main" id="{86DA69A9-0841-46DB-8618-773F34BE38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191" y="5896922"/>
                <a:ext cx="689142" cy="459428"/>
              </a:xfrm>
              <a:prstGeom prst="rect">
                <a:avLst/>
              </a:prstGeom>
            </p:spPr>
          </p:pic>
        </p:grpSp>
      </p:grpSp>
      <p:sp>
        <p:nvSpPr>
          <p:cNvPr id="14" name="Footer Placeholder 2">
            <a:extLst>
              <a:ext uri="{FF2B5EF4-FFF2-40B4-BE49-F238E27FC236}">
                <a16:creationId xmlns:a16="http://schemas.microsoft.com/office/drawing/2014/main" id="{771CFB28-61E0-4070-AA02-3C32F65751C1}"/>
              </a:ext>
            </a:extLst>
          </p:cNvPr>
          <p:cNvSpPr txBox="1">
            <a:spLocks/>
          </p:cNvSpPr>
          <p:nvPr userDrawn="1"/>
        </p:nvSpPr>
        <p:spPr>
          <a:xfrm>
            <a:off x="5349240" y="6231794"/>
            <a:ext cx="676734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808080"/>
                </a:solidFill>
                <a:latin typeface="Arial" panose="020B0604020202020204" pitchFamily="34" charset="0"/>
                <a:ea typeface="MS Mincho" panose="02020609040205080304" pitchFamily="49" charset="-128"/>
                <a:cs typeface="Times New Roman" panose="02020603050405020304" pitchFamily="18" charset="0"/>
              </a:rPr>
              <a:t>Scientix has received funding from the European Union’s H2020 research and innovation programme – project Scientix 4 (</a:t>
            </a:r>
            <a:r>
              <a:rPr lang="en-GB">
                <a:solidFill>
                  <a:srgbClr val="7F7F7F"/>
                </a:solidFill>
                <a:latin typeface="Arial" panose="020B0604020202020204" pitchFamily="34" charset="0"/>
                <a:ea typeface="MS Mincho" panose="02020609040205080304" pitchFamily="49" charset="-128"/>
                <a:cs typeface="Times New Roman" panose="02020603050405020304" pitchFamily="18" charset="0"/>
              </a:rPr>
              <a:t>Grant agreement N. 101000063) </a:t>
            </a:r>
            <a:r>
              <a:rPr lang="en-GB">
                <a:solidFill>
                  <a:srgbClr val="808080"/>
                </a:solidFill>
                <a:latin typeface="Arial" panose="020B0604020202020204" pitchFamily="34" charset="0"/>
                <a:ea typeface="MS Mincho" panose="02020609040205080304" pitchFamily="49" charset="-128"/>
                <a:cs typeface="Times New Roman" panose="02020603050405020304" pitchFamily="18" charset="0"/>
              </a:rPr>
              <a:t> coordinated by European Schoolnet (EUN). The content of the presentation is the sole responsibility of the presenter and it does not represent the opinion of the European Commission (EC), and the EC is not responsible for any use that might be made of information contained</a:t>
            </a:r>
            <a:endParaRPr lang="en-IE" dirty="0">
              <a:solidFill>
                <a:srgbClr val="808080"/>
              </a:solidFill>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028459996"/>
      </p:ext>
    </p:extLst>
  </p:cSld>
  <p:clrMap bg1="lt1" tx1="dk1" bg2="lt2" tx2="dk2" accent1="accent1" accent2="accent2" accent3="accent3" accent4="accent4" accent5="accent5" accent6="accent6" hlink="hlink" folHlink="folHlink"/>
  <p:sldLayoutIdLst>
    <p:sldLayoutId id="2147483848"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612743" y="1310326"/>
            <a:ext cx="10941948" cy="3421930"/>
          </a:xfrm>
          <a:prstGeom prst="rect">
            <a:avLst/>
          </a:prstGeom>
          <a:noFill/>
          <a:ln>
            <a:noFill/>
          </a:ln>
        </p:spPr>
        <p:txBody>
          <a:bodyPr vert="horz" lIns="50760" tIns="50760" rIns="90000" bIns="50760" anchor="t" anchorCtr="0" compatLnSpc="1"/>
          <a:lstStyle>
            <a:def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defPPr>
            <a:lvl1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lvl1pPr>
            <a:lvl2pPr marL="742680" marR="0" lvl="1" indent="-285480" algn="l" rtl="0" hangingPunct="0">
              <a:lnSpc>
                <a:spcPct val="100000"/>
              </a:lnSpc>
              <a:spcBef>
                <a:spcPts val="598"/>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kern="1200" baseline="0">
                <a:ln>
                  <a:noFill/>
                </a:ln>
                <a:solidFill>
                  <a:srgbClr val="646464"/>
                </a:solidFill>
                <a:latin typeface="Arial" pitchFamily="2"/>
                <a:ea typeface="ヒラギノ角ゴ ProN W3" pitchFamily="2"/>
                <a:cs typeface="ヒラギノ角ゴ ProN W3"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kern="1200" baseline="0">
                <a:ln>
                  <a:noFill/>
                </a:ln>
                <a:solidFill>
                  <a:srgbClr val="646464"/>
                </a:solidFill>
                <a:latin typeface="Arial" pitchFamily="2"/>
                <a:ea typeface="ヒラギノ角ゴ ProN W3" pitchFamily="2"/>
                <a:cs typeface="ヒラギノ角ゴ ProN W3"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9pPr>
          </a:lstStyle>
          <a:p>
            <a:pPr lvl="0"/>
            <a:r>
              <a:rPr lang="en-US" dirty="0"/>
              <a:t>Click to edit Master text styles:</a:t>
            </a:r>
          </a:p>
        </p:txBody>
      </p:sp>
      <p:pic>
        <p:nvPicPr>
          <p:cNvPr id="9" name="Picture 8" descr="A picture containing sunflower, flower&#10;&#10;Description automatically generated">
            <a:extLst>
              <a:ext uri="{FF2B5EF4-FFF2-40B4-BE49-F238E27FC236}">
                <a16:creationId xmlns:a16="http://schemas.microsoft.com/office/drawing/2014/main" id="{25F60C09-A390-471C-9DE9-C406B850CAA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1912" y="6019623"/>
            <a:ext cx="746749" cy="497833"/>
          </a:xfrm>
          <a:prstGeom prst="rect">
            <a:avLst/>
          </a:prstGeom>
        </p:spPr>
      </p:pic>
      <p:pic>
        <p:nvPicPr>
          <p:cNvPr id="7" name="Picture 6" descr="A close up of a sign&#10;&#10;Description automatically generated">
            <a:extLst>
              <a:ext uri="{FF2B5EF4-FFF2-40B4-BE49-F238E27FC236}">
                <a16:creationId xmlns:a16="http://schemas.microsoft.com/office/drawing/2014/main" id="{397D62CA-B791-4D1C-AFBB-A342774D5EF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65223" y="5988611"/>
            <a:ext cx="1393137" cy="562447"/>
          </a:xfrm>
          <a:prstGeom prst="rect">
            <a:avLst/>
          </a:prstGeom>
        </p:spPr>
      </p:pic>
      <p:sp>
        <p:nvSpPr>
          <p:cNvPr id="15" name="Rectangle 14">
            <a:extLst>
              <a:ext uri="{FF2B5EF4-FFF2-40B4-BE49-F238E27FC236}">
                <a16:creationId xmlns:a16="http://schemas.microsoft.com/office/drawing/2014/main" id="{01732698-7451-438F-BE1C-06B6AE002044}"/>
              </a:ext>
            </a:extLst>
          </p:cNvPr>
          <p:cNvSpPr/>
          <p:nvPr userDrawn="1"/>
        </p:nvSpPr>
        <p:spPr>
          <a:xfrm>
            <a:off x="0" y="274321"/>
            <a:ext cx="12192000" cy="884583"/>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14" name="Picture 13" descr="A close up of a logo&#10;&#10;Description automatically generated">
            <a:extLst>
              <a:ext uri="{FF2B5EF4-FFF2-40B4-BE49-F238E27FC236}">
                <a16:creationId xmlns:a16="http://schemas.microsoft.com/office/drawing/2014/main" id="{837BE94B-0F57-49AB-A59B-4B14B10EDC1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71142" y="5888623"/>
            <a:ext cx="1285189" cy="662435"/>
          </a:xfrm>
          <a:prstGeom prst="rect">
            <a:avLst/>
          </a:prstGeom>
        </p:spPr>
      </p:pic>
      <p:sp>
        <p:nvSpPr>
          <p:cNvPr id="2" name="Title Placeholder 1"/>
          <p:cNvSpPr txBox="1">
            <a:spLocks noGrp="1"/>
          </p:cNvSpPr>
          <p:nvPr>
            <p:ph type="title"/>
          </p:nvPr>
        </p:nvSpPr>
        <p:spPr>
          <a:xfrm>
            <a:off x="612742" y="264896"/>
            <a:ext cx="10941947" cy="884582"/>
          </a:xfrm>
          <a:prstGeom prst="rect">
            <a:avLst/>
          </a:prstGeom>
          <a:noFill/>
          <a:ln>
            <a:noFill/>
          </a:ln>
        </p:spPr>
        <p:txBody>
          <a:bodyPr vert="horz" lIns="50760" tIns="50760" rIns="90000" bIns="5076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dirty="0"/>
          </a:p>
        </p:txBody>
      </p:sp>
    </p:spTree>
    <p:extLst>
      <p:ext uri="{BB962C8B-B14F-4D97-AF65-F5344CB8AC3E}">
        <p14:creationId xmlns:p14="http://schemas.microsoft.com/office/powerpoint/2010/main" val="251995315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Lst>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3600" b="0" i="0" u="none" strike="noStrike" kern="1200" baseline="0">
          <a:ln>
            <a:noFill/>
          </a:ln>
          <a:solidFill>
            <a:schemeClr val="bg1"/>
          </a:solidFill>
          <a:latin typeface="Arial Bold" pitchFamily="18"/>
        </a:defRPr>
      </a:lvl1pPr>
    </p:titleStyle>
    <p:bodyStyle>
      <a:lvl1pPr marL="457200" marR="0" indent="-457200" algn="l" rtl="0" hangingPunct="0">
        <a:lnSpc>
          <a:spcPct val="100000"/>
        </a:lnSpc>
        <a:spcBef>
          <a:spcPts val="697"/>
        </a:spcBef>
        <a:spcAft>
          <a:spcPts val="0"/>
        </a:spcAft>
        <a:buFont typeface="Arial" panose="020B0604020202020204" pitchFamily="34" charset="0"/>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b="0" i="0" u="none" strike="noStrike" kern="1200" baseline="0" dirty="0">
          <a:ln>
            <a:noFill/>
          </a:ln>
          <a:solidFill>
            <a:schemeClr val="tx2"/>
          </a:solidFill>
          <a:latin typeface="Arial" panose="020B0604020202020204" pitchFamily="34" charset="0"/>
          <a:cs typeface="Arial" panose="020B0604020202020204" pitchFamily="34" charset="0"/>
        </a:defRPr>
      </a:lvl1pPr>
      <a:lvl2pPr>
        <a:defRPr lang="en-US" dirty="0">
          <a:solidFill>
            <a:schemeClr val="tx2"/>
          </a:solidFill>
          <a:latin typeface="HelveticaNeueLT Std Med" panose="020B0604020202020204" pitchFamily="34" charset="0"/>
        </a:defRPr>
      </a:lvl2pPr>
      <a:lvl3pPr>
        <a:defRPr lang="en-US" dirty="0">
          <a:solidFill>
            <a:schemeClr val="tx2"/>
          </a:solidFill>
          <a:latin typeface="HelveticaNeueLT Std Med" panose="020B0604020202020204" pitchFamily="34" charset="0"/>
        </a:defRPr>
      </a:lvl3pPr>
      <a:lvl4pPr>
        <a:defRPr lang="en-US" dirty="0">
          <a:solidFill>
            <a:schemeClr val="tx2"/>
          </a:solidFill>
          <a:latin typeface="HelveticaNeueLT Std Med" panose="020B0604020202020204" pitchFamily="34" charset="0"/>
        </a:defRPr>
      </a:lvl4pPr>
      <a:lvl5pPr>
        <a:defRPr lang="en-GB" dirty="0">
          <a:solidFill>
            <a:schemeClr val="tx2"/>
          </a:solidFill>
          <a:latin typeface="HelveticaNeueLT Std Med" panose="020B0604020202020204" pitchFamily="34" charset="0"/>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files.eun.org/STEMSchoolLabel/STEM-School-elements_and_critera_executive_report.pdf"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hyperlink" Target="https://sdw-blog.eun.org/2022/05/05/event-reducing-energy-increasing-sustainability/"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DC75178-180A-43A3-BA7D-2960F9EC47E2}"/>
              </a:ext>
            </a:extLst>
          </p:cNvPr>
          <p:cNvSpPr txBox="1"/>
          <p:nvPr/>
        </p:nvSpPr>
        <p:spPr>
          <a:xfrm>
            <a:off x="545838" y="4838560"/>
            <a:ext cx="3877975" cy="400110"/>
          </a:xfrm>
          <a:prstGeom prst="rect">
            <a:avLst/>
          </a:prstGeom>
          <a:noFill/>
        </p:spPr>
        <p:txBody>
          <a:bodyPr wrap="square" rtlCol="0">
            <a:spAutoFit/>
          </a:bodyPr>
          <a:lstStyle/>
          <a:p>
            <a:pPr algn="ctr"/>
            <a:r>
              <a:rPr lang="en-IE" sz="2000" b="1" dirty="0">
                <a:solidFill>
                  <a:schemeClr val="bg1"/>
                </a:solidFill>
              </a:rPr>
              <a:t>A</a:t>
            </a:r>
            <a:r>
              <a:rPr lang="el-GR" sz="2000" b="1" dirty="0" err="1">
                <a:solidFill>
                  <a:schemeClr val="bg1"/>
                </a:solidFill>
              </a:rPr>
              <a:t>λεξία</a:t>
            </a:r>
            <a:r>
              <a:rPr lang="el-GR" sz="2000" b="1" dirty="0">
                <a:solidFill>
                  <a:schemeClr val="bg1"/>
                </a:solidFill>
              </a:rPr>
              <a:t> Αλεξάνδρου</a:t>
            </a:r>
            <a:endParaRPr lang="en-IE" sz="2000" b="1" dirty="0">
              <a:solidFill>
                <a:schemeClr val="bg1"/>
              </a:solidFill>
            </a:endParaRPr>
          </a:p>
        </p:txBody>
      </p:sp>
      <p:sp>
        <p:nvSpPr>
          <p:cNvPr id="10" name="TextBox 9">
            <a:extLst>
              <a:ext uri="{FF2B5EF4-FFF2-40B4-BE49-F238E27FC236}">
                <a16:creationId xmlns:a16="http://schemas.microsoft.com/office/drawing/2014/main" id="{9D5B9B3C-23BA-4D19-BBCD-D5C79EE82F31}"/>
              </a:ext>
            </a:extLst>
          </p:cNvPr>
          <p:cNvSpPr txBox="1"/>
          <p:nvPr/>
        </p:nvSpPr>
        <p:spPr>
          <a:xfrm>
            <a:off x="730702" y="5095334"/>
            <a:ext cx="3693111" cy="369332"/>
          </a:xfrm>
          <a:prstGeom prst="rect">
            <a:avLst/>
          </a:prstGeom>
          <a:noFill/>
        </p:spPr>
        <p:txBody>
          <a:bodyPr wrap="square" rtlCol="0">
            <a:spAutoFit/>
          </a:bodyPr>
          <a:lstStyle/>
          <a:p>
            <a:pPr algn="ctr"/>
            <a:r>
              <a:rPr lang="en-IE" dirty="0">
                <a:solidFill>
                  <a:schemeClr val="bg1"/>
                </a:solidFill>
              </a:rPr>
              <a:t>Scientix Ambassador</a:t>
            </a:r>
          </a:p>
        </p:txBody>
      </p:sp>
      <p:pic>
        <p:nvPicPr>
          <p:cNvPr id="5" name="Picture 2">
            <a:extLst>
              <a:ext uri="{FF2B5EF4-FFF2-40B4-BE49-F238E27FC236}">
                <a16:creationId xmlns:a16="http://schemas.microsoft.com/office/drawing/2014/main" id="{873D5ED2-CEDA-FEDB-C0CE-C58420336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299" y="5822302"/>
            <a:ext cx="1179308" cy="618800"/>
          </a:xfrm>
          <a:prstGeom prst="rect">
            <a:avLst/>
          </a:prstGeom>
          <a:noFill/>
          <a:extLst>
            <a:ext uri="{909E8E84-426E-40DD-AFC4-6F175D3DCCD1}">
              <a14:hiddenFill xmlns:a14="http://schemas.microsoft.com/office/drawing/2010/main">
                <a:solidFill>
                  <a:srgbClr val="FFFFFF"/>
                </a:solidFill>
              </a14:hiddenFill>
            </a:ext>
          </a:extLst>
        </p:spPr>
      </p:pic>
      <p:sp>
        <p:nvSpPr>
          <p:cNvPr id="6" name="4 - TextBox">
            <a:extLst>
              <a:ext uri="{FF2B5EF4-FFF2-40B4-BE49-F238E27FC236}">
                <a16:creationId xmlns:a16="http://schemas.microsoft.com/office/drawing/2014/main" id="{58C42462-35CA-70D3-24B0-F87E689B6E72}"/>
              </a:ext>
            </a:extLst>
          </p:cNvPr>
          <p:cNvSpPr txBox="1">
            <a:spLocks noChangeArrowheads="1"/>
          </p:cNvSpPr>
          <p:nvPr/>
        </p:nvSpPr>
        <p:spPr bwMode="auto">
          <a:xfrm>
            <a:off x="-246957" y="416898"/>
            <a:ext cx="5502447" cy="4422301"/>
          </a:xfrm>
          <a:prstGeom prst="rect">
            <a:avLst/>
          </a:prstGeom>
          <a:noFill/>
          <a:ln w="9525">
            <a:noFill/>
            <a:miter lim="800000"/>
            <a:headEnd/>
            <a:tailEnd/>
          </a:ln>
        </p:spPr>
        <p:txBody>
          <a:bodyPr wrap="square">
            <a:spAutoFit/>
          </a:bodyPr>
          <a:lstStyle/>
          <a:p>
            <a:pPr algn="ctr">
              <a:lnSpc>
                <a:spcPct val="115000"/>
              </a:lnSpc>
              <a:spcAft>
                <a:spcPts val="1000"/>
              </a:spcAft>
            </a:pPr>
            <a:r>
              <a:rPr lang="en-US" sz="4000" b="1" i="1" dirty="0">
                <a:solidFill>
                  <a:schemeClr val="bg1"/>
                </a:solidFill>
                <a:latin typeface="Calibri"/>
                <a:ea typeface="Times New Roman"/>
                <a:cs typeface="Times New Roman"/>
              </a:rPr>
              <a:t>“SCIENTIX”</a:t>
            </a:r>
            <a:r>
              <a:rPr lang="el-GR" sz="4000" b="1" i="1" dirty="0">
                <a:solidFill>
                  <a:schemeClr val="bg1"/>
                </a:solidFill>
                <a:latin typeface="Calibri"/>
                <a:ea typeface="Times New Roman"/>
                <a:cs typeface="Times New Roman"/>
              </a:rPr>
              <a:t> </a:t>
            </a:r>
          </a:p>
          <a:p>
            <a:pPr algn="ctr">
              <a:lnSpc>
                <a:spcPct val="115000"/>
              </a:lnSpc>
              <a:spcAft>
                <a:spcPts val="1000"/>
              </a:spcAft>
            </a:pPr>
            <a:r>
              <a:rPr lang="el-GR" sz="4000" b="1" i="1" dirty="0">
                <a:solidFill>
                  <a:schemeClr val="bg1"/>
                </a:solidFill>
                <a:latin typeface="Calibri"/>
                <a:ea typeface="Times New Roman"/>
                <a:cs typeface="Times New Roman"/>
              </a:rPr>
              <a:t>Το Ευρωπαϊκό Δίκτυο Επαγγελματικής Ανάπτυξης Εκπαιδευτικών για την Εκπαίδευση </a:t>
            </a:r>
            <a:r>
              <a:rPr lang="en-US" sz="4000" b="1" i="1" dirty="0">
                <a:solidFill>
                  <a:schemeClr val="bg1"/>
                </a:solidFill>
                <a:latin typeface="Calibri"/>
                <a:ea typeface="Times New Roman"/>
                <a:cs typeface="Times New Roman"/>
              </a:rPr>
              <a:t>STEM </a:t>
            </a:r>
            <a:endParaRPr lang="el-GR" sz="4000" dirty="0">
              <a:solidFill>
                <a:schemeClr val="bg1"/>
              </a:solidFill>
              <a:latin typeface="Cambria"/>
              <a:ea typeface="Cambria"/>
              <a:cs typeface="Times New Roman"/>
            </a:endParaRPr>
          </a:p>
        </p:txBody>
      </p:sp>
      <p:pic>
        <p:nvPicPr>
          <p:cNvPr id="1026" name="Picture 2" descr="Παιδαγωγικό Ινστιτούτο Κύπρου | Latsia">
            <a:extLst>
              <a:ext uri="{FF2B5EF4-FFF2-40B4-BE49-F238E27FC236}">
                <a16:creationId xmlns:a16="http://schemas.microsoft.com/office/drawing/2014/main" id="{F6AC4992-B270-C0FC-6074-B106C8498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959" y="5802609"/>
            <a:ext cx="618800" cy="61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62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CEEC9B-E036-1405-04ED-B1C4A1D267CF}"/>
              </a:ext>
            </a:extLst>
          </p:cNvPr>
          <p:cNvSpPr txBox="1"/>
          <p:nvPr/>
        </p:nvSpPr>
        <p:spPr>
          <a:xfrm>
            <a:off x="2269509" y="436727"/>
            <a:ext cx="8703291" cy="707886"/>
          </a:xfrm>
          <a:prstGeom prst="rect">
            <a:avLst/>
          </a:prstGeom>
          <a:noFill/>
        </p:spPr>
        <p:txBody>
          <a:bodyPr wrap="square" rtlCol="0">
            <a:spAutoFit/>
          </a:bodyPr>
          <a:lstStyle/>
          <a:p>
            <a:pPr algn="ctr"/>
            <a:r>
              <a:rPr lang="en-GB" sz="4000" dirty="0">
                <a:solidFill>
                  <a:schemeClr val="bg1"/>
                </a:solidFill>
              </a:rPr>
              <a:t>E</a:t>
            </a:r>
            <a:r>
              <a:rPr lang="el-GR" sz="4000" dirty="0" err="1">
                <a:solidFill>
                  <a:schemeClr val="bg1"/>
                </a:solidFill>
              </a:rPr>
              <a:t>ύρεση</a:t>
            </a:r>
            <a:r>
              <a:rPr lang="el-GR" sz="4000" dirty="0">
                <a:solidFill>
                  <a:schemeClr val="bg1"/>
                </a:solidFill>
              </a:rPr>
              <a:t> και συμμετοχή σε εκδηλώσεις</a:t>
            </a:r>
            <a:endParaRPr lang="LID4096" sz="4000" dirty="0">
              <a:solidFill>
                <a:schemeClr val="bg1"/>
              </a:solidFill>
            </a:endParaRPr>
          </a:p>
        </p:txBody>
      </p:sp>
      <p:pic>
        <p:nvPicPr>
          <p:cNvPr id="5" name="Picture 4">
            <a:extLst>
              <a:ext uri="{FF2B5EF4-FFF2-40B4-BE49-F238E27FC236}">
                <a16:creationId xmlns:a16="http://schemas.microsoft.com/office/drawing/2014/main" id="{F0DA139E-9BD9-920D-209D-FFB5E6621DBA}"/>
              </a:ext>
            </a:extLst>
          </p:cNvPr>
          <p:cNvPicPr>
            <a:picLocks noChangeAspect="1"/>
          </p:cNvPicPr>
          <p:nvPr/>
        </p:nvPicPr>
        <p:blipFill>
          <a:blip r:embed="rId3"/>
          <a:stretch>
            <a:fillRect/>
          </a:stretch>
        </p:blipFill>
        <p:spPr>
          <a:xfrm>
            <a:off x="915385" y="1613847"/>
            <a:ext cx="5430824" cy="4251278"/>
          </a:xfrm>
          <a:prstGeom prst="rect">
            <a:avLst/>
          </a:prstGeom>
        </p:spPr>
      </p:pic>
      <p:pic>
        <p:nvPicPr>
          <p:cNvPr id="7" name="Picture 6">
            <a:extLst>
              <a:ext uri="{FF2B5EF4-FFF2-40B4-BE49-F238E27FC236}">
                <a16:creationId xmlns:a16="http://schemas.microsoft.com/office/drawing/2014/main" id="{7766AAAA-173E-EA41-A7FE-3E304DF94E97}"/>
              </a:ext>
            </a:extLst>
          </p:cNvPr>
          <p:cNvPicPr>
            <a:picLocks noChangeAspect="1"/>
          </p:cNvPicPr>
          <p:nvPr/>
        </p:nvPicPr>
        <p:blipFill>
          <a:blip r:embed="rId4"/>
          <a:stretch>
            <a:fillRect/>
          </a:stretch>
        </p:blipFill>
        <p:spPr>
          <a:xfrm>
            <a:off x="6346209" y="1405719"/>
            <a:ext cx="5719114" cy="5452281"/>
          </a:xfrm>
          <a:prstGeom prst="rect">
            <a:avLst/>
          </a:prstGeom>
        </p:spPr>
      </p:pic>
      <p:sp>
        <p:nvSpPr>
          <p:cNvPr id="8" name="Oval 7">
            <a:extLst>
              <a:ext uri="{FF2B5EF4-FFF2-40B4-BE49-F238E27FC236}">
                <a16:creationId xmlns:a16="http://schemas.microsoft.com/office/drawing/2014/main" id="{6C17B4D9-2538-B306-726D-0488D30323AE}"/>
              </a:ext>
            </a:extLst>
          </p:cNvPr>
          <p:cNvSpPr/>
          <p:nvPr/>
        </p:nvSpPr>
        <p:spPr>
          <a:xfrm>
            <a:off x="5061577" y="3807724"/>
            <a:ext cx="1209569" cy="1050877"/>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10" name="Straight Arrow Connector 9">
            <a:extLst>
              <a:ext uri="{FF2B5EF4-FFF2-40B4-BE49-F238E27FC236}">
                <a16:creationId xmlns:a16="http://schemas.microsoft.com/office/drawing/2014/main" id="{43FC7F1D-B267-BC9D-327A-45EA3FC5C0A6}"/>
              </a:ext>
            </a:extLst>
          </p:cNvPr>
          <p:cNvCxnSpPr/>
          <p:nvPr/>
        </p:nvCxnSpPr>
        <p:spPr>
          <a:xfrm flipV="1">
            <a:off x="6346209" y="3613244"/>
            <a:ext cx="887105" cy="518615"/>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45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84BA39-9657-069F-4AF2-AC41B1719767}"/>
              </a:ext>
            </a:extLst>
          </p:cNvPr>
          <p:cNvSpPr txBox="1"/>
          <p:nvPr/>
        </p:nvSpPr>
        <p:spPr>
          <a:xfrm>
            <a:off x="-777921" y="436727"/>
            <a:ext cx="12969922" cy="584775"/>
          </a:xfrm>
          <a:prstGeom prst="rect">
            <a:avLst/>
          </a:prstGeom>
          <a:noFill/>
        </p:spPr>
        <p:txBody>
          <a:bodyPr wrap="square" rtlCol="0">
            <a:spAutoFit/>
          </a:bodyPr>
          <a:lstStyle/>
          <a:p>
            <a:pPr algn="ctr"/>
            <a:r>
              <a:rPr lang="el-GR" sz="3200" dirty="0">
                <a:solidFill>
                  <a:schemeClr val="bg1"/>
                </a:solidFill>
              </a:rPr>
              <a:t>Συμμετοχή σε διαγωνισμούς για εκπαιδευτικούς ή/και μαθητές </a:t>
            </a:r>
            <a:endParaRPr lang="LID4096" sz="3200" dirty="0">
              <a:solidFill>
                <a:schemeClr val="bg1"/>
              </a:solidFill>
            </a:endParaRPr>
          </a:p>
        </p:txBody>
      </p:sp>
      <p:pic>
        <p:nvPicPr>
          <p:cNvPr id="7" name="Picture 6">
            <a:extLst>
              <a:ext uri="{FF2B5EF4-FFF2-40B4-BE49-F238E27FC236}">
                <a16:creationId xmlns:a16="http://schemas.microsoft.com/office/drawing/2014/main" id="{9DAB917B-960C-2A7E-9AFA-BE651EB23AD5}"/>
              </a:ext>
            </a:extLst>
          </p:cNvPr>
          <p:cNvPicPr>
            <a:picLocks noChangeAspect="1"/>
          </p:cNvPicPr>
          <p:nvPr/>
        </p:nvPicPr>
        <p:blipFill>
          <a:blip r:embed="rId3"/>
          <a:stretch>
            <a:fillRect/>
          </a:stretch>
        </p:blipFill>
        <p:spPr>
          <a:xfrm>
            <a:off x="2588525" y="1220311"/>
            <a:ext cx="7742831" cy="5200962"/>
          </a:xfrm>
          <a:prstGeom prst="rect">
            <a:avLst/>
          </a:prstGeom>
        </p:spPr>
      </p:pic>
      <p:sp>
        <p:nvSpPr>
          <p:cNvPr id="8" name="Oval 7">
            <a:extLst>
              <a:ext uri="{FF2B5EF4-FFF2-40B4-BE49-F238E27FC236}">
                <a16:creationId xmlns:a16="http://schemas.microsoft.com/office/drawing/2014/main" id="{D96FBD7B-CBBC-0FC4-EEB8-2087076E831B}"/>
              </a:ext>
            </a:extLst>
          </p:cNvPr>
          <p:cNvSpPr/>
          <p:nvPr/>
        </p:nvSpPr>
        <p:spPr>
          <a:xfrm>
            <a:off x="7697337" y="1220311"/>
            <a:ext cx="873457" cy="3764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Oval 8">
            <a:extLst>
              <a:ext uri="{FF2B5EF4-FFF2-40B4-BE49-F238E27FC236}">
                <a16:creationId xmlns:a16="http://schemas.microsoft.com/office/drawing/2014/main" id="{7B697E19-E563-D7FE-8C34-4B4C74CA7E27}"/>
              </a:ext>
            </a:extLst>
          </p:cNvPr>
          <p:cNvSpPr/>
          <p:nvPr/>
        </p:nvSpPr>
        <p:spPr>
          <a:xfrm>
            <a:off x="4237631" y="4585647"/>
            <a:ext cx="3282285" cy="641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843337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D41035-236B-98FF-77E3-18EB84D6DEB5}"/>
              </a:ext>
            </a:extLst>
          </p:cNvPr>
          <p:cNvSpPr txBox="1"/>
          <p:nvPr/>
        </p:nvSpPr>
        <p:spPr>
          <a:xfrm>
            <a:off x="354842" y="1480371"/>
            <a:ext cx="10536071" cy="4410887"/>
          </a:xfrm>
          <a:prstGeom prst="rect">
            <a:avLst/>
          </a:prstGeom>
          <a:noFill/>
        </p:spPr>
        <p:txBody>
          <a:bodyPr wrap="square">
            <a:spAutoFit/>
          </a:bodyPr>
          <a:lstStyle/>
          <a:p>
            <a:pPr algn="l">
              <a:lnSpc>
                <a:spcPct val="200000"/>
              </a:lnSpc>
            </a:pPr>
            <a:r>
              <a:rPr lang="el-GR" sz="2400" b="0" i="0" dirty="0">
                <a:solidFill>
                  <a:srgbClr val="444444"/>
                </a:solidFill>
                <a:effectLst/>
                <a:latin typeface="Georgia" panose="02040502050405020303" pitchFamily="18" charset="0"/>
              </a:rPr>
              <a:t>Αλεξία Αλεξάνδρου  </a:t>
            </a:r>
            <a:r>
              <a:rPr lang="en-GB" sz="2400" b="0" i="0" dirty="0">
                <a:solidFill>
                  <a:srgbClr val="444444"/>
                </a:solidFill>
                <a:effectLst/>
                <a:latin typeface="Georgia" panose="02040502050405020303" pitchFamily="18" charset="0"/>
              </a:rPr>
              <a:t>(</a:t>
            </a:r>
            <a:r>
              <a:rPr lang="el-GR" sz="2400" b="0" i="0" dirty="0">
                <a:solidFill>
                  <a:srgbClr val="444444"/>
                </a:solidFill>
                <a:effectLst/>
                <a:latin typeface="Georgia" panose="02040502050405020303" pitchFamily="18" charset="0"/>
              </a:rPr>
              <a:t>Λευκωσία) </a:t>
            </a:r>
            <a:r>
              <a:rPr lang="en-GB" sz="2400" b="0" i="0" dirty="0">
                <a:solidFill>
                  <a:srgbClr val="444444"/>
                </a:solidFill>
                <a:effectLst/>
                <a:latin typeface="Georgia" panose="02040502050405020303" pitchFamily="18" charset="0"/>
              </a:rPr>
              <a:t> email: </a:t>
            </a:r>
            <a:r>
              <a:rPr lang="en-GB" sz="2400" b="0" i="0" dirty="0">
                <a:solidFill>
                  <a:srgbClr val="0070C0"/>
                </a:solidFill>
                <a:effectLst/>
                <a:latin typeface="Georgia" panose="02040502050405020303" pitchFamily="18" charset="0"/>
              </a:rPr>
              <a:t>alexia2412@gmail.com</a:t>
            </a:r>
          </a:p>
          <a:p>
            <a:pPr algn="l">
              <a:lnSpc>
                <a:spcPct val="200000"/>
              </a:lnSpc>
            </a:pPr>
            <a:r>
              <a:rPr lang="el-GR" sz="2400" b="0" i="0" dirty="0">
                <a:solidFill>
                  <a:srgbClr val="444444"/>
                </a:solidFill>
                <a:effectLst/>
                <a:latin typeface="Georgia" panose="02040502050405020303" pitchFamily="18" charset="0"/>
              </a:rPr>
              <a:t>Έφη Δαρείου</a:t>
            </a:r>
            <a:r>
              <a:rPr lang="en-GB" sz="2400" b="0" i="0" dirty="0">
                <a:solidFill>
                  <a:srgbClr val="444444"/>
                </a:solidFill>
                <a:effectLst/>
                <a:latin typeface="Georgia" panose="02040502050405020303" pitchFamily="18" charset="0"/>
              </a:rPr>
              <a:t> </a:t>
            </a:r>
            <a:r>
              <a:rPr lang="el-GR" sz="2400" b="0" i="0" dirty="0">
                <a:solidFill>
                  <a:srgbClr val="444444"/>
                </a:solidFill>
                <a:effectLst/>
                <a:latin typeface="Georgia" panose="02040502050405020303" pitchFamily="18" charset="0"/>
              </a:rPr>
              <a:t>(Λευκωσία) </a:t>
            </a:r>
            <a:r>
              <a:rPr lang="en-GB" sz="2400" dirty="0">
                <a:solidFill>
                  <a:srgbClr val="444444"/>
                </a:solidFill>
                <a:latin typeface="Georgia" panose="02040502050405020303" pitchFamily="18" charset="0"/>
              </a:rPr>
              <a:t>email:</a:t>
            </a:r>
            <a:r>
              <a:rPr lang="en-GB" sz="2400" b="0" i="0" dirty="0">
                <a:solidFill>
                  <a:srgbClr val="444444"/>
                </a:solidFill>
                <a:effectLst/>
                <a:latin typeface="Georgia" panose="02040502050405020303" pitchFamily="18" charset="0"/>
              </a:rPr>
              <a:t> </a:t>
            </a:r>
            <a:r>
              <a:rPr lang="en-GB" sz="2400" b="0" i="0" dirty="0">
                <a:solidFill>
                  <a:srgbClr val="0070C0"/>
                </a:solidFill>
                <a:effectLst/>
                <a:latin typeface="Franklin Gothic Book" panose="020B0503020102020204" pitchFamily="34" charset="0"/>
              </a:rPr>
              <a:t>edario0182@gmail.com</a:t>
            </a:r>
          </a:p>
          <a:p>
            <a:pPr algn="l">
              <a:lnSpc>
                <a:spcPct val="200000"/>
              </a:lnSpc>
            </a:pPr>
            <a:r>
              <a:rPr lang="en-GB" sz="2400" dirty="0">
                <a:solidFill>
                  <a:srgbClr val="444444"/>
                </a:solidFill>
                <a:latin typeface="Georgia" panose="02040502050405020303" pitchFamily="18" charset="0"/>
              </a:rPr>
              <a:t>A</a:t>
            </a:r>
            <a:r>
              <a:rPr lang="el-GR" sz="2400" dirty="0" err="1">
                <a:solidFill>
                  <a:srgbClr val="444444"/>
                </a:solidFill>
                <a:latin typeface="Georgia" panose="02040502050405020303" pitchFamily="18" charset="0"/>
              </a:rPr>
              <a:t>χιλλέας</a:t>
            </a:r>
            <a:r>
              <a:rPr lang="el-GR" sz="2400" dirty="0">
                <a:solidFill>
                  <a:srgbClr val="444444"/>
                </a:solidFill>
                <a:latin typeface="Georgia" panose="02040502050405020303" pitchFamily="18" charset="0"/>
              </a:rPr>
              <a:t> </a:t>
            </a:r>
            <a:r>
              <a:rPr lang="el-GR" sz="2400" dirty="0" err="1">
                <a:solidFill>
                  <a:srgbClr val="444444"/>
                </a:solidFill>
                <a:latin typeface="Georgia" panose="02040502050405020303" pitchFamily="18" charset="0"/>
              </a:rPr>
              <a:t>Καπαρτζιάνης</a:t>
            </a:r>
            <a:r>
              <a:rPr lang="el-GR" sz="2400" dirty="0">
                <a:solidFill>
                  <a:srgbClr val="444444"/>
                </a:solidFill>
                <a:latin typeface="Georgia" panose="02040502050405020303" pitchFamily="18" charset="0"/>
              </a:rPr>
              <a:t> (</a:t>
            </a:r>
            <a:r>
              <a:rPr lang="el-GR" sz="2400" b="0" i="0" dirty="0">
                <a:solidFill>
                  <a:srgbClr val="444444"/>
                </a:solidFill>
                <a:effectLst/>
                <a:latin typeface="Georgia" panose="02040502050405020303" pitchFamily="18" charset="0"/>
              </a:rPr>
              <a:t>Λεμεσός)</a:t>
            </a:r>
            <a:r>
              <a:rPr lang="en-GB" sz="2400" b="0" i="0" dirty="0">
                <a:solidFill>
                  <a:srgbClr val="444444"/>
                </a:solidFill>
                <a:effectLst/>
                <a:latin typeface="Georgia" panose="02040502050405020303" pitchFamily="18" charset="0"/>
              </a:rPr>
              <a:t> email: </a:t>
            </a:r>
            <a:r>
              <a:rPr lang="en-GB" sz="2400" b="0" i="0" dirty="0">
                <a:solidFill>
                  <a:srgbClr val="0070C0"/>
                </a:solidFill>
                <a:effectLst/>
                <a:latin typeface="Georgia" panose="02040502050405020303" pitchFamily="18" charset="0"/>
              </a:rPr>
              <a:t>axilleask@gmail.com</a:t>
            </a:r>
          </a:p>
          <a:p>
            <a:pPr algn="l">
              <a:lnSpc>
                <a:spcPct val="200000"/>
              </a:lnSpc>
            </a:pPr>
            <a:r>
              <a:rPr lang="en-GB" sz="2400" b="0" i="0" dirty="0">
                <a:solidFill>
                  <a:srgbClr val="444444"/>
                </a:solidFill>
                <a:effectLst/>
                <a:latin typeface="Georgia" panose="02040502050405020303" pitchFamily="18" charset="0"/>
              </a:rPr>
              <a:t>X</a:t>
            </a:r>
            <a:r>
              <a:rPr lang="el-GR" sz="2400" b="0" i="0" dirty="0" err="1">
                <a:solidFill>
                  <a:srgbClr val="444444"/>
                </a:solidFill>
                <a:effectLst/>
                <a:latin typeface="Georgia" panose="02040502050405020303" pitchFamily="18" charset="0"/>
              </a:rPr>
              <a:t>ρίστος</a:t>
            </a:r>
            <a:r>
              <a:rPr lang="el-GR" sz="2400" b="0" i="0" dirty="0">
                <a:solidFill>
                  <a:srgbClr val="444444"/>
                </a:solidFill>
                <a:effectLst/>
                <a:latin typeface="Georgia" panose="02040502050405020303" pitchFamily="18" charset="0"/>
              </a:rPr>
              <a:t> Μ</a:t>
            </a:r>
            <a:r>
              <a:rPr lang="el-GR" sz="2400" dirty="0">
                <a:solidFill>
                  <a:srgbClr val="444444"/>
                </a:solidFill>
                <a:latin typeface="Georgia" panose="02040502050405020303" pitchFamily="18" charset="0"/>
              </a:rPr>
              <a:t>ακρής  (Λεμεσός) </a:t>
            </a:r>
            <a:r>
              <a:rPr lang="en-GB" sz="2400" dirty="0">
                <a:solidFill>
                  <a:srgbClr val="444444"/>
                </a:solidFill>
                <a:latin typeface="Georgia" panose="02040502050405020303" pitchFamily="18" charset="0"/>
              </a:rPr>
              <a:t>email:</a:t>
            </a:r>
            <a:r>
              <a:rPr lang="en-GB" sz="2400" b="0" i="0" dirty="0">
                <a:solidFill>
                  <a:srgbClr val="444444"/>
                </a:solidFill>
                <a:effectLst/>
                <a:latin typeface="Georgia" panose="02040502050405020303" pitchFamily="18" charset="0"/>
              </a:rPr>
              <a:t> </a:t>
            </a:r>
            <a:r>
              <a:rPr lang="en-GB" sz="2400" b="0" i="0" dirty="0">
                <a:solidFill>
                  <a:srgbClr val="0070C0"/>
                </a:solidFill>
                <a:effectLst/>
                <a:latin typeface="Georgia" panose="02040502050405020303" pitchFamily="18" charset="0"/>
              </a:rPr>
              <a:t>einstein@cytanet.com.cy</a:t>
            </a:r>
          </a:p>
          <a:p>
            <a:pPr algn="l">
              <a:lnSpc>
                <a:spcPct val="200000"/>
              </a:lnSpc>
            </a:pPr>
            <a:r>
              <a:rPr lang="en-GB" sz="2400" dirty="0">
                <a:solidFill>
                  <a:srgbClr val="444444"/>
                </a:solidFill>
                <a:latin typeface="Georgia" panose="02040502050405020303" pitchFamily="18" charset="0"/>
              </a:rPr>
              <a:t>M</a:t>
            </a:r>
            <a:r>
              <a:rPr lang="el-GR" sz="2400" dirty="0" err="1">
                <a:solidFill>
                  <a:srgbClr val="444444"/>
                </a:solidFill>
                <a:latin typeface="Georgia" panose="02040502050405020303" pitchFamily="18" charset="0"/>
              </a:rPr>
              <a:t>αρία</a:t>
            </a:r>
            <a:r>
              <a:rPr lang="el-GR" sz="2400" dirty="0">
                <a:solidFill>
                  <a:srgbClr val="444444"/>
                </a:solidFill>
                <a:latin typeface="Georgia" panose="02040502050405020303" pitchFamily="18" charset="0"/>
              </a:rPr>
              <a:t> </a:t>
            </a:r>
            <a:r>
              <a:rPr lang="el-GR" sz="2400" dirty="0" err="1">
                <a:solidFill>
                  <a:srgbClr val="444444"/>
                </a:solidFill>
                <a:latin typeface="Georgia" panose="02040502050405020303" pitchFamily="18" charset="0"/>
              </a:rPr>
              <a:t>Μεσαρίτου</a:t>
            </a:r>
            <a:r>
              <a:rPr lang="el-GR" sz="2400" dirty="0">
                <a:solidFill>
                  <a:srgbClr val="444444"/>
                </a:solidFill>
                <a:latin typeface="Georgia" panose="02040502050405020303" pitchFamily="18" charset="0"/>
              </a:rPr>
              <a:t> (Πάφος)</a:t>
            </a:r>
            <a:r>
              <a:rPr lang="en-GB" sz="2400" b="0" i="0" dirty="0">
                <a:solidFill>
                  <a:srgbClr val="444444"/>
                </a:solidFill>
                <a:effectLst/>
                <a:latin typeface="Georgia" panose="02040502050405020303" pitchFamily="18" charset="0"/>
              </a:rPr>
              <a:t> email: </a:t>
            </a:r>
            <a:r>
              <a:rPr lang="en-GB" sz="2400" b="0" i="0" dirty="0">
                <a:solidFill>
                  <a:srgbClr val="0070C0"/>
                </a:solidFill>
                <a:effectLst/>
                <a:latin typeface="Georgia" panose="02040502050405020303" pitchFamily="18" charset="0"/>
              </a:rPr>
              <a:t>mariamessaritou@te.schools.ac.cy</a:t>
            </a:r>
          </a:p>
          <a:p>
            <a:pPr algn="l">
              <a:lnSpc>
                <a:spcPct val="200000"/>
              </a:lnSpc>
            </a:pPr>
            <a:r>
              <a:rPr lang="el-GR" sz="2400" dirty="0">
                <a:solidFill>
                  <a:srgbClr val="444444"/>
                </a:solidFill>
                <a:latin typeface="Georgia" panose="02040502050405020303" pitchFamily="18" charset="0"/>
              </a:rPr>
              <a:t>Σταυρούλα </a:t>
            </a:r>
            <a:r>
              <a:rPr lang="el-GR" sz="2400" dirty="0" err="1">
                <a:solidFill>
                  <a:srgbClr val="444444"/>
                </a:solidFill>
                <a:latin typeface="Georgia" panose="02040502050405020303" pitchFamily="18" charset="0"/>
              </a:rPr>
              <a:t>Βακανά</a:t>
            </a:r>
            <a:r>
              <a:rPr lang="en-GB" sz="2400" b="0" i="0" dirty="0">
                <a:solidFill>
                  <a:srgbClr val="444444"/>
                </a:solidFill>
                <a:effectLst/>
                <a:latin typeface="Georgia" panose="02040502050405020303" pitchFamily="18" charset="0"/>
              </a:rPr>
              <a:t> </a:t>
            </a:r>
            <a:r>
              <a:rPr lang="el-GR" sz="2400" b="0" i="0" dirty="0">
                <a:solidFill>
                  <a:srgbClr val="444444"/>
                </a:solidFill>
                <a:effectLst/>
                <a:latin typeface="Georgia" panose="02040502050405020303" pitchFamily="18" charset="0"/>
              </a:rPr>
              <a:t>(Λεμεσός)</a:t>
            </a:r>
            <a:r>
              <a:rPr lang="en-GB" sz="2400" b="0" i="0" dirty="0">
                <a:solidFill>
                  <a:srgbClr val="444444"/>
                </a:solidFill>
                <a:effectLst/>
                <a:latin typeface="Georgia" panose="02040502050405020303" pitchFamily="18" charset="0"/>
              </a:rPr>
              <a:t> email: </a:t>
            </a:r>
            <a:r>
              <a:rPr lang="en-GB" sz="2400" b="0" i="0" dirty="0">
                <a:solidFill>
                  <a:srgbClr val="0070C0"/>
                </a:solidFill>
                <a:effectLst/>
                <a:latin typeface="Georgia" panose="02040502050405020303" pitchFamily="18" charset="0"/>
              </a:rPr>
              <a:t>stavri_v@yahoo.gr</a:t>
            </a:r>
          </a:p>
        </p:txBody>
      </p:sp>
      <p:sp>
        <p:nvSpPr>
          <p:cNvPr id="5" name="TextBox 4">
            <a:extLst>
              <a:ext uri="{FF2B5EF4-FFF2-40B4-BE49-F238E27FC236}">
                <a16:creationId xmlns:a16="http://schemas.microsoft.com/office/drawing/2014/main" id="{A1DF3584-7B8F-B4F8-73CE-587C26DDC239}"/>
              </a:ext>
            </a:extLst>
          </p:cNvPr>
          <p:cNvSpPr txBox="1"/>
          <p:nvPr/>
        </p:nvSpPr>
        <p:spPr>
          <a:xfrm>
            <a:off x="3357349" y="464022"/>
            <a:ext cx="6697638" cy="523220"/>
          </a:xfrm>
          <a:prstGeom prst="rect">
            <a:avLst/>
          </a:prstGeom>
          <a:noFill/>
        </p:spPr>
        <p:txBody>
          <a:bodyPr wrap="square" rtlCol="0">
            <a:spAutoFit/>
          </a:bodyPr>
          <a:lstStyle/>
          <a:p>
            <a:r>
              <a:rPr lang="en-GB" sz="2800" dirty="0" err="1">
                <a:solidFill>
                  <a:schemeClr val="bg1"/>
                </a:solidFill>
              </a:rPr>
              <a:t>Scientix</a:t>
            </a:r>
            <a:r>
              <a:rPr lang="en-GB" sz="2800" dirty="0">
                <a:solidFill>
                  <a:schemeClr val="bg1"/>
                </a:solidFill>
              </a:rPr>
              <a:t> Ambassadors </a:t>
            </a:r>
            <a:r>
              <a:rPr lang="el-GR" sz="2800" dirty="0">
                <a:solidFill>
                  <a:schemeClr val="bg1"/>
                </a:solidFill>
              </a:rPr>
              <a:t>στην Κύπρο</a:t>
            </a:r>
            <a:endParaRPr lang="LID4096" sz="2800" dirty="0">
              <a:solidFill>
                <a:schemeClr val="bg1"/>
              </a:solidFill>
            </a:endParaRPr>
          </a:p>
        </p:txBody>
      </p:sp>
    </p:spTree>
    <p:extLst>
      <p:ext uri="{BB962C8B-B14F-4D97-AF65-F5344CB8AC3E}">
        <p14:creationId xmlns:p14="http://schemas.microsoft.com/office/powerpoint/2010/main" val="336004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F1A1D2-17AC-A319-F165-D634046FD61C}"/>
              </a:ext>
            </a:extLst>
          </p:cNvPr>
          <p:cNvPicPr>
            <a:picLocks noChangeAspect="1"/>
          </p:cNvPicPr>
          <p:nvPr/>
        </p:nvPicPr>
        <p:blipFill>
          <a:blip r:embed="rId3"/>
          <a:stretch>
            <a:fillRect/>
          </a:stretch>
        </p:blipFill>
        <p:spPr>
          <a:xfrm>
            <a:off x="3148219" y="1255782"/>
            <a:ext cx="6637634" cy="5602218"/>
          </a:xfrm>
          <a:prstGeom prst="rect">
            <a:avLst/>
          </a:prstGeom>
        </p:spPr>
      </p:pic>
      <p:sp>
        <p:nvSpPr>
          <p:cNvPr id="5" name="TextBox 4">
            <a:extLst>
              <a:ext uri="{FF2B5EF4-FFF2-40B4-BE49-F238E27FC236}">
                <a16:creationId xmlns:a16="http://schemas.microsoft.com/office/drawing/2014/main" id="{0CA79A26-978D-1460-5B8F-C18BCCCB1E4D}"/>
              </a:ext>
            </a:extLst>
          </p:cNvPr>
          <p:cNvSpPr txBox="1"/>
          <p:nvPr/>
        </p:nvSpPr>
        <p:spPr>
          <a:xfrm>
            <a:off x="2775317" y="409432"/>
            <a:ext cx="7383439" cy="523220"/>
          </a:xfrm>
          <a:prstGeom prst="rect">
            <a:avLst/>
          </a:prstGeom>
          <a:noFill/>
        </p:spPr>
        <p:txBody>
          <a:bodyPr wrap="square" rtlCol="0">
            <a:spAutoFit/>
          </a:bodyPr>
          <a:lstStyle/>
          <a:p>
            <a:r>
              <a:rPr lang="el-GR" sz="2800" dirty="0">
                <a:solidFill>
                  <a:schemeClr val="bg1"/>
                </a:solidFill>
              </a:rPr>
              <a:t>Πρόσκληση για </a:t>
            </a:r>
            <a:r>
              <a:rPr lang="en-GB" sz="2800" dirty="0">
                <a:solidFill>
                  <a:schemeClr val="bg1"/>
                </a:solidFill>
              </a:rPr>
              <a:t> </a:t>
            </a:r>
            <a:r>
              <a:rPr lang="en-GB" sz="2800" dirty="0" err="1">
                <a:solidFill>
                  <a:schemeClr val="bg1"/>
                </a:solidFill>
              </a:rPr>
              <a:t>Scientix</a:t>
            </a:r>
            <a:r>
              <a:rPr lang="en-GB" sz="2800" dirty="0">
                <a:solidFill>
                  <a:schemeClr val="bg1"/>
                </a:solidFill>
              </a:rPr>
              <a:t> Ambassadors 2023-2024</a:t>
            </a:r>
            <a:endParaRPr lang="LID4096" sz="2800" dirty="0">
              <a:solidFill>
                <a:schemeClr val="bg1"/>
              </a:solidFill>
            </a:endParaRPr>
          </a:p>
        </p:txBody>
      </p:sp>
    </p:spTree>
    <p:extLst>
      <p:ext uri="{BB962C8B-B14F-4D97-AF65-F5344CB8AC3E}">
        <p14:creationId xmlns:p14="http://schemas.microsoft.com/office/powerpoint/2010/main" val="2119550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4D027F-7F00-F637-9B84-4A9F54AECF2B}"/>
              </a:ext>
            </a:extLst>
          </p:cNvPr>
          <p:cNvSpPr txBox="1"/>
          <p:nvPr/>
        </p:nvSpPr>
        <p:spPr>
          <a:xfrm>
            <a:off x="1504695" y="382137"/>
            <a:ext cx="7383439" cy="646331"/>
          </a:xfrm>
          <a:prstGeom prst="rect">
            <a:avLst/>
          </a:prstGeom>
          <a:noFill/>
        </p:spPr>
        <p:txBody>
          <a:bodyPr wrap="square" rtlCol="0">
            <a:spAutoFit/>
          </a:bodyPr>
          <a:lstStyle/>
          <a:p>
            <a:pPr lvl="1" algn="ctr"/>
            <a:r>
              <a:rPr lang="en-GB" sz="3600" dirty="0">
                <a:solidFill>
                  <a:schemeClr val="bg1"/>
                </a:solidFill>
              </a:rPr>
              <a:t>                        Stem school label</a:t>
            </a:r>
            <a:endParaRPr lang="LID4096" sz="3600" dirty="0">
              <a:solidFill>
                <a:schemeClr val="bg1"/>
              </a:solidFill>
            </a:endParaRPr>
          </a:p>
        </p:txBody>
      </p:sp>
      <p:pic>
        <p:nvPicPr>
          <p:cNvPr id="2054" name="Picture 6" descr="STEM School Label (@STEM_Label) / Twitter">
            <a:extLst>
              <a:ext uri="{FF2B5EF4-FFF2-40B4-BE49-F238E27FC236}">
                <a16:creationId xmlns:a16="http://schemas.microsoft.com/office/drawing/2014/main" id="{88E250BD-B063-A8F6-B418-48ED0010C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702"/>
            <a:ext cx="2541243" cy="25412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3C7E16A-3AEB-6759-F0BD-5287EB317B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1457" y="3131121"/>
            <a:ext cx="2441004" cy="2441004"/>
          </a:xfrm>
          <a:prstGeom prst="rect">
            <a:avLst/>
          </a:prstGeom>
        </p:spPr>
      </p:pic>
      <p:pic>
        <p:nvPicPr>
          <p:cNvPr id="7" name="Picture 6">
            <a:extLst>
              <a:ext uri="{FF2B5EF4-FFF2-40B4-BE49-F238E27FC236}">
                <a16:creationId xmlns:a16="http://schemas.microsoft.com/office/drawing/2014/main" id="{0E07E712-9A50-3389-6175-31F4CE19C39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261427" y="3069604"/>
            <a:ext cx="2441004" cy="2925272"/>
          </a:xfrm>
          <a:prstGeom prst="rect">
            <a:avLst/>
          </a:prstGeom>
          <a:ln>
            <a:noFill/>
          </a:ln>
          <a:effectLst>
            <a:outerShdw blurRad="190500" algn="tl" rotWithShape="0">
              <a:srgbClr val="000000">
                <a:alpha val="70000"/>
              </a:srgbClr>
            </a:outerShdw>
          </a:effectLst>
        </p:spPr>
      </p:pic>
      <p:cxnSp>
        <p:nvCxnSpPr>
          <p:cNvPr id="8" name="Straight Arrow Connector 7">
            <a:extLst>
              <a:ext uri="{FF2B5EF4-FFF2-40B4-BE49-F238E27FC236}">
                <a16:creationId xmlns:a16="http://schemas.microsoft.com/office/drawing/2014/main" id="{D9EC781C-0042-95CB-8ABD-F7F0D4E67954}"/>
              </a:ext>
            </a:extLst>
          </p:cNvPr>
          <p:cNvCxnSpPr>
            <a:cxnSpLocks/>
          </p:cNvCxnSpPr>
          <p:nvPr/>
        </p:nvCxnSpPr>
        <p:spPr>
          <a:xfrm>
            <a:off x="3255994" y="4536801"/>
            <a:ext cx="8214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BFDD7D2-B1EC-B8DC-4FD3-303715BF27BA}"/>
              </a:ext>
            </a:extLst>
          </p:cNvPr>
          <p:cNvSpPr txBox="1"/>
          <p:nvPr/>
        </p:nvSpPr>
        <p:spPr>
          <a:xfrm>
            <a:off x="6774282" y="1099692"/>
            <a:ext cx="5071471" cy="5632311"/>
          </a:xfrm>
          <a:prstGeom prst="rect">
            <a:avLst/>
          </a:prstGeom>
          <a:noFill/>
        </p:spPr>
        <p:txBody>
          <a:bodyPr wrap="square">
            <a:spAutoFit/>
          </a:bodyPr>
          <a:lstStyle/>
          <a:p>
            <a:pPr marL="457200" indent="-457200" algn="just">
              <a:buFont typeface="Wingdings" panose="05000000000000000000" pitchFamily="2" charset="2"/>
              <a:buChar char="ü"/>
            </a:pPr>
            <a:r>
              <a:rPr lang="LID4096" sz="2400" dirty="0"/>
              <a:t>Καθοδήγηση των ευρωπαϊκών σχολείων για </a:t>
            </a:r>
            <a:r>
              <a:rPr lang="el-GR" sz="2400" dirty="0"/>
              <a:t>τη βελτίωση στρατηγικών </a:t>
            </a:r>
            <a:r>
              <a:rPr lang="en-GB" sz="2400" dirty="0"/>
              <a:t>STEM.</a:t>
            </a:r>
          </a:p>
          <a:p>
            <a:pPr marL="457200" indent="-457200" algn="just">
              <a:buFont typeface="Wingdings" panose="05000000000000000000" pitchFamily="2" charset="2"/>
              <a:buChar char="ü"/>
            </a:pPr>
            <a:r>
              <a:rPr lang="el-GR" sz="2400" dirty="0"/>
              <a:t>Καθοδήγηση των ευρωπαϊκών σχολείων σε ανάπτυξη των δεξιοτήτων σε θέματα</a:t>
            </a:r>
            <a:r>
              <a:rPr lang="LID4096" sz="2400" dirty="0"/>
              <a:t> STEM </a:t>
            </a:r>
            <a:endParaRPr lang="en-GB" sz="2400" dirty="0"/>
          </a:p>
          <a:p>
            <a:pPr marL="342900" indent="-342900" algn="just">
              <a:buFont typeface="Wingdings" panose="05000000000000000000" pitchFamily="2" charset="2"/>
              <a:buChar char="ü"/>
            </a:pPr>
            <a:r>
              <a:rPr lang="el-GR" sz="2400" dirty="0"/>
              <a:t>Π</a:t>
            </a:r>
            <a:r>
              <a:rPr lang="LID4096" sz="2400" dirty="0"/>
              <a:t>αροχή στα σχολεία των απαραίτητων εργαλείων για την εμπλοκή των μαθητών τους, των εκπαιδευτικών και άλλων φορέων σε σχετικές δραστηριότητες με την ανάπτυξη μιας κατάλληλης στρατηγικής STEM".</a:t>
            </a:r>
            <a:endParaRPr lang="en-GB" sz="2400" dirty="0"/>
          </a:p>
          <a:p>
            <a:pPr marL="342900" indent="-342900" algn="just">
              <a:buFont typeface="Wingdings" panose="05000000000000000000" pitchFamily="2" charset="2"/>
              <a:buChar char="ü"/>
            </a:pPr>
            <a:r>
              <a:rPr lang="el-GR" sz="2400" dirty="0"/>
              <a:t>Δημιουργία δικτύου σχολείων με ενδιαφέρον σε θέματα </a:t>
            </a:r>
            <a:r>
              <a:rPr lang="en-GB" sz="2400" dirty="0"/>
              <a:t>STEM.</a:t>
            </a:r>
            <a:endParaRPr lang="LID4096" sz="2400" dirty="0"/>
          </a:p>
        </p:txBody>
      </p:sp>
      <p:sp>
        <p:nvSpPr>
          <p:cNvPr id="15" name="TextBox 14">
            <a:extLst>
              <a:ext uri="{FF2B5EF4-FFF2-40B4-BE49-F238E27FC236}">
                <a16:creationId xmlns:a16="http://schemas.microsoft.com/office/drawing/2014/main" id="{8408B738-D08C-EC43-8BB3-58991EC6EED3}"/>
              </a:ext>
            </a:extLst>
          </p:cNvPr>
          <p:cNvSpPr txBox="1"/>
          <p:nvPr/>
        </p:nvSpPr>
        <p:spPr>
          <a:xfrm rot="20404117">
            <a:off x="5260157" y="1611168"/>
            <a:ext cx="1565021" cy="461665"/>
          </a:xfrm>
          <a:prstGeom prst="rect">
            <a:avLst/>
          </a:prstGeom>
          <a:solidFill>
            <a:srgbClr val="FFE699"/>
          </a:solidFill>
          <a:ln w="31750">
            <a:solidFill>
              <a:schemeClr val="tx2"/>
            </a:solidFill>
          </a:ln>
        </p:spPr>
        <p:txBody>
          <a:bodyPr wrap="square" rtlCol="0">
            <a:spAutoFit/>
          </a:bodyPr>
          <a:lstStyle/>
          <a:p>
            <a:pPr algn="ctr"/>
            <a:r>
              <a:rPr lang="el-GR" sz="2400" dirty="0"/>
              <a:t>Στόχοι:</a:t>
            </a:r>
            <a:endParaRPr lang="LID4096" sz="2400" dirty="0"/>
          </a:p>
        </p:txBody>
      </p:sp>
      <p:sp>
        <p:nvSpPr>
          <p:cNvPr id="16" name="Rectangle 15">
            <a:extLst>
              <a:ext uri="{FF2B5EF4-FFF2-40B4-BE49-F238E27FC236}">
                <a16:creationId xmlns:a16="http://schemas.microsoft.com/office/drawing/2014/main" id="{2621A496-34B3-8AF5-4EBA-2CA9326B2F7D}"/>
              </a:ext>
            </a:extLst>
          </p:cNvPr>
          <p:cNvSpPr/>
          <p:nvPr/>
        </p:nvSpPr>
        <p:spPr>
          <a:xfrm>
            <a:off x="4085045" y="6152697"/>
            <a:ext cx="2441004"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entury Gothic" panose="020F0302020204030204"/>
                <a:ea typeface="+mn-ea"/>
                <a:cs typeface="+mn-cs"/>
              </a:rPr>
              <a:t>Jimenez Iglesias, M., </a:t>
            </a:r>
            <a:r>
              <a:rPr kumimoji="0" lang="en-GB" sz="600" b="0" i="0" u="none" strike="noStrike" kern="1200" cap="none" spc="0" normalizeH="0" baseline="0" noProof="0" dirty="0" err="1">
                <a:ln>
                  <a:noFill/>
                </a:ln>
                <a:solidFill>
                  <a:prstClr val="black"/>
                </a:solidFill>
                <a:effectLst/>
                <a:uLnTx/>
                <a:uFillTx/>
                <a:latin typeface="Century Gothic" panose="020F0302020204030204"/>
                <a:ea typeface="+mn-ea"/>
                <a:cs typeface="+mn-cs"/>
              </a:rPr>
              <a:t>Faury</a:t>
            </a:r>
            <a:r>
              <a:rPr kumimoji="0" lang="en-GB" sz="600" b="0" i="0" u="none" strike="noStrike" kern="1200" cap="none" spc="0" normalizeH="0" baseline="0" noProof="0" dirty="0">
                <a:ln>
                  <a:noFill/>
                </a:ln>
                <a:solidFill>
                  <a:prstClr val="black"/>
                </a:solidFill>
                <a:effectLst/>
                <a:uLnTx/>
                <a:uFillTx/>
                <a:latin typeface="Century Gothic" panose="020F0302020204030204"/>
                <a:ea typeface="+mn-ea"/>
                <a:cs typeface="+mn-cs"/>
              </a:rPr>
              <a:t>, M., Iuliani, E., Billon, N. and Gras-Velazquez, A. (2018) “</a:t>
            </a:r>
            <a:r>
              <a:rPr kumimoji="0" lang="en-GB" sz="600" b="1" i="0" u="none" strike="noStrike" kern="1200" cap="none" spc="0" normalizeH="0" baseline="0" noProof="0" dirty="0">
                <a:ln>
                  <a:noFill/>
                </a:ln>
                <a:solidFill>
                  <a:prstClr val="black"/>
                </a:solidFill>
                <a:effectLst/>
                <a:uLnTx/>
                <a:uFillTx/>
                <a:latin typeface="Century Gothic" panose="020F0302020204030204"/>
                <a:ea typeface="+mn-ea"/>
                <a:cs typeface="+mn-cs"/>
              </a:rPr>
              <a:t>European STEM Schools Report: Key Elements and Criteria – Executive Report</a:t>
            </a:r>
            <a:r>
              <a:rPr kumimoji="0" lang="en-GB" sz="600" b="0" i="0" u="none" strike="noStrike" kern="1200" cap="none" spc="0" normalizeH="0" baseline="0" noProof="0" dirty="0">
                <a:ln>
                  <a:noFill/>
                </a:ln>
                <a:solidFill>
                  <a:prstClr val="black"/>
                </a:solidFill>
                <a:effectLst/>
                <a:uLnTx/>
                <a:uFillTx/>
                <a:latin typeface="Century Gothic" panose="020F0302020204030204"/>
                <a:ea typeface="+mn-ea"/>
                <a:cs typeface="+mn-cs"/>
              </a:rPr>
              <a:t>”, retrieved from </a:t>
            </a:r>
            <a:r>
              <a:rPr kumimoji="0" lang="en-GB" sz="600" b="0" i="0" u="none" strike="noStrike" kern="1200" cap="none" spc="0" normalizeH="0" baseline="0" noProof="0" dirty="0">
                <a:ln>
                  <a:noFill/>
                </a:ln>
                <a:solidFill>
                  <a:prstClr val="black"/>
                </a:solidFill>
                <a:effectLst/>
                <a:uLnTx/>
                <a:uFillTx/>
                <a:latin typeface="Century Gothic" panose="020F0302020204030204"/>
                <a:ea typeface="+mn-ea"/>
                <a:cs typeface="+mn-cs"/>
                <a:hlinkClick r:id="rId6"/>
              </a:rPr>
              <a:t>http://files.eun.org/STEMSchoolLabel/STEM-School-elements_and_critera_executive_report.pdf</a:t>
            </a:r>
            <a:r>
              <a:rPr kumimoji="0" lang="en-GB" sz="600" b="0" i="0" u="none" strike="noStrike" kern="1200" cap="none" spc="0" normalizeH="0" baseline="0" noProof="0" dirty="0">
                <a:ln>
                  <a:noFill/>
                </a:ln>
                <a:solidFill>
                  <a:prstClr val="black"/>
                </a:solidFill>
                <a:effectLst/>
                <a:uLnTx/>
                <a:uFillTx/>
                <a:latin typeface="Century Gothic" panose="020F0302020204030204"/>
                <a:ea typeface="+mn-ea"/>
                <a:cs typeface="+mn-cs"/>
              </a:rPr>
              <a:t>, European Schoolnet, Brussels, Belgium.</a:t>
            </a:r>
          </a:p>
        </p:txBody>
      </p:sp>
      <p:sp>
        <p:nvSpPr>
          <p:cNvPr id="17" name="TextBox 16">
            <a:extLst>
              <a:ext uri="{FF2B5EF4-FFF2-40B4-BE49-F238E27FC236}">
                <a16:creationId xmlns:a16="http://schemas.microsoft.com/office/drawing/2014/main" id="{3A97FEC2-70F9-1D4C-4511-EBADDF70350F}"/>
              </a:ext>
            </a:extLst>
          </p:cNvPr>
          <p:cNvSpPr txBox="1"/>
          <p:nvPr/>
        </p:nvSpPr>
        <p:spPr>
          <a:xfrm>
            <a:off x="346247" y="2446327"/>
            <a:ext cx="5954194" cy="523220"/>
          </a:xfrm>
          <a:prstGeom prst="rect">
            <a:avLst/>
          </a:prstGeom>
          <a:noFill/>
        </p:spPr>
        <p:txBody>
          <a:bodyPr wrap="none" rtlCol="0">
            <a:spAutoFit/>
          </a:bodyPr>
          <a:lstStyle/>
          <a:p>
            <a:r>
              <a:rPr lang="en-GB" sz="2800" dirty="0">
                <a:solidFill>
                  <a:srgbClr val="0070C0"/>
                </a:solidFill>
              </a:rPr>
              <a:t>https://www.stemschoollabel.eu/home</a:t>
            </a:r>
            <a:endParaRPr lang="LID4096" sz="2800" dirty="0">
              <a:solidFill>
                <a:srgbClr val="0070C0"/>
              </a:solidFill>
            </a:endParaRPr>
          </a:p>
        </p:txBody>
      </p:sp>
      <p:pic>
        <p:nvPicPr>
          <p:cNvPr id="19" name="Picture 18">
            <a:extLst>
              <a:ext uri="{FF2B5EF4-FFF2-40B4-BE49-F238E27FC236}">
                <a16:creationId xmlns:a16="http://schemas.microsoft.com/office/drawing/2014/main" id="{8F9629D2-7E5A-EB90-5EAF-0A9CFE5E1E37}"/>
              </a:ext>
            </a:extLst>
          </p:cNvPr>
          <p:cNvPicPr>
            <a:picLocks noChangeAspect="1"/>
          </p:cNvPicPr>
          <p:nvPr/>
        </p:nvPicPr>
        <p:blipFill>
          <a:blip r:embed="rId7"/>
          <a:stretch>
            <a:fillRect/>
          </a:stretch>
        </p:blipFill>
        <p:spPr>
          <a:xfrm flipH="1">
            <a:off x="2463327" y="233851"/>
            <a:ext cx="2194435" cy="2204113"/>
          </a:xfrm>
          <a:prstGeom prst="rect">
            <a:avLst/>
          </a:prstGeom>
        </p:spPr>
      </p:pic>
    </p:spTree>
    <p:extLst>
      <p:ext uri="{BB962C8B-B14F-4D97-AF65-F5344CB8AC3E}">
        <p14:creationId xmlns:p14="http://schemas.microsoft.com/office/powerpoint/2010/main" val="390320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6204000" y="55440"/>
            <a:ext cx="4500360" cy="7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defTabSz="914400" rtl="0" eaLnBrk="1" fontAlgn="auto" latinLnBrk="0" hangingPunct="1">
              <a:lnSpc>
                <a:spcPct val="100000"/>
              </a:lnSpc>
              <a:spcBef>
                <a:spcPts val="448"/>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0" lang="fr-BE" sz="4000" b="1" i="0" u="none" strike="noStrike" kern="1200" cap="none" spc="0" normalizeH="0" baseline="0" noProof="0">
                <a:ln>
                  <a:noFill/>
                </a:ln>
                <a:solidFill>
                  <a:srgbClr val="0177C1"/>
                </a:solidFill>
                <a:effectLst/>
                <a:uLnTx/>
                <a:uFillTx/>
                <a:latin typeface="Arial" pitchFamily="18"/>
                <a:ea typeface="ヒラギノ角ゴ ProN W3" pitchFamily="2"/>
                <a:cs typeface="ヒラギノ角ゴ ProN W3" pitchFamily="2"/>
              </a:rPr>
              <a:t>http://scientix.eu</a:t>
            </a:r>
          </a:p>
        </p:txBody>
      </p:sp>
      <p:sp>
        <p:nvSpPr>
          <p:cNvPr id="2" name="TextBox 1">
            <a:extLst>
              <a:ext uri="{FF2B5EF4-FFF2-40B4-BE49-F238E27FC236}">
                <a16:creationId xmlns:a16="http://schemas.microsoft.com/office/drawing/2014/main" id="{8C7404A5-375A-1F1B-C722-BE8AA905F1B2}"/>
              </a:ext>
            </a:extLst>
          </p:cNvPr>
          <p:cNvSpPr txBox="1"/>
          <p:nvPr/>
        </p:nvSpPr>
        <p:spPr>
          <a:xfrm>
            <a:off x="423081" y="1869744"/>
            <a:ext cx="3460178" cy="923330"/>
          </a:xfrm>
          <a:prstGeom prst="rect">
            <a:avLst/>
          </a:prstGeom>
          <a:noFill/>
        </p:spPr>
        <p:txBody>
          <a:bodyPr wrap="none" rtlCol="0">
            <a:spAutoFit/>
          </a:bodyPr>
          <a:lstStyle/>
          <a:p>
            <a:r>
              <a:rPr lang="el-GR" sz="5400" dirty="0">
                <a:solidFill>
                  <a:srgbClr val="0070C0"/>
                </a:solidFill>
              </a:rPr>
              <a:t>Ευχαριστώ!</a:t>
            </a:r>
            <a:endParaRPr lang="LID4096" sz="5400" dirty="0">
              <a:solidFill>
                <a:srgbClr val="0070C0"/>
              </a:solidFill>
            </a:endParaRPr>
          </a:p>
        </p:txBody>
      </p:sp>
    </p:spTree>
    <p:extLst>
      <p:ext uri="{BB962C8B-B14F-4D97-AF65-F5344CB8AC3E}">
        <p14:creationId xmlns:p14="http://schemas.microsoft.com/office/powerpoint/2010/main" val="93252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 Τίτλος">
            <a:extLst>
              <a:ext uri="{FF2B5EF4-FFF2-40B4-BE49-F238E27FC236}">
                <a16:creationId xmlns:a16="http://schemas.microsoft.com/office/drawing/2014/main" id="{41610F0D-432A-47DD-920F-7044E696F707}"/>
              </a:ext>
            </a:extLst>
          </p:cNvPr>
          <p:cNvSpPr txBox="1">
            <a:spLocks/>
          </p:cNvSpPr>
          <p:nvPr/>
        </p:nvSpPr>
        <p:spPr>
          <a:xfrm>
            <a:off x="1696067" y="432878"/>
            <a:ext cx="7767720" cy="471843"/>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vert="horz" wrap="square" lIns="50760" tIns="50760" rIns="90000" bIns="50760" anchor="ctr" anchorCtr="0" compatLnSpc="1">
            <a:spAutoFit/>
          </a:bodyPr>
          <a:lstStyle>
            <a:defPPr lvl="0">
              <a:buNone/>
              <a:defRPr/>
            </a:defPPr>
            <a:lvl1pPr marL="0" marR="0" lvl="0" indent="0" algn="ctr"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3600" b="1" i="0" u="none" strike="noStrike" kern="1200" baseline="0">
                <a:ln>
                  <a:noFill/>
                </a:ln>
                <a:solidFill>
                  <a:schemeClr val="bg1"/>
                </a:solidFill>
                <a:latin typeface="Arial Bold" pitchFamily="18"/>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hangingPunct="1">
              <a:tabLst/>
            </a:pPr>
            <a:r>
              <a:rPr lang="el-GR" sz="2400" kern="0" dirty="0">
                <a:solidFill>
                  <a:srgbClr val="000000"/>
                </a:solidFill>
                <a:latin typeface="Calibri" pitchFamily="34" charset="0"/>
                <a:cs typeface="Calibri" pitchFamily="34" charset="0"/>
              </a:rPr>
              <a:t>ΕΥΡΩΠΑΪΚΟ ΔΙΚΤΥΟ “</a:t>
            </a:r>
            <a:r>
              <a:rPr lang="en-GB" sz="2400" kern="0" dirty="0">
                <a:solidFill>
                  <a:srgbClr val="000000"/>
                </a:solidFill>
                <a:latin typeface="Calibri" pitchFamily="34" charset="0"/>
                <a:cs typeface="Calibri" pitchFamily="34" charset="0"/>
              </a:rPr>
              <a:t>SCIENTIX”</a:t>
            </a:r>
            <a:endParaRPr lang="en-GB" sz="2400" b="0" kern="0" dirty="0">
              <a:solidFill>
                <a:srgbClr val="000000"/>
              </a:solidFill>
              <a:latin typeface="Calibri" pitchFamily="34" charset="0"/>
              <a:cs typeface="Calibri" pitchFamily="34" charset="0"/>
            </a:endParaRPr>
          </a:p>
        </p:txBody>
      </p:sp>
      <p:sp>
        <p:nvSpPr>
          <p:cNvPr id="4" name="4 - Ορθογώνιο">
            <a:extLst>
              <a:ext uri="{FF2B5EF4-FFF2-40B4-BE49-F238E27FC236}">
                <a16:creationId xmlns:a16="http://schemas.microsoft.com/office/drawing/2014/main" id="{5B5CEC0D-3E1F-97C7-EB67-7127B5455499}"/>
              </a:ext>
            </a:extLst>
          </p:cNvPr>
          <p:cNvSpPr/>
          <p:nvPr/>
        </p:nvSpPr>
        <p:spPr>
          <a:xfrm>
            <a:off x="0" y="1267445"/>
            <a:ext cx="8332236" cy="3416320"/>
          </a:xfrm>
          <a:prstGeom prst="rect">
            <a:avLst/>
          </a:prstGeom>
        </p:spPr>
        <p:txBody>
          <a:bodyPr wrap="square">
            <a:spAutoFit/>
          </a:bodyPr>
          <a:lstStyle/>
          <a:p>
            <a:pPr marL="269875" indent="-269875" algn="just">
              <a:buFont typeface="Arial" pitchFamily="34" charset="0"/>
              <a:buChar char="•"/>
            </a:pPr>
            <a:r>
              <a:rPr lang="el-GR" dirty="0">
                <a:solidFill>
                  <a:schemeClr val="accent1">
                    <a:lumMod val="50000"/>
                  </a:schemeClr>
                </a:solidFill>
              </a:rPr>
              <a:t>Το </a:t>
            </a:r>
            <a:r>
              <a:rPr lang="en-US" b="1" u="sng" dirty="0">
                <a:solidFill>
                  <a:schemeClr val="accent1">
                    <a:lumMod val="50000"/>
                  </a:schemeClr>
                </a:solidFill>
              </a:rPr>
              <a:t>Scientix</a:t>
            </a:r>
            <a:r>
              <a:rPr lang="el-GR" dirty="0">
                <a:solidFill>
                  <a:schemeClr val="accent1">
                    <a:lumMod val="50000"/>
                  </a:schemeClr>
                </a:solidFill>
              </a:rPr>
              <a:t> είναι ένα </a:t>
            </a:r>
            <a:r>
              <a:rPr lang="en-US" dirty="0">
                <a:solidFill>
                  <a:schemeClr val="accent1">
                    <a:lumMod val="50000"/>
                  </a:schemeClr>
                </a:solidFill>
              </a:rPr>
              <a:t>project </a:t>
            </a:r>
            <a:r>
              <a:rPr lang="el-GR" dirty="0">
                <a:solidFill>
                  <a:schemeClr val="accent1">
                    <a:lumMod val="50000"/>
                  </a:schemeClr>
                </a:solidFill>
              </a:rPr>
              <a:t>το οποίο χρηματοδοτείται από την Ευρωπαϊκή Επιτροπή και είναι σχετικό με το πεδίο της </a:t>
            </a:r>
            <a:r>
              <a:rPr lang="el-GR" b="1" u="sng" dirty="0">
                <a:solidFill>
                  <a:schemeClr val="accent1">
                    <a:lumMod val="50000"/>
                  </a:schemeClr>
                </a:solidFill>
              </a:rPr>
              <a:t>εκπαίδευσης </a:t>
            </a:r>
            <a:r>
              <a:rPr lang="en-GB" b="1" u="sng" dirty="0">
                <a:solidFill>
                  <a:schemeClr val="accent1">
                    <a:lumMod val="50000"/>
                  </a:schemeClr>
                </a:solidFill>
              </a:rPr>
              <a:t>STEM</a:t>
            </a:r>
            <a:endParaRPr lang="en-US" dirty="0">
              <a:solidFill>
                <a:schemeClr val="accent1">
                  <a:lumMod val="50000"/>
                </a:schemeClr>
              </a:solidFill>
            </a:endParaRPr>
          </a:p>
          <a:p>
            <a:pPr marL="269875" indent="-269875" algn="just">
              <a:buFont typeface="Arial" pitchFamily="34" charset="0"/>
              <a:buChar char="•"/>
            </a:pPr>
            <a:endParaRPr lang="en-US" dirty="0">
              <a:solidFill>
                <a:schemeClr val="accent1">
                  <a:lumMod val="50000"/>
                </a:schemeClr>
              </a:solidFill>
            </a:endParaRPr>
          </a:p>
          <a:p>
            <a:pPr marL="269875" indent="-269875" algn="just">
              <a:buFont typeface="Arial" pitchFamily="34" charset="0"/>
              <a:buChar char="•"/>
            </a:pPr>
            <a:r>
              <a:rPr lang="el-GR" b="1" u="sng" dirty="0">
                <a:solidFill>
                  <a:schemeClr val="accent1">
                    <a:lumMod val="50000"/>
                  </a:schemeClr>
                </a:solidFill>
              </a:rPr>
              <a:t>Δημιουργήθηκε το 2</a:t>
            </a:r>
            <a:r>
              <a:rPr lang="en-US" b="1" u="sng" dirty="0">
                <a:solidFill>
                  <a:schemeClr val="accent1">
                    <a:lumMod val="50000"/>
                  </a:schemeClr>
                </a:solidFill>
              </a:rPr>
              <a:t>009</a:t>
            </a:r>
            <a:r>
              <a:rPr lang="en-US" b="1" dirty="0">
                <a:solidFill>
                  <a:schemeClr val="accent1">
                    <a:lumMod val="50000"/>
                  </a:schemeClr>
                </a:solidFill>
              </a:rPr>
              <a:t> </a:t>
            </a:r>
            <a:r>
              <a:rPr lang="el-GR" dirty="0">
                <a:solidFill>
                  <a:schemeClr val="accent1">
                    <a:lumMod val="50000"/>
                  </a:schemeClr>
                </a:solidFill>
              </a:rPr>
              <a:t>και μέσα από πολλά στάδια δημιούργησε </a:t>
            </a:r>
            <a:r>
              <a:rPr lang="el-GR" b="1" u="sng" dirty="0">
                <a:solidFill>
                  <a:schemeClr val="accent1">
                    <a:lumMod val="50000"/>
                  </a:schemeClr>
                </a:solidFill>
              </a:rPr>
              <a:t>ένα δίκτυο</a:t>
            </a:r>
            <a:r>
              <a:rPr lang="en-US" b="1" dirty="0">
                <a:solidFill>
                  <a:schemeClr val="accent1">
                    <a:lumMod val="50000"/>
                  </a:schemeClr>
                </a:solidFill>
              </a:rPr>
              <a:t> </a:t>
            </a:r>
            <a:r>
              <a:rPr lang="el-GR" dirty="0">
                <a:solidFill>
                  <a:schemeClr val="accent1">
                    <a:lumMod val="50000"/>
                  </a:schemeClr>
                </a:solidFill>
              </a:rPr>
              <a:t>από Εθνικά Σημεία Επαφής </a:t>
            </a:r>
            <a:r>
              <a:rPr lang="en-US" dirty="0">
                <a:solidFill>
                  <a:schemeClr val="accent1">
                    <a:lumMod val="50000"/>
                  </a:schemeClr>
                </a:solidFill>
              </a:rPr>
              <a:t>(NCPs)</a:t>
            </a:r>
            <a:r>
              <a:rPr lang="el-GR" dirty="0">
                <a:solidFill>
                  <a:schemeClr val="accent1">
                    <a:lumMod val="50000"/>
                  </a:schemeClr>
                </a:solidFill>
              </a:rPr>
              <a:t> και εκπαιδευτικούς </a:t>
            </a:r>
            <a:r>
              <a:rPr lang="en-US" dirty="0">
                <a:solidFill>
                  <a:schemeClr val="accent1">
                    <a:lumMod val="50000"/>
                  </a:schemeClr>
                </a:solidFill>
              </a:rPr>
              <a:t>Scientix</a:t>
            </a:r>
          </a:p>
          <a:p>
            <a:pPr marL="269875" indent="-269875" algn="just">
              <a:buFont typeface="Arial" pitchFamily="34" charset="0"/>
              <a:buChar char="•"/>
            </a:pPr>
            <a:endParaRPr lang="en-US" dirty="0">
              <a:solidFill>
                <a:schemeClr val="accent1">
                  <a:lumMod val="50000"/>
                </a:schemeClr>
              </a:solidFill>
            </a:endParaRPr>
          </a:p>
          <a:p>
            <a:pPr marL="269875" indent="-269875" algn="just">
              <a:buFont typeface="Arial" pitchFamily="34" charset="0"/>
              <a:buChar char="•"/>
            </a:pPr>
            <a:r>
              <a:rPr lang="el-GR" b="1" u="sng" dirty="0">
                <a:solidFill>
                  <a:schemeClr val="accent1">
                    <a:lumMod val="50000"/>
                  </a:schemeClr>
                </a:solidFill>
              </a:rPr>
              <a:t>Κύριος στόχος</a:t>
            </a:r>
            <a:r>
              <a:rPr lang="el-GR" dirty="0">
                <a:solidFill>
                  <a:schemeClr val="accent1">
                    <a:lumMod val="50000"/>
                  </a:schemeClr>
                </a:solidFill>
              </a:rPr>
              <a:t> του είναι η διάδοση στις κοινότητες των εκπαιδευτικών, και η συνεργασία τους στην </a:t>
            </a:r>
            <a:r>
              <a:rPr lang="el-GR" b="1" u="sng" dirty="0">
                <a:solidFill>
                  <a:schemeClr val="accent1">
                    <a:lumMod val="50000"/>
                  </a:schemeClr>
                </a:solidFill>
              </a:rPr>
              <a:t>ανάπτυξη εθνικών στρατηγικών και διερευνητικών εκπαιδευτικών προσεγγίσεων σχετικές με την εκπαίδευση </a:t>
            </a:r>
            <a:r>
              <a:rPr lang="en-GB" b="1" u="sng" dirty="0">
                <a:solidFill>
                  <a:schemeClr val="accent1">
                    <a:lumMod val="50000"/>
                  </a:schemeClr>
                </a:solidFill>
              </a:rPr>
              <a:t>STEM</a:t>
            </a:r>
            <a:endParaRPr lang="el-GR" b="1" u="sng" dirty="0">
              <a:solidFill>
                <a:schemeClr val="accent1">
                  <a:lumMod val="50000"/>
                </a:schemeClr>
              </a:solidFill>
            </a:endParaRPr>
          </a:p>
          <a:p>
            <a:pPr marL="269875" indent="-269875" algn="just">
              <a:buFont typeface="Arial" pitchFamily="34" charset="0"/>
              <a:buChar char="•"/>
            </a:pPr>
            <a:endParaRPr lang="el-GR" b="1" u="sng" dirty="0">
              <a:solidFill>
                <a:schemeClr val="accent1">
                  <a:lumMod val="50000"/>
                </a:schemeClr>
              </a:solidFill>
            </a:endParaRPr>
          </a:p>
          <a:p>
            <a:pPr marL="269875" indent="-269875" algn="just">
              <a:buFont typeface="Arial" pitchFamily="34" charset="0"/>
              <a:buChar char="•"/>
            </a:pPr>
            <a:r>
              <a:rPr lang="el-GR" dirty="0">
                <a:solidFill>
                  <a:schemeClr val="accent1">
                    <a:lumMod val="50000"/>
                  </a:schemeClr>
                </a:solidFill>
              </a:rPr>
              <a:t>Προωθεί και υποστηρίζει μια </a:t>
            </a:r>
            <a:r>
              <a:rPr lang="el-GR" b="1" u="sng" dirty="0">
                <a:solidFill>
                  <a:schemeClr val="accent1">
                    <a:lumMod val="50000"/>
                  </a:schemeClr>
                </a:solidFill>
              </a:rPr>
              <a:t>πανευρωπαϊκή συνεργασία</a:t>
            </a:r>
            <a:r>
              <a:rPr lang="el-GR" dirty="0">
                <a:solidFill>
                  <a:schemeClr val="accent1">
                    <a:lumMod val="50000"/>
                  </a:schemeClr>
                </a:solidFill>
              </a:rPr>
              <a:t> μεταξύ εκπαιδευτικών, ερευνητών και φορέων εκπαιδευτικής πολιτικής στον τομέα της </a:t>
            </a:r>
            <a:r>
              <a:rPr lang="el-GR" b="1" u="sng" dirty="0">
                <a:solidFill>
                  <a:schemeClr val="accent1">
                    <a:lumMod val="50000"/>
                  </a:schemeClr>
                </a:solidFill>
              </a:rPr>
              <a:t>εκπαίδευσης </a:t>
            </a:r>
            <a:r>
              <a:rPr lang="en-US" b="1" u="sng" dirty="0">
                <a:solidFill>
                  <a:schemeClr val="accent1">
                    <a:lumMod val="50000"/>
                  </a:schemeClr>
                </a:solidFill>
              </a:rPr>
              <a:t>STEM</a:t>
            </a:r>
          </a:p>
        </p:txBody>
      </p:sp>
      <p:grpSp>
        <p:nvGrpSpPr>
          <p:cNvPr id="5" name="5 - Ομάδα">
            <a:extLst>
              <a:ext uri="{FF2B5EF4-FFF2-40B4-BE49-F238E27FC236}">
                <a16:creationId xmlns:a16="http://schemas.microsoft.com/office/drawing/2014/main" id="{678996AB-A5F4-F4BD-CEFA-2C4ECBF14EFA}"/>
              </a:ext>
            </a:extLst>
          </p:cNvPr>
          <p:cNvGrpSpPr>
            <a:grpSpLocks noChangeAspect="1"/>
          </p:cNvGrpSpPr>
          <p:nvPr/>
        </p:nvGrpSpPr>
        <p:grpSpPr>
          <a:xfrm>
            <a:off x="5296441" y="4615277"/>
            <a:ext cx="6071589" cy="2242723"/>
            <a:chOff x="77788" y="1687513"/>
            <a:chExt cx="9129712" cy="4246562"/>
          </a:xfrm>
        </p:grpSpPr>
        <p:pic>
          <p:nvPicPr>
            <p:cNvPr id="6" name="Picture 9">
              <a:extLst>
                <a:ext uri="{FF2B5EF4-FFF2-40B4-BE49-F238E27FC236}">
                  <a16:creationId xmlns:a16="http://schemas.microsoft.com/office/drawing/2014/main" id="{E6CB46B0-27CF-97EC-14E8-CCCCCBF22096}"/>
                </a:ext>
              </a:extLst>
            </p:cNvPr>
            <p:cNvPicPr>
              <a:picLocks noChangeAspect="1"/>
            </p:cNvPicPr>
            <p:nvPr/>
          </p:nvPicPr>
          <p:blipFill>
            <a:blip r:embed="rId3" cstate="print"/>
            <a:srcRect/>
            <a:stretch>
              <a:fillRect/>
            </a:stretch>
          </p:blipFill>
          <p:spPr bwMode="auto">
            <a:xfrm>
              <a:off x="6269038" y="2406650"/>
              <a:ext cx="1855787" cy="1236663"/>
            </a:xfrm>
            <a:prstGeom prst="rect">
              <a:avLst/>
            </a:prstGeom>
            <a:noFill/>
            <a:ln w="9525">
              <a:noFill/>
              <a:miter lim="800000"/>
              <a:headEnd/>
              <a:tailEnd/>
            </a:ln>
          </p:spPr>
        </p:pic>
        <p:pic>
          <p:nvPicPr>
            <p:cNvPr id="7" name="Picture 11">
              <a:extLst>
                <a:ext uri="{FF2B5EF4-FFF2-40B4-BE49-F238E27FC236}">
                  <a16:creationId xmlns:a16="http://schemas.microsoft.com/office/drawing/2014/main" id="{A300F81B-139A-F452-AA82-7C3D3024DAAF}"/>
                </a:ext>
              </a:extLst>
            </p:cNvPr>
            <p:cNvPicPr>
              <a:picLocks noChangeAspect="1"/>
            </p:cNvPicPr>
            <p:nvPr/>
          </p:nvPicPr>
          <p:blipFill>
            <a:blip r:embed="rId4" cstate="print"/>
            <a:srcRect/>
            <a:stretch>
              <a:fillRect/>
            </a:stretch>
          </p:blipFill>
          <p:spPr bwMode="auto">
            <a:xfrm>
              <a:off x="7778750" y="2282825"/>
              <a:ext cx="1428750" cy="1104900"/>
            </a:xfrm>
            <a:prstGeom prst="rect">
              <a:avLst/>
            </a:prstGeom>
            <a:noFill/>
            <a:ln w="9525">
              <a:noFill/>
              <a:miter lim="800000"/>
              <a:headEnd/>
              <a:tailEnd/>
            </a:ln>
          </p:spPr>
        </p:pic>
        <p:grpSp>
          <p:nvGrpSpPr>
            <p:cNvPr id="8" name="Group 29">
              <a:extLst>
                <a:ext uri="{FF2B5EF4-FFF2-40B4-BE49-F238E27FC236}">
                  <a16:creationId xmlns:a16="http://schemas.microsoft.com/office/drawing/2014/main" id="{055D73CE-CDD5-1CB5-4245-EDA5A14F0189}"/>
                </a:ext>
              </a:extLst>
            </p:cNvPr>
            <p:cNvGrpSpPr>
              <a:grpSpLocks/>
            </p:cNvGrpSpPr>
            <p:nvPr/>
          </p:nvGrpSpPr>
          <p:grpSpPr bwMode="auto">
            <a:xfrm>
              <a:off x="3114681" y="1719263"/>
              <a:ext cx="2935292" cy="2066925"/>
              <a:chOff x="3346053" y="1924384"/>
              <a:chExt cx="2936647" cy="2066400"/>
            </a:xfrm>
          </p:grpSpPr>
          <p:pic>
            <p:nvPicPr>
              <p:cNvPr id="56" name="Picture 3">
                <a:extLst>
                  <a:ext uri="{FF2B5EF4-FFF2-40B4-BE49-F238E27FC236}">
                    <a16:creationId xmlns:a16="http://schemas.microsoft.com/office/drawing/2014/main" id="{CD0B4CE5-7496-CAFB-F327-4F431DD50EA3}"/>
                  </a:ext>
                </a:extLst>
              </p:cNvPr>
              <p:cNvPicPr>
                <a:picLocks noChangeAspect="1"/>
              </p:cNvPicPr>
              <p:nvPr/>
            </p:nvPicPr>
            <p:blipFill>
              <a:blip r:embed="rId5" cstate="print"/>
              <a:srcRect/>
              <a:stretch>
                <a:fillRect/>
              </a:stretch>
            </p:blipFill>
            <p:spPr bwMode="auto">
              <a:xfrm>
                <a:off x="3520452" y="2374436"/>
                <a:ext cx="2506851" cy="1368969"/>
              </a:xfrm>
              <a:prstGeom prst="rect">
                <a:avLst/>
              </a:prstGeom>
              <a:noFill/>
              <a:ln w="9525">
                <a:noFill/>
                <a:miter lim="800000"/>
                <a:headEnd/>
                <a:tailEnd/>
              </a:ln>
            </p:spPr>
          </p:pic>
          <p:sp>
            <p:nvSpPr>
              <p:cNvPr id="57" name="TextBox 15">
                <a:extLst>
                  <a:ext uri="{FF2B5EF4-FFF2-40B4-BE49-F238E27FC236}">
                    <a16:creationId xmlns:a16="http://schemas.microsoft.com/office/drawing/2014/main" id="{30F2B6DC-327D-A875-C5D7-86F24E43DD11}"/>
                  </a:ext>
                </a:extLst>
              </p:cNvPr>
              <p:cNvSpPr txBox="1">
                <a:spLocks noChangeArrowheads="1"/>
              </p:cNvSpPr>
              <p:nvPr/>
            </p:nvSpPr>
            <p:spPr bwMode="auto">
              <a:xfrm>
                <a:off x="4074878" y="1964261"/>
                <a:ext cx="1515195" cy="478170"/>
              </a:xfrm>
              <a:prstGeom prst="rect">
                <a:avLst/>
              </a:prstGeom>
              <a:noFill/>
              <a:ln w="9525">
                <a:noFill/>
                <a:miter lim="800000"/>
                <a:headEnd/>
                <a:tailEnd/>
              </a:ln>
            </p:spPr>
            <p:txBody>
              <a:bodyPr wrap="square" lIns="90000" tIns="45000" rIns="90000" bIns="450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400" b="1" dirty="0">
                    <a:solidFill>
                      <a:srgbClr val="2323DC"/>
                    </a:solidFill>
                    <a:latin typeface="Arial" pitchFamily="34" charset="0"/>
                    <a:ea typeface="SimSun" pitchFamily="2" charset="-122"/>
                  </a:rPr>
                  <a:t>Συνέδρια</a:t>
                </a:r>
                <a:r>
                  <a:rPr lang="en-GB" sz="1400" b="1" dirty="0">
                    <a:solidFill>
                      <a:srgbClr val="2323DC"/>
                    </a:solidFill>
                    <a:latin typeface="Arial" pitchFamily="34" charset="0"/>
                    <a:ea typeface="SimSun" pitchFamily="2" charset="-122"/>
                  </a:rPr>
                  <a:t> </a:t>
                </a:r>
              </a:p>
            </p:txBody>
          </p:sp>
          <p:sp>
            <p:nvSpPr>
              <p:cNvPr id="58" name="Rounded Rectangle 20">
                <a:extLst>
                  <a:ext uri="{FF2B5EF4-FFF2-40B4-BE49-F238E27FC236}">
                    <a16:creationId xmlns:a16="http://schemas.microsoft.com/office/drawing/2014/main" id="{A957C5E0-8E8C-C11F-877E-71CC9EAE89AB}"/>
                  </a:ext>
                </a:extLst>
              </p:cNvPr>
              <p:cNvSpPr/>
              <p:nvPr/>
            </p:nvSpPr>
            <p:spPr>
              <a:xfrm>
                <a:off x="3346053" y="1924384"/>
                <a:ext cx="2936647" cy="2066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1400" dirty="0"/>
              </a:p>
            </p:txBody>
          </p:sp>
        </p:grpSp>
        <p:sp>
          <p:nvSpPr>
            <p:cNvPr id="9" name="Rounded Rectangle 28">
              <a:extLst>
                <a:ext uri="{FF2B5EF4-FFF2-40B4-BE49-F238E27FC236}">
                  <a16:creationId xmlns:a16="http://schemas.microsoft.com/office/drawing/2014/main" id="{DBCAA533-FD93-7554-7BF7-E878E8D6671D}"/>
                </a:ext>
              </a:extLst>
            </p:cNvPr>
            <p:cNvSpPr/>
            <p:nvPr/>
          </p:nvSpPr>
          <p:spPr>
            <a:xfrm>
              <a:off x="6135688" y="1708150"/>
              <a:ext cx="2936875" cy="2066925"/>
            </a:xfrm>
            <a:prstGeom prst="round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1400" dirty="0"/>
            </a:p>
          </p:txBody>
        </p:sp>
        <p:sp>
          <p:nvSpPr>
            <p:cNvPr id="10" name="TextBox 30">
              <a:extLst>
                <a:ext uri="{FF2B5EF4-FFF2-40B4-BE49-F238E27FC236}">
                  <a16:creationId xmlns:a16="http://schemas.microsoft.com/office/drawing/2014/main" id="{D57B70B0-E15B-8EB3-3C38-F1141CEB3A09}"/>
                </a:ext>
              </a:extLst>
            </p:cNvPr>
            <p:cNvSpPr txBox="1">
              <a:spLocks noChangeArrowheads="1"/>
            </p:cNvSpPr>
            <p:nvPr/>
          </p:nvSpPr>
          <p:spPr bwMode="auto">
            <a:xfrm>
              <a:off x="6167402" y="1714500"/>
              <a:ext cx="2905159" cy="814683"/>
            </a:xfrm>
            <a:prstGeom prst="rect">
              <a:avLst/>
            </a:prstGeom>
            <a:noFill/>
            <a:ln w="9525">
              <a:noFill/>
              <a:miter lim="800000"/>
              <a:headEnd/>
              <a:tailEnd/>
            </a:ln>
          </p:spPr>
          <p:txBody>
            <a:bodyPr wrap="square" lIns="90000" tIns="45000" rIns="90000" bIns="450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400" b="1" dirty="0">
                  <a:solidFill>
                    <a:srgbClr val="2323DC"/>
                  </a:solidFill>
                  <a:latin typeface="Arial" pitchFamily="34" charset="0"/>
                  <a:ea typeface="SimSun" pitchFamily="2" charset="-122"/>
                </a:rPr>
                <a:t>Εκπαίδευση εκπαιδευτικών</a:t>
              </a:r>
              <a:endParaRPr lang="en-GB" sz="1400" b="1" dirty="0">
                <a:solidFill>
                  <a:srgbClr val="2323DC"/>
                </a:solidFill>
                <a:latin typeface="Arial" pitchFamily="34" charset="0"/>
                <a:ea typeface="SimSun" pitchFamily="2" charset="-122"/>
              </a:endParaRPr>
            </a:p>
          </p:txBody>
        </p:sp>
        <p:sp>
          <p:nvSpPr>
            <p:cNvPr id="11" name="Rounded Rectangle 31">
              <a:extLst>
                <a:ext uri="{FF2B5EF4-FFF2-40B4-BE49-F238E27FC236}">
                  <a16:creationId xmlns:a16="http://schemas.microsoft.com/office/drawing/2014/main" id="{68E4F642-B6E8-1692-E3A2-FD74C3B97B23}"/>
                </a:ext>
              </a:extLst>
            </p:cNvPr>
            <p:cNvSpPr/>
            <p:nvPr/>
          </p:nvSpPr>
          <p:spPr>
            <a:xfrm>
              <a:off x="77788" y="3856038"/>
              <a:ext cx="2938462" cy="206692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1400" dirty="0"/>
            </a:p>
          </p:txBody>
        </p:sp>
        <p:sp>
          <p:nvSpPr>
            <p:cNvPr id="12" name="Rounded Rectangle 32">
              <a:extLst>
                <a:ext uri="{FF2B5EF4-FFF2-40B4-BE49-F238E27FC236}">
                  <a16:creationId xmlns:a16="http://schemas.microsoft.com/office/drawing/2014/main" id="{EAC03049-A988-4A8D-D73F-19D31358C67A}"/>
                </a:ext>
              </a:extLst>
            </p:cNvPr>
            <p:cNvSpPr/>
            <p:nvPr/>
          </p:nvSpPr>
          <p:spPr>
            <a:xfrm>
              <a:off x="3113088" y="3856038"/>
              <a:ext cx="2936875" cy="206692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1400" dirty="0"/>
            </a:p>
          </p:txBody>
        </p:sp>
        <p:grpSp>
          <p:nvGrpSpPr>
            <p:cNvPr id="13" name="Group 44">
              <a:extLst>
                <a:ext uri="{FF2B5EF4-FFF2-40B4-BE49-F238E27FC236}">
                  <a16:creationId xmlns:a16="http://schemas.microsoft.com/office/drawing/2014/main" id="{243A2EAB-5513-E55A-4D23-BC7A57C0E999}"/>
                </a:ext>
              </a:extLst>
            </p:cNvPr>
            <p:cNvGrpSpPr>
              <a:grpSpLocks/>
            </p:cNvGrpSpPr>
            <p:nvPr/>
          </p:nvGrpSpPr>
          <p:grpSpPr bwMode="auto">
            <a:xfrm>
              <a:off x="3217863" y="4653136"/>
              <a:ext cx="2714625" cy="1082502"/>
              <a:chOff x="6246918" y="4929128"/>
              <a:chExt cx="2714074" cy="833688"/>
            </a:xfrm>
          </p:grpSpPr>
          <p:pic>
            <p:nvPicPr>
              <p:cNvPr id="51" name="Picture 4">
                <a:extLst>
                  <a:ext uri="{FF2B5EF4-FFF2-40B4-BE49-F238E27FC236}">
                    <a16:creationId xmlns:a16="http://schemas.microsoft.com/office/drawing/2014/main" id="{EA40A394-BE71-5996-E449-1763FDA9A000}"/>
                  </a:ext>
                </a:extLst>
              </p:cNvPr>
              <p:cNvPicPr>
                <a:picLocks noChangeAspect="1" noChangeArrowheads="1"/>
              </p:cNvPicPr>
              <p:nvPr/>
            </p:nvPicPr>
            <p:blipFill>
              <a:blip r:embed="rId6" cstate="print"/>
              <a:srcRect/>
              <a:stretch>
                <a:fillRect/>
              </a:stretch>
            </p:blipFill>
            <p:spPr bwMode="auto">
              <a:xfrm>
                <a:off x="7458939" y="5174016"/>
                <a:ext cx="575788" cy="588800"/>
              </a:xfrm>
              <a:prstGeom prst="rect">
                <a:avLst/>
              </a:prstGeom>
              <a:noFill/>
              <a:ln w="9525">
                <a:noFill/>
                <a:miter lim="800000"/>
                <a:headEnd/>
                <a:tailEnd/>
              </a:ln>
            </p:spPr>
          </p:pic>
          <p:grpSp>
            <p:nvGrpSpPr>
              <p:cNvPr id="52" name="Group 39">
                <a:extLst>
                  <a:ext uri="{FF2B5EF4-FFF2-40B4-BE49-F238E27FC236}">
                    <a16:creationId xmlns:a16="http://schemas.microsoft.com/office/drawing/2014/main" id="{A3979AAE-015D-91D6-F538-BB81B50C9B5C}"/>
                  </a:ext>
                </a:extLst>
              </p:cNvPr>
              <p:cNvGrpSpPr>
                <a:grpSpLocks/>
              </p:cNvGrpSpPr>
              <p:nvPr/>
            </p:nvGrpSpPr>
            <p:grpSpPr bwMode="auto">
              <a:xfrm>
                <a:off x="6246918" y="4929128"/>
                <a:ext cx="2714074" cy="833688"/>
                <a:chOff x="4482769" y="5170988"/>
                <a:chExt cx="4591108" cy="1586163"/>
              </a:xfrm>
            </p:grpSpPr>
            <p:pic>
              <p:nvPicPr>
                <p:cNvPr id="53" name="Picture 3">
                  <a:extLst>
                    <a:ext uri="{FF2B5EF4-FFF2-40B4-BE49-F238E27FC236}">
                      <a16:creationId xmlns:a16="http://schemas.microsoft.com/office/drawing/2014/main" id="{E6D148BB-37BB-6BC7-8DCD-9E2C6C41FBE8}"/>
                    </a:ext>
                  </a:extLst>
                </p:cNvPr>
                <p:cNvPicPr>
                  <a:picLocks noChangeAspect="1" noChangeArrowheads="1"/>
                </p:cNvPicPr>
                <p:nvPr/>
              </p:nvPicPr>
              <p:blipFill>
                <a:blip r:embed="rId7" cstate="print"/>
                <a:srcRect/>
                <a:stretch>
                  <a:fillRect/>
                </a:stretch>
              </p:blipFill>
              <p:spPr bwMode="auto">
                <a:xfrm>
                  <a:off x="4482769" y="5216184"/>
                  <a:ext cx="2108531" cy="1540967"/>
                </a:xfrm>
                <a:prstGeom prst="rect">
                  <a:avLst/>
                </a:prstGeom>
                <a:noFill/>
                <a:ln w="9525">
                  <a:noFill/>
                  <a:miter lim="800000"/>
                  <a:headEnd/>
                  <a:tailEnd/>
                </a:ln>
              </p:spPr>
            </p:pic>
            <p:pic>
              <p:nvPicPr>
                <p:cNvPr id="54" name="Picture 5">
                  <a:extLst>
                    <a:ext uri="{FF2B5EF4-FFF2-40B4-BE49-F238E27FC236}">
                      <a16:creationId xmlns:a16="http://schemas.microsoft.com/office/drawing/2014/main" id="{FEE588D0-F80D-3A20-AC9B-C6CDC54C6342}"/>
                    </a:ext>
                  </a:extLst>
                </p:cNvPr>
                <p:cNvPicPr>
                  <a:picLocks noChangeAspect="1" noChangeArrowheads="1"/>
                </p:cNvPicPr>
                <p:nvPr/>
              </p:nvPicPr>
              <p:blipFill>
                <a:blip r:embed="rId8" cstate="print"/>
                <a:srcRect/>
                <a:stretch>
                  <a:fillRect/>
                </a:stretch>
              </p:blipFill>
              <p:spPr bwMode="auto">
                <a:xfrm>
                  <a:off x="5940152" y="5170988"/>
                  <a:ext cx="3133725" cy="752475"/>
                </a:xfrm>
                <a:prstGeom prst="rect">
                  <a:avLst/>
                </a:prstGeom>
                <a:noFill/>
                <a:ln w="9525">
                  <a:noFill/>
                  <a:miter lim="800000"/>
                  <a:headEnd/>
                  <a:tailEnd/>
                </a:ln>
              </p:spPr>
            </p:pic>
            <p:pic>
              <p:nvPicPr>
                <p:cNvPr id="55" name="0 Imagen" descr="FCRI_logo_nsimo_SUR.jpg">
                  <a:extLst>
                    <a:ext uri="{FF2B5EF4-FFF2-40B4-BE49-F238E27FC236}">
                      <a16:creationId xmlns:a16="http://schemas.microsoft.com/office/drawing/2014/main" id="{71F8D14D-5ACA-D9B4-A49F-BC58F8F2B7DD}"/>
                    </a:ext>
                  </a:extLst>
                </p:cNvPr>
                <p:cNvPicPr>
                  <a:picLocks noChangeAspect="1" noChangeArrowheads="1"/>
                </p:cNvPicPr>
                <p:nvPr/>
              </p:nvPicPr>
              <p:blipFill>
                <a:blip r:embed="rId9" cstate="print"/>
                <a:srcRect/>
                <a:stretch>
                  <a:fillRect/>
                </a:stretch>
              </p:blipFill>
              <p:spPr bwMode="auto">
                <a:xfrm>
                  <a:off x="7511711" y="5970436"/>
                  <a:ext cx="1562166" cy="698924"/>
                </a:xfrm>
                <a:prstGeom prst="rect">
                  <a:avLst/>
                </a:prstGeom>
                <a:noFill/>
                <a:ln w="9525">
                  <a:noFill/>
                  <a:miter lim="800000"/>
                  <a:headEnd/>
                  <a:tailEnd/>
                </a:ln>
              </p:spPr>
            </p:pic>
          </p:grpSp>
        </p:grpSp>
        <p:pic>
          <p:nvPicPr>
            <p:cNvPr id="14" name="Picture 2">
              <a:extLst>
                <a:ext uri="{FF2B5EF4-FFF2-40B4-BE49-F238E27FC236}">
                  <a16:creationId xmlns:a16="http://schemas.microsoft.com/office/drawing/2014/main" id="{7260F728-D3FA-44C8-CC14-BD64251188E8}"/>
                </a:ext>
              </a:extLst>
            </p:cNvPr>
            <p:cNvPicPr>
              <a:picLocks noChangeAspect="1" noChangeArrowheads="1"/>
            </p:cNvPicPr>
            <p:nvPr/>
          </p:nvPicPr>
          <p:blipFill>
            <a:blip r:embed="rId10" cstate="print"/>
            <a:srcRect/>
            <a:stretch>
              <a:fillRect/>
            </a:stretch>
          </p:blipFill>
          <p:spPr bwMode="auto">
            <a:xfrm>
              <a:off x="539552" y="4365104"/>
              <a:ext cx="2102766" cy="1446734"/>
            </a:xfrm>
            <a:prstGeom prst="rect">
              <a:avLst/>
            </a:prstGeom>
            <a:noFill/>
            <a:ln w="9525">
              <a:noFill/>
              <a:miter lim="800000"/>
              <a:headEnd/>
              <a:tailEnd/>
            </a:ln>
          </p:spPr>
        </p:pic>
        <p:sp>
          <p:nvSpPr>
            <p:cNvPr id="15" name="TextBox 45">
              <a:extLst>
                <a:ext uri="{FF2B5EF4-FFF2-40B4-BE49-F238E27FC236}">
                  <a16:creationId xmlns:a16="http://schemas.microsoft.com/office/drawing/2014/main" id="{C0510419-5191-08E0-0FDB-F175CDBA9D21}"/>
                </a:ext>
              </a:extLst>
            </p:cNvPr>
            <p:cNvSpPr txBox="1">
              <a:spLocks noChangeArrowheads="1"/>
            </p:cNvSpPr>
            <p:nvPr/>
          </p:nvSpPr>
          <p:spPr bwMode="auto">
            <a:xfrm>
              <a:off x="3352799" y="3887789"/>
              <a:ext cx="2374216" cy="814683"/>
            </a:xfrm>
            <a:prstGeom prst="rect">
              <a:avLst/>
            </a:prstGeom>
            <a:noFill/>
            <a:ln w="9525">
              <a:noFill/>
              <a:miter lim="800000"/>
              <a:headEnd/>
              <a:tailEnd/>
            </a:ln>
          </p:spPr>
          <p:txBody>
            <a:bodyPr wrap="square" lIns="90000" tIns="45000" rIns="90000" bIns="450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400" b="1" dirty="0">
                  <a:solidFill>
                    <a:srgbClr val="2323DC"/>
                  </a:solidFill>
                  <a:latin typeface="Arial" pitchFamily="34" charset="0"/>
                  <a:ea typeface="SimSun" pitchFamily="2" charset="-122"/>
                </a:rPr>
                <a:t>Παρατηρητήριο </a:t>
              </a:r>
              <a:r>
                <a:rPr lang="en-GB" sz="1400" b="1" dirty="0">
                  <a:solidFill>
                    <a:srgbClr val="2323DC"/>
                  </a:solidFill>
                  <a:latin typeface="Arial" pitchFamily="34" charset="0"/>
                  <a:ea typeface="SimSun" pitchFamily="2" charset="-122"/>
                </a:rPr>
                <a:t>Scientix </a:t>
              </a:r>
            </a:p>
          </p:txBody>
        </p:sp>
        <p:sp>
          <p:nvSpPr>
            <p:cNvPr id="16" name="TextBox 47">
              <a:extLst>
                <a:ext uri="{FF2B5EF4-FFF2-40B4-BE49-F238E27FC236}">
                  <a16:creationId xmlns:a16="http://schemas.microsoft.com/office/drawing/2014/main" id="{1412FA11-6E67-1392-8491-B948787E46ED}"/>
                </a:ext>
              </a:extLst>
            </p:cNvPr>
            <p:cNvSpPr txBox="1">
              <a:spLocks noChangeArrowheads="1"/>
            </p:cNvSpPr>
            <p:nvPr/>
          </p:nvSpPr>
          <p:spPr bwMode="auto">
            <a:xfrm>
              <a:off x="900914" y="3867150"/>
              <a:ext cx="1231999" cy="478291"/>
            </a:xfrm>
            <a:prstGeom prst="rect">
              <a:avLst/>
            </a:prstGeom>
            <a:noFill/>
            <a:ln w="9525">
              <a:noFill/>
              <a:miter lim="800000"/>
              <a:headEnd/>
              <a:tailEnd/>
            </a:ln>
          </p:spPr>
          <p:txBody>
            <a:bodyPr wrap="square" lIns="90000" tIns="45000" rIns="90000" bIns="450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a:solidFill>
                    <a:srgbClr val="2323DC"/>
                  </a:solidFill>
                  <a:latin typeface="Arial" pitchFamily="34" charset="0"/>
                  <a:ea typeface="SimSun" pitchFamily="2" charset="-122"/>
                </a:rPr>
                <a:t>Project</a:t>
              </a:r>
              <a:endParaRPr lang="en-GB" sz="1400" b="1" dirty="0">
                <a:solidFill>
                  <a:srgbClr val="2323DC"/>
                </a:solidFill>
                <a:latin typeface="Arial" pitchFamily="34" charset="0"/>
                <a:ea typeface="SimSun" pitchFamily="2" charset="-122"/>
              </a:endParaRPr>
            </a:p>
          </p:txBody>
        </p:sp>
        <p:grpSp>
          <p:nvGrpSpPr>
            <p:cNvPr id="17" name="Group 105">
              <a:extLst>
                <a:ext uri="{FF2B5EF4-FFF2-40B4-BE49-F238E27FC236}">
                  <a16:creationId xmlns:a16="http://schemas.microsoft.com/office/drawing/2014/main" id="{30AEC52D-99E0-A20D-0A9D-26B55B57AA3F}"/>
                </a:ext>
              </a:extLst>
            </p:cNvPr>
            <p:cNvGrpSpPr>
              <a:grpSpLocks/>
            </p:cNvGrpSpPr>
            <p:nvPr/>
          </p:nvGrpSpPr>
          <p:grpSpPr bwMode="auto">
            <a:xfrm>
              <a:off x="5842000" y="3867150"/>
              <a:ext cx="3230563" cy="2066925"/>
              <a:chOff x="5842370" y="3866912"/>
              <a:chExt cx="3230386" cy="2066400"/>
            </a:xfrm>
          </p:grpSpPr>
          <p:grpSp>
            <p:nvGrpSpPr>
              <p:cNvPr id="22" name="Group 106">
                <a:extLst>
                  <a:ext uri="{FF2B5EF4-FFF2-40B4-BE49-F238E27FC236}">
                    <a16:creationId xmlns:a16="http://schemas.microsoft.com/office/drawing/2014/main" id="{C6C599A9-04CA-3197-49F8-5A4C56FC02D5}"/>
                  </a:ext>
                </a:extLst>
              </p:cNvPr>
              <p:cNvGrpSpPr>
                <a:grpSpLocks/>
              </p:cNvGrpSpPr>
              <p:nvPr/>
            </p:nvGrpSpPr>
            <p:grpSpPr bwMode="auto">
              <a:xfrm>
                <a:off x="7049368" y="4696455"/>
                <a:ext cx="1156356" cy="1203409"/>
                <a:chOff x="1763688" y="1340768"/>
                <a:chExt cx="5540648" cy="5035910"/>
              </a:xfrm>
            </p:grpSpPr>
            <p:pic>
              <p:nvPicPr>
                <p:cNvPr id="26" name="Picture 3">
                  <a:extLst>
                    <a:ext uri="{FF2B5EF4-FFF2-40B4-BE49-F238E27FC236}">
                      <a16:creationId xmlns:a16="http://schemas.microsoft.com/office/drawing/2014/main" id="{FC39B2E9-67F7-0F90-0687-7B94D464FE22}"/>
                    </a:ext>
                  </a:extLst>
                </p:cNvPr>
                <p:cNvPicPr>
                  <a:picLocks noChangeAspect="1" noChangeArrowheads="1"/>
                </p:cNvPicPr>
                <p:nvPr/>
              </p:nvPicPr>
              <p:blipFill>
                <a:blip r:embed="rId11" cstate="print"/>
                <a:srcRect/>
                <a:stretch>
                  <a:fillRect/>
                </a:stretch>
              </p:blipFill>
              <p:spPr bwMode="auto">
                <a:xfrm>
                  <a:off x="1763688" y="1340768"/>
                  <a:ext cx="5540648" cy="5035910"/>
                </a:xfrm>
                <a:prstGeom prst="rect">
                  <a:avLst/>
                </a:prstGeom>
                <a:noFill/>
                <a:ln w="9525">
                  <a:noFill/>
                  <a:miter lim="800000"/>
                  <a:headEnd/>
                  <a:tailEnd/>
                </a:ln>
              </p:spPr>
            </p:pic>
            <p:pic>
              <p:nvPicPr>
                <p:cNvPr id="27" name="Picture 2">
                  <a:extLst>
                    <a:ext uri="{FF2B5EF4-FFF2-40B4-BE49-F238E27FC236}">
                      <a16:creationId xmlns:a16="http://schemas.microsoft.com/office/drawing/2014/main" id="{1AF83EB3-6908-1FF6-7BBF-2E34FE665EDF}"/>
                    </a:ext>
                  </a:extLst>
                </p:cNvPr>
                <p:cNvPicPr>
                  <a:picLocks noChangeAspect="1" noChangeArrowheads="1"/>
                </p:cNvPicPr>
                <p:nvPr/>
              </p:nvPicPr>
              <p:blipFill>
                <a:blip r:embed="rId12" cstate="print"/>
                <a:srcRect/>
                <a:stretch>
                  <a:fillRect/>
                </a:stretch>
              </p:blipFill>
              <p:spPr bwMode="auto">
                <a:xfrm>
                  <a:off x="2627784" y="5229200"/>
                  <a:ext cx="468069" cy="365572"/>
                </a:xfrm>
                <a:prstGeom prst="rect">
                  <a:avLst/>
                </a:prstGeom>
                <a:noFill/>
                <a:ln w="9525">
                  <a:noFill/>
                  <a:miter lim="800000"/>
                  <a:headEnd/>
                  <a:tailEnd/>
                </a:ln>
              </p:spPr>
            </p:pic>
            <p:pic>
              <p:nvPicPr>
                <p:cNvPr id="28" name="Picture 2">
                  <a:extLst>
                    <a:ext uri="{FF2B5EF4-FFF2-40B4-BE49-F238E27FC236}">
                      <a16:creationId xmlns:a16="http://schemas.microsoft.com/office/drawing/2014/main" id="{3BA3F578-5E99-8B37-76B6-CC15CA249434}"/>
                    </a:ext>
                  </a:extLst>
                </p:cNvPr>
                <p:cNvPicPr>
                  <a:picLocks noChangeAspect="1" noChangeArrowheads="1"/>
                </p:cNvPicPr>
                <p:nvPr/>
              </p:nvPicPr>
              <p:blipFill>
                <a:blip r:embed="rId12" cstate="print"/>
                <a:srcRect/>
                <a:stretch>
                  <a:fillRect/>
                </a:stretch>
              </p:blipFill>
              <p:spPr bwMode="auto">
                <a:xfrm>
                  <a:off x="1835696" y="5747172"/>
                  <a:ext cx="468069" cy="365572"/>
                </a:xfrm>
                <a:prstGeom prst="rect">
                  <a:avLst/>
                </a:prstGeom>
                <a:noFill/>
                <a:ln w="9525">
                  <a:noFill/>
                  <a:miter lim="800000"/>
                  <a:headEnd/>
                  <a:tailEnd/>
                </a:ln>
              </p:spPr>
            </p:pic>
            <p:pic>
              <p:nvPicPr>
                <p:cNvPr id="29" name="Picture 2">
                  <a:extLst>
                    <a:ext uri="{FF2B5EF4-FFF2-40B4-BE49-F238E27FC236}">
                      <a16:creationId xmlns:a16="http://schemas.microsoft.com/office/drawing/2014/main" id="{B3320F41-CF4B-02EE-397F-8680BA641E74}"/>
                    </a:ext>
                  </a:extLst>
                </p:cNvPr>
                <p:cNvPicPr>
                  <a:picLocks noChangeAspect="1" noChangeArrowheads="1"/>
                </p:cNvPicPr>
                <p:nvPr/>
              </p:nvPicPr>
              <p:blipFill>
                <a:blip r:embed="rId12" cstate="print"/>
                <a:srcRect/>
                <a:stretch>
                  <a:fillRect/>
                </a:stretch>
              </p:blipFill>
              <p:spPr bwMode="auto">
                <a:xfrm>
                  <a:off x="3347864" y="3929129"/>
                  <a:ext cx="468069" cy="365572"/>
                </a:xfrm>
                <a:prstGeom prst="rect">
                  <a:avLst/>
                </a:prstGeom>
                <a:noFill/>
                <a:ln w="9525">
                  <a:noFill/>
                  <a:miter lim="800000"/>
                  <a:headEnd/>
                  <a:tailEnd/>
                </a:ln>
              </p:spPr>
            </p:pic>
            <p:pic>
              <p:nvPicPr>
                <p:cNvPr id="30" name="Picture 2">
                  <a:extLst>
                    <a:ext uri="{FF2B5EF4-FFF2-40B4-BE49-F238E27FC236}">
                      <a16:creationId xmlns:a16="http://schemas.microsoft.com/office/drawing/2014/main" id="{2B9761CA-EDE1-EBC7-D4EA-568DAF1469CB}"/>
                    </a:ext>
                  </a:extLst>
                </p:cNvPr>
                <p:cNvPicPr>
                  <a:picLocks noChangeAspect="1" noChangeArrowheads="1"/>
                </p:cNvPicPr>
                <p:nvPr/>
              </p:nvPicPr>
              <p:blipFill>
                <a:blip r:embed="rId12" cstate="print"/>
                <a:srcRect/>
                <a:stretch>
                  <a:fillRect/>
                </a:stretch>
              </p:blipFill>
              <p:spPr bwMode="auto">
                <a:xfrm>
                  <a:off x="2069730" y="3284984"/>
                  <a:ext cx="468069" cy="365572"/>
                </a:xfrm>
                <a:prstGeom prst="rect">
                  <a:avLst/>
                </a:prstGeom>
                <a:noFill/>
                <a:ln w="9525">
                  <a:noFill/>
                  <a:miter lim="800000"/>
                  <a:headEnd/>
                  <a:tailEnd/>
                </a:ln>
              </p:spPr>
            </p:pic>
            <p:pic>
              <p:nvPicPr>
                <p:cNvPr id="31" name="Picture 2">
                  <a:extLst>
                    <a:ext uri="{FF2B5EF4-FFF2-40B4-BE49-F238E27FC236}">
                      <a16:creationId xmlns:a16="http://schemas.microsoft.com/office/drawing/2014/main" id="{7A9EEF0A-1035-0655-8F1A-6E43607CD8B7}"/>
                    </a:ext>
                  </a:extLst>
                </p:cNvPr>
                <p:cNvPicPr>
                  <a:picLocks noChangeAspect="1" noChangeArrowheads="1"/>
                </p:cNvPicPr>
                <p:nvPr/>
              </p:nvPicPr>
              <p:blipFill>
                <a:blip r:embed="rId12" cstate="print"/>
                <a:srcRect/>
                <a:stretch>
                  <a:fillRect/>
                </a:stretch>
              </p:blipFill>
              <p:spPr bwMode="auto">
                <a:xfrm>
                  <a:off x="3095853" y="3284984"/>
                  <a:ext cx="468069" cy="365572"/>
                </a:xfrm>
                <a:prstGeom prst="rect">
                  <a:avLst/>
                </a:prstGeom>
                <a:noFill/>
                <a:ln w="9525">
                  <a:noFill/>
                  <a:miter lim="800000"/>
                  <a:headEnd/>
                  <a:tailEnd/>
                </a:ln>
              </p:spPr>
            </p:pic>
            <p:pic>
              <p:nvPicPr>
                <p:cNvPr id="32" name="Picture 2">
                  <a:extLst>
                    <a:ext uri="{FF2B5EF4-FFF2-40B4-BE49-F238E27FC236}">
                      <a16:creationId xmlns:a16="http://schemas.microsoft.com/office/drawing/2014/main" id="{8508A211-2865-CA3D-C1F4-190EF3EEAB52}"/>
                    </a:ext>
                  </a:extLst>
                </p:cNvPr>
                <p:cNvPicPr>
                  <a:picLocks noChangeAspect="1" noChangeArrowheads="1"/>
                </p:cNvPicPr>
                <p:nvPr/>
              </p:nvPicPr>
              <p:blipFill>
                <a:blip r:embed="rId12" cstate="print"/>
                <a:srcRect/>
                <a:stretch>
                  <a:fillRect/>
                </a:stretch>
              </p:blipFill>
              <p:spPr bwMode="auto">
                <a:xfrm>
                  <a:off x="4644008" y="3097477"/>
                  <a:ext cx="468069" cy="365572"/>
                </a:xfrm>
                <a:prstGeom prst="rect">
                  <a:avLst/>
                </a:prstGeom>
                <a:noFill/>
                <a:ln w="9525">
                  <a:noFill/>
                  <a:miter lim="800000"/>
                  <a:headEnd/>
                  <a:tailEnd/>
                </a:ln>
              </p:spPr>
            </p:pic>
            <p:pic>
              <p:nvPicPr>
                <p:cNvPr id="33" name="Picture 2">
                  <a:extLst>
                    <a:ext uri="{FF2B5EF4-FFF2-40B4-BE49-F238E27FC236}">
                      <a16:creationId xmlns:a16="http://schemas.microsoft.com/office/drawing/2014/main" id="{337D2894-EC6E-9AB1-1330-75DC9F63C1CF}"/>
                    </a:ext>
                  </a:extLst>
                </p:cNvPr>
                <p:cNvPicPr>
                  <a:picLocks noChangeAspect="1" noChangeArrowheads="1"/>
                </p:cNvPicPr>
                <p:nvPr/>
              </p:nvPicPr>
              <p:blipFill>
                <a:blip r:embed="rId12" cstate="print"/>
                <a:srcRect/>
                <a:stretch>
                  <a:fillRect/>
                </a:stretch>
              </p:blipFill>
              <p:spPr bwMode="auto">
                <a:xfrm>
                  <a:off x="4299977" y="2132856"/>
                  <a:ext cx="468069" cy="365572"/>
                </a:xfrm>
                <a:prstGeom prst="rect">
                  <a:avLst/>
                </a:prstGeom>
                <a:noFill/>
                <a:ln w="9525">
                  <a:noFill/>
                  <a:miter lim="800000"/>
                  <a:headEnd/>
                  <a:tailEnd/>
                </a:ln>
              </p:spPr>
            </p:pic>
            <p:pic>
              <p:nvPicPr>
                <p:cNvPr id="34" name="Picture 2">
                  <a:extLst>
                    <a:ext uri="{FF2B5EF4-FFF2-40B4-BE49-F238E27FC236}">
                      <a16:creationId xmlns:a16="http://schemas.microsoft.com/office/drawing/2014/main" id="{A5E1B863-B8ED-7256-955C-874479CB25FF}"/>
                    </a:ext>
                  </a:extLst>
                </p:cNvPr>
                <p:cNvPicPr>
                  <a:picLocks noChangeAspect="1" noChangeArrowheads="1"/>
                </p:cNvPicPr>
                <p:nvPr/>
              </p:nvPicPr>
              <p:blipFill>
                <a:blip r:embed="rId12" cstate="print"/>
                <a:srcRect/>
                <a:stretch>
                  <a:fillRect/>
                </a:stretch>
              </p:blipFill>
              <p:spPr bwMode="auto">
                <a:xfrm>
                  <a:off x="5378831" y="1587081"/>
                  <a:ext cx="468069" cy="365572"/>
                </a:xfrm>
                <a:prstGeom prst="rect">
                  <a:avLst/>
                </a:prstGeom>
                <a:noFill/>
                <a:ln w="9525">
                  <a:noFill/>
                  <a:miter lim="800000"/>
                  <a:headEnd/>
                  <a:tailEnd/>
                </a:ln>
              </p:spPr>
            </p:pic>
            <p:pic>
              <p:nvPicPr>
                <p:cNvPr id="35" name="Picture 2">
                  <a:extLst>
                    <a:ext uri="{FF2B5EF4-FFF2-40B4-BE49-F238E27FC236}">
                      <a16:creationId xmlns:a16="http://schemas.microsoft.com/office/drawing/2014/main" id="{196C5C62-AC60-637B-41F9-C97B72B7EC52}"/>
                    </a:ext>
                  </a:extLst>
                </p:cNvPr>
                <p:cNvPicPr>
                  <a:picLocks noChangeAspect="1" noChangeArrowheads="1"/>
                </p:cNvPicPr>
                <p:nvPr/>
              </p:nvPicPr>
              <p:blipFill>
                <a:blip r:embed="rId12" cstate="print"/>
                <a:srcRect/>
                <a:stretch>
                  <a:fillRect/>
                </a:stretch>
              </p:blipFill>
              <p:spPr bwMode="auto">
                <a:xfrm>
                  <a:off x="5378833" y="2771655"/>
                  <a:ext cx="468069" cy="365572"/>
                </a:xfrm>
                <a:prstGeom prst="rect">
                  <a:avLst/>
                </a:prstGeom>
                <a:noFill/>
                <a:ln w="9525">
                  <a:noFill/>
                  <a:miter lim="800000"/>
                  <a:headEnd/>
                  <a:tailEnd/>
                </a:ln>
              </p:spPr>
            </p:pic>
            <p:pic>
              <p:nvPicPr>
                <p:cNvPr id="36" name="Picture 2">
                  <a:extLst>
                    <a:ext uri="{FF2B5EF4-FFF2-40B4-BE49-F238E27FC236}">
                      <a16:creationId xmlns:a16="http://schemas.microsoft.com/office/drawing/2014/main" id="{9443BB67-FAFA-3756-E7A1-495D3272D1DA}"/>
                    </a:ext>
                  </a:extLst>
                </p:cNvPr>
                <p:cNvPicPr>
                  <a:picLocks noChangeAspect="1" noChangeArrowheads="1"/>
                </p:cNvPicPr>
                <p:nvPr/>
              </p:nvPicPr>
              <p:blipFill>
                <a:blip r:embed="rId12" cstate="print"/>
                <a:srcRect/>
                <a:stretch>
                  <a:fillRect/>
                </a:stretch>
              </p:blipFill>
              <p:spPr bwMode="auto">
                <a:xfrm>
                  <a:off x="4768046" y="5229200"/>
                  <a:ext cx="468069" cy="365572"/>
                </a:xfrm>
                <a:prstGeom prst="rect">
                  <a:avLst/>
                </a:prstGeom>
                <a:noFill/>
                <a:ln w="9525">
                  <a:noFill/>
                  <a:miter lim="800000"/>
                  <a:headEnd/>
                  <a:tailEnd/>
                </a:ln>
              </p:spPr>
            </p:pic>
            <p:pic>
              <p:nvPicPr>
                <p:cNvPr id="37" name="Picture 2">
                  <a:extLst>
                    <a:ext uri="{FF2B5EF4-FFF2-40B4-BE49-F238E27FC236}">
                      <a16:creationId xmlns:a16="http://schemas.microsoft.com/office/drawing/2014/main" id="{063428AC-DF3B-FAF7-E2CD-50425C920FD9}"/>
                    </a:ext>
                  </a:extLst>
                </p:cNvPr>
                <p:cNvPicPr>
                  <a:picLocks noChangeAspect="1" noChangeArrowheads="1"/>
                </p:cNvPicPr>
                <p:nvPr/>
              </p:nvPicPr>
              <p:blipFill>
                <a:blip r:embed="rId12" cstate="print"/>
                <a:srcRect/>
                <a:stretch>
                  <a:fillRect/>
                </a:stretch>
              </p:blipFill>
              <p:spPr bwMode="auto">
                <a:xfrm>
                  <a:off x="6156176" y="5899572"/>
                  <a:ext cx="468069" cy="365572"/>
                </a:xfrm>
                <a:prstGeom prst="rect">
                  <a:avLst/>
                </a:prstGeom>
                <a:noFill/>
                <a:ln w="9525">
                  <a:noFill/>
                  <a:miter lim="800000"/>
                  <a:headEnd/>
                  <a:tailEnd/>
                </a:ln>
              </p:spPr>
            </p:pic>
            <p:pic>
              <p:nvPicPr>
                <p:cNvPr id="38" name="Picture 2">
                  <a:extLst>
                    <a:ext uri="{FF2B5EF4-FFF2-40B4-BE49-F238E27FC236}">
                      <a16:creationId xmlns:a16="http://schemas.microsoft.com/office/drawing/2014/main" id="{B09F0D64-FB3C-ED1B-5680-96446D306771}"/>
                    </a:ext>
                  </a:extLst>
                </p:cNvPr>
                <p:cNvPicPr>
                  <a:picLocks noChangeAspect="1" noChangeArrowheads="1"/>
                </p:cNvPicPr>
                <p:nvPr/>
              </p:nvPicPr>
              <p:blipFill>
                <a:blip r:embed="rId12" cstate="print"/>
                <a:srcRect/>
                <a:stretch>
                  <a:fillRect/>
                </a:stretch>
              </p:blipFill>
              <p:spPr bwMode="auto">
                <a:xfrm>
                  <a:off x="6622692" y="4725144"/>
                  <a:ext cx="468069" cy="365572"/>
                </a:xfrm>
                <a:prstGeom prst="rect">
                  <a:avLst/>
                </a:prstGeom>
                <a:noFill/>
                <a:ln w="9525">
                  <a:noFill/>
                  <a:miter lim="800000"/>
                  <a:headEnd/>
                  <a:tailEnd/>
                </a:ln>
              </p:spPr>
            </p:pic>
            <p:pic>
              <p:nvPicPr>
                <p:cNvPr id="39" name="Picture 2">
                  <a:extLst>
                    <a:ext uri="{FF2B5EF4-FFF2-40B4-BE49-F238E27FC236}">
                      <a16:creationId xmlns:a16="http://schemas.microsoft.com/office/drawing/2014/main" id="{A11276C5-9970-0984-A71A-BC20AF410826}"/>
                    </a:ext>
                  </a:extLst>
                </p:cNvPr>
                <p:cNvPicPr>
                  <a:picLocks noChangeAspect="1" noChangeArrowheads="1"/>
                </p:cNvPicPr>
                <p:nvPr/>
              </p:nvPicPr>
              <p:blipFill>
                <a:blip r:embed="rId12" cstate="print"/>
                <a:srcRect/>
                <a:stretch>
                  <a:fillRect/>
                </a:stretch>
              </p:blipFill>
              <p:spPr bwMode="auto">
                <a:xfrm>
                  <a:off x="6591019" y="3650556"/>
                  <a:ext cx="468069" cy="365572"/>
                </a:xfrm>
                <a:prstGeom prst="rect">
                  <a:avLst/>
                </a:prstGeom>
                <a:noFill/>
                <a:ln w="9525">
                  <a:noFill/>
                  <a:miter lim="800000"/>
                  <a:headEnd/>
                  <a:tailEnd/>
                </a:ln>
              </p:spPr>
            </p:pic>
            <p:pic>
              <p:nvPicPr>
                <p:cNvPr id="40" name="Picture 2">
                  <a:extLst>
                    <a:ext uri="{FF2B5EF4-FFF2-40B4-BE49-F238E27FC236}">
                      <a16:creationId xmlns:a16="http://schemas.microsoft.com/office/drawing/2014/main" id="{7589E009-A25A-BEC1-AF13-9EAA2015DC3D}"/>
                    </a:ext>
                  </a:extLst>
                </p:cNvPr>
                <p:cNvPicPr>
                  <a:picLocks noChangeAspect="1" noChangeArrowheads="1"/>
                </p:cNvPicPr>
                <p:nvPr/>
              </p:nvPicPr>
              <p:blipFill>
                <a:blip r:embed="rId12" cstate="print"/>
                <a:srcRect/>
                <a:stretch>
                  <a:fillRect/>
                </a:stretch>
              </p:blipFill>
              <p:spPr bwMode="auto">
                <a:xfrm>
                  <a:off x="6156176" y="2727184"/>
                  <a:ext cx="468069" cy="365572"/>
                </a:xfrm>
                <a:prstGeom prst="rect">
                  <a:avLst/>
                </a:prstGeom>
                <a:noFill/>
                <a:ln w="9525">
                  <a:noFill/>
                  <a:miter lim="800000"/>
                  <a:headEnd/>
                  <a:tailEnd/>
                </a:ln>
              </p:spPr>
            </p:pic>
            <p:pic>
              <p:nvPicPr>
                <p:cNvPr id="41" name="Picture 2">
                  <a:extLst>
                    <a:ext uri="{FF2B5EF4-FFF2-40B4-BE49-F238E27FC236}">
                      <a16:creationId xmlns:a16="http://schemas.microsoft.com/office/drawing/2014/main" id="{C2146EA0-39A4-3B01-E818-36A0D980C604}"/>
                    </a:ext>
                  </a:extLst>
                </p:cNvPr>
                <p:cNvPicPr>
                  <a:picLocks noChangeAspect="1" noChangeArrowheads="1"/>
                </p:cNvPicPr>
                <p:nvPr/>
              </p:nvPicPr>
              <p:blipFill>
                <a:blip r:embed="rId12" cstate="print"/>
                <a:srcRect/>
                <a:stretch>
                  <a:fillRect/>
                </a:stretch>
              </p:blipFill>
              <p:spPr bwMode="auto">
                <a:xfrm>
                  <a:off x="5954863" y="1945349"/>
                  <a:ext cx="468069" cy="365572"/>
                </a:xfrm>
                <a:prstGeom prst="rect">
                  <a:avLst/>
                </a:prstGeom>
                <a:noFill/>
                <a:ln w="9525">
                  <a:noFill/>
                  <a:miter lim="800000"/>
                  <a:headEnd/>
                  <a:tailEnd/>
                </a:ln>
              </p:spPr>
            </p:pic>
            <p:pic>
              <p:nvPicPr>
                <p:cNvPr id="42" name="Picture 2">
                  <a:extLst>
                    <a:ext uri="{FF2B5EF4-FFF2-40B4-BE49-F238E27FC236}">
                      <a16:creationId xmlns:a16="http://schemas.microsoft.com/office/drawing/2014/main" id="{130EF831-988B-8B18-B247-59FD18EDBF39}"/>
                    </a:ext>
                  </a:extLst>
                </p:cNvPr>
                <p:cNvPicPr>
                  <a:picLocks noChangeAspect="1" noChangeArrowheads="1"/>
                </p:cNvPicPr>
                <p:nvPr/>
              </p:nvPicPr>
              <p:blipFill>
                <a:blip r:embed="rId12" cstate="print"/>
                <a:srcRect/>
                <a:stretch>
                  <a:fillRect/>
                </a:stretch>
              </p:blipFill>
              <p:spPr bwMode="auto">
                <a:xfrm>
                  <a:off x="6434257" y="1370056"/>
                  <a:ext cx="468069" cy="365572"/>
                </a:xfrm>
                <a:prstGeom prst="rect">
                  <a:avLst/>
                </a:prstGeom>
                <a:noFill/>
                <a:ln w="9525">
                  <a:noFill/>
                  <a:miter lim="800000"/>
                  <a:headEnd/>
                  <a:tailEnd/>
                </a:ln>
              </p:spPr>
            </p:pic>
            <p:pic>
              <p:nvPicPr>
                <p:cNvPr id="43" name="Picture 2">
                  <a:extLst>
                    <a:ext uri="{FF2B5EF4-FFF2-40B4-BE49-F238E27FC236}">
                      <a16:creationId xmlns:a16="http://schemas.microsoft.com/office/drawing/2014/main" id="{BFC5D9E3-C026-DB3A-9894-D55DD7CD0E6B}"/>
                    </a:ext>
                  </a:extLst>
                </p:cNvPr>
                <p:cNvPicPr>
                  <a:picLocks noChangeAspect="1" noChangeArrowheads="1"/>
                </p:cNvPicPr>
                <p:nvPr/>
              </p:nvPicPr>
              <p:blipFill>
                <a:blip r:embed="rId12" cstate="print"/>
                <a:srcRect/>
                <a:stretch>
                  <a:fillRect/>
                </a:stretch>
              </p:blipFill>
              <p:spPr bwMode="auto">
                <a:xfrm>
                  <a:off x="4249512" y="4111915"/>
                  <a:ext cx="468069" cy="365572"/>
                </a:xfrm>
                <a:prstGeom prst="rect">
                  <a:avLst/>
                </a:prstGeom>
                <a:noFill/>
                <a:ln w="9525">
                  <a:noFill/>
                  <a:miter lim="800000"/>
                  <a:headEnd/>
                  <a:tailEnd/>
                </a:ln>
              </p:spPr>
            </p:pic>
            <p:pic>
              <p:nvPicPr>
                <p:cNvPr id="44" name="Picture 2">
                  <a:extLst>
                    <a:ext uri="{FF2B5EF4-FFF2-40B4-BE49-F238E27FC236}">
                      <a16:creationId xmlns:a16="http://schemas.microsoft.com/office/drawing/2014/main" id="{83BEC73F-AD1B-2FC9-EB1D-3FE02D7F4B9F}"/>
                    </a:ext>
                  </a:extLst>
                </p:cNvPr>
                <p:cNvPicPr>
                  <a:picLocks noChangeAspect="1" noChangeArrowheads="1"/>
                </p:cNvPicPr>
                <p:nvPr/>
              </p:nvPicPr>
              <p:blipFill>
                <a:blip r:embed="rId12" cstate="print"/>
                <a:srcRect/>
                <a:stretch>
                  <a:fillRect/>
                </a:stretch>
              </p:blipFill>
              <p:spPr bwMode="auto">
                <a:xfrm>
                  <a:off x="4996165" y="3929129"/>
                  <a:ext cx="468069" cy="365572"/>
                </a:xfrm>
                <a:prstGeom prst="rect">
                  <a:avLst/>
                </a:prstGeom>
                <a:noFill/>
                <a:ln w="9525">
                  <a:noFill/>
                  <a:miter lim="800000"/>
                  <a:headEnd/>
                  <a:tailEnd/>
                </a:ln>
              </p:spPr>
            </p:pic>
            <p:pic>
              <p:nvPicPr>
                <p:cNvPr id="45" name="Picture 2">
                  <a:extLst>
                    <a:ext uri="{FF2B5EF4-FFF2-40B4-BE49-F238E27FC236}">
                      <a16:creationId xmlns:a16="http://schemas.microsoft.com/office/drawing/2014/main" id="{AB691E7B-B6D8-98AC-45C8-1A0628A6F4DD}"/>
                    </a:ext>
                  </a:extLst>
                </p:cNvPr>
                <p:cNvPicPr>
                  <a:picLocks noChangeAspect="1" noChangeArrowheads="1"/>
                </p:cNvPicPr>
                <p:nvPr/>
              </p:nvPicPr>
              <p:blipFill>
                <a:blip r:embed="rId12" cstate="print"/>
                <a:srcRect/>
                <a:stretch>
                  <a:fillRect/>
                </a:stretch>
              </p:blipFill>
              <p:spPr bwMode="auto">
                <a:xfrm>
                  <a:off x="5144798" y="3421554"/>
                  <a:ext cx="468069" cy="365572"/>
                </a:xfrm>
                <a:prstGeom prst="rect">
                  <a:avLst/>
                </a:prstGeom>
                <a:noFill/>
                <a:ln w="9525">
                  <a:noFill/>
                  <a:miter lim="800000"/>
                  <a:headEnd/>
                  <a:tailEnd/>
                </a:ln>
              </p:spPr>
            </p:pic>
            <p:pic>
              <p:nvPicPr>
                <p:cNvPr id="46" name="Picture 2">
                  <a:extLst>
                    <a:ext uri="{FF2B5EF4-FFF2-40B4-BE49-F238E27FC236}">
                      <a16:creationId xmlns:a16="http://schemas.microsoft.com/office/drawing/2014/main" id="{095AFB17-5D45-277A-1D0F-64D42194CFBE}"/>
                    </a:ext>
                  </a:extLst>
                </p:cNvPr>
                <p:cNvPicPr>
                  <a:picLocks noChangeAspect="1" noChangeArrowheads="1"/>
                </p:cNvPicPr>
                <p:nvPr/>
              </p:nvPicPr>
              <p:blipFill>
                <a:blip r:embed="rId12" cstate="print"/>
                <a:srcRect/>
                <a:stretch>
                  <a:fillRect/>
                </a:stretch>
              </p:blipFill>
              <p:spPr bwMode="auto">
                <a:xfrm>
                  <a:off x="5806712" y="3675937"/>
                  <a:ext cx="468069" cy="365572"/>
                </a:xfrm>
                <a:prstGeom prst="rect">
                  <a:avLst/>
                </a:prstGeom>
                <a:noFill/>
                <a:ln w="9525">
                  <a:noFill/>
                  <a:miter lim="800000"/>
                  <a:headEnd/>
                  <a:tailEnd/>
                </a:ln>
              </p:spPr>
            </p:pic>
            <p:pic>
              <p:nvPicPr>
                <p:cNvPr id="47" name="Picture 2">
                  <a:extLst>
                    <a:ext uri="{FF2B5EF4-FFF2-40B4-BE49-F238E27FC236}">
                      <a16:creationId xmlns:a16="http://schemas.microsoft.com/office/drawing/2014/main" id="{624F5479-426F-5DFE-B35B-EA433C4A1A69}"/>
                    </a:ext>
                  </a:extLst>
                </p:cNvPr>
                <p:cNvPicPr>
                  <a:picLocks noChangeAspect="1" noChangeArrowheads="1"/>
                </p:cNvPicPr>
                <p:nvPr/>
              </p:nvPicPr>
              <p:blipFill>
                <a:blip r:embed="rId12" cstate="print"/>
                <a:srcRect/>
                <a:stretch>
                  <a:fillRect/>
                </a:stretch>
              </p:blipFill>
              <p:spPr bwMode="auto">
                <a:xfrm>
                  <a:off x="6067666" y="4120073"/>
                  <a:ext cx="468069" cy="365572"/>
                </a:xfrm>
                <a:prstGeom prst="rect">
                  <a:avLst/>
                </a:prstGeom>
                <a:noFill/>
                <a:ln w="9525">
                  <a:noFill/>
                  <a:miter lim="800000"/>
                  <a:headEnd/>
                  <a:tailEnd/>
                </a:ln>
              </p:spPr>
            </p:pic>
            <p:pic>
              <p:nvPicPr>
                <p:cNvPr id="48" name="Picture 2">
                  <a:extLst>
                    <a:ext uri="{FF2B5EF4-FFF2-40B4-BE49-F238E27FC236}">
                      <a16:creationId xmlns:a16="http://schemas.microsoft.com/office/drawing/2014/main" id="{066F341A-ED0B-61F7-1341-9C161937BF95}"/>
                    </a:ext>
                  </a:extLst>
                </p:cNvPr>
                <p:cNvPicPr>
                  <a:picLocks noChangeAspect="1" noChangeArrowheads="1"/>
                </p:cNvPicPr>
                <p:nvPr/>
              </p:nvPicPr>
              <p:blipFill>
                <a:blip r:embed="rId12" cstate="print"/>
                <a:srcRect/>
                <a:stretch>
                  <a:fillRect/>
                </a:stretch>
              </p:blipFill>
              <p:spPr bwMode="auto">
                <a:xfrm>
                  <a:off x="3921927" y="2813821"/>
                  <a:ext cx="468069" cy="365572"/>
                </a:xfrm>
                <a:prstGeom prst="rect">
                  <a:avLst/>
                </a:prstGeom>
                <a:noFill/>
                <a:ln w="9525">
                  <a:noFill/>
                  <a:miter lim="800000"/>
                  <a:headEnd/>
                  <a:tailEnd/>
                </a:ln>
              </p:spPr>
            </p:pic>
            <p:pic>
              <p:nvPicPr>
                <p:cNvPr id="49" name="Picture 2">
                  <a:extLst>
                    <a:ext uri="{FF2B5EF4-FFF2-40B4-BE49-F238E27FC236}">
                      <a16:creationId xmlns:a16="http://schemas.microsoft.com/office/drawing/2014/main" id="{BBCBAC56-045D-BEFB-AE80-DED7747CF1D2}"/>
                    </a:ext>
                  </a:extLst>
                </p:cNvPr>
                <p:cNvPicPr>
                  <a:picLocks noChangeAspect="1" noChangeArrowheads="1"/>
                </p:cNvPicPr>
                <p:nvPr/>
              </p:nvPicPr>
              <p:blipFill>
                <a:blip r:embed="rId12" cstate="print"/>
                <a:srcRect/>
                <a:stretch>
                  <a:fillRect/>
                </a:stretch>
              </p:blipFill>
              <p:spPr bwMode="auto">
                <a:xfrm>
                  <a:off x="3815933" y="3684095"/>
                  <a:ext cx="468069" cy="365572"/>
                </a:xfrm>
                <a:prstGeom prst="rect">
                  <a:avLst/>
                </a:prstGeom>
                <a:noFill/>
                <a:ln w="9525">
                  <a:noFill/>
                  <a:miter lim="800000"/>
                  <a:headEnd/>
                  <a:tailEnd/>
                </a:ln>
              </p:spPr>
            </p:pic>
            <p:pic>
              <p:nvPicPr>
                <p:cNvPr id="50" name="Picture 2">
                  <a:extLst>
                    <a:ext uri="{FF2B5EF4-FFF2-40B4-BE49-F238E27FC236}">
                      <a16:creationId xmlns:a16="http://schemas.microsoft.com/office/drawing/2014/main" id="{3EEF3A36-0A2A-0223-8FCE-62358E180009}"/>
                    </a:ext>
                  </a:extLst>
                </p:cNvPr>
                <p:cNvPicPr>
                  <a:picLocks noChangeAspect="1" noChangeArrowheads="1"/>
                </p:cNvPicPr>
                <p:nvPr/>
              </p:nvPicPr>
              <p:blipFill>
                <a:blip r:embed="rId13" cstate="print"/>
                <a:srcRect/>
                <a:stretch>
                  <a:fillRect/>
                </a:stretch>
              </p:blipFill>
              <p:spPr bwMode="auto">
                <a:xfrm>
                  <a:off x="4863610" y="4373959"/>
                  <a:ext cx="366589" cy="286314"/>
                </a:xfrm>
                <a:prstGeom prst="rect">
                  <a:avLst/>
                </a:prstGeom>
                <a:noFill/>
                <a:ln w="9525">
                  <a:noFill/>
                  <a:miter lim="800000"/>
                  <a:headEnd/>
                  <a:tailEnd/>
                </a:ln>
              </p:spPr>
            </p:pic>
          </p:grpSp>
          <p:sp>
            <p:nvSpPr>
              <p:cNvPr id="23" name="TextBox 107">
                <a:extLst>
                  <a:ext uri="{FF2B5EF4-FFF2-40B4-BE49-F238E27FC236}">
                    <a16:creationId xmlns:a16="http://schemas.microsoft.com/office/drawing/2014/main" id="{2699EBAA-A820-A330-C0CA-8D96BC3817E3}"/>
                  </a:ext>
                </a:extLst>
              </p:cNvPr>
              <p:cNvSpPr txBox="1">
                <a:spLocks noChangeArrowheads="1"/>
              </p:cNvSpPr>
              <p:nvPr/>
            </p:nvSpPr>
            <p:spPr bwMode="auto">
              <a:xfrm>
                <a:off x="5842370" y="4889853"/>
                <a:ext cx="180720" cy="478170"/>
              </a:xfrm>
              <a:prstGeom prst="rect">
                <a:avLst/>
              </a:prstGeom>
              <a:noFill/>
              <a:ln w="9525">
                <a:noFill/>
                <a:miter lim="800000"/>
                <a:headEnd/>
                <a:tailEnd/>
              </a:ln>
            </p:spPr>
            <p:txBody>
              <a:bodyPr lIns="90000" tIns="45000" rIns="90000" bIns="45000">
                <a:spAutoFit/>
              </a:bodyPr>
              <a:lstStyle/>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dirty="0">
                  <a:solidFill>
                    <a:srgbClr val="FFFFFF"/>
                  </a:solidFill>
                  <a:latin typeface="Arial" pitchFamily="34" charset="0"/>
                  <a:ea typeface="SimSun" pitchFamily="2" charset="-122"/>
                </a:endParaRPr>
              </a:p>
            </p:txBody>
          </p:sp>
          <p:sp>
            <p:nvSpPr>
              <p:cNvPr id="24" name="Rounded Rectangle 108">
                <a:extLst>
                  <a:ext uri="{FF2B5EF4-FFF2-40B4-BE49-F238E27FC236}">
                    <a16:creationId xmlns:a16="http://schemas.microsoft.com/office/drawing/2014/main" id="{83A29180-624E-B791-A0D1-B918995BF118}"/>
                  </a:ext>
                </a:extLst>
              </p:cNvPr>
              <p:cNvSpPr/>
              <p:nvPr/>
            </p:nvSpPr>
            <p:spPr>
              <a:xfrm>
                <a:off x="6134454" y="3866912"/>
                <a:ext cx="2938302" cy="2066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1400" dirty="0"/>
              </a:p>
            </p:txBody>
          </p:sp>
          <p:sp>
            <p:nvSpPr>
              <p:cNvPr id="25" name="TextBox 109">
                <a:extLst>
                  <a:ext uri="{FF2B5EF4-FFF2-40B4-BE49-F238E27FC236}">
                    <a16:creationId xmlns:a16="http://schemas.microsoft.com/office/drawing/2014/main" id="{9329AEB4-5A43-C9E9-2909-7200DB465414}"/>
                  </a:ext>
                </a:extLst>
              </p:cNvPr>
              <p:cNvSpPr txBox="1">
                <a:spLocks noChangeArrowheads="1"/>
              </p:cNvSpPr>
              <p:nvPr/>
            </p:nvSpPr>
            <p:spPr bwMode="auto">
              <a:xfrm>
                <a:off x="6141156" y="3894354"/>
                <a:ext cx="2931600" cy="814476"/>
              </a:xfrm>
              <a:prstGeom prst="rect">
                <a:avLst/>
              </a:prstGeom>
              <a:noFill/>
              <a:ln w="9525">
                <a:noFill/>
                <a:miter lim="800000"/>
                <a:headEnd/>
                <a:tailEnd/>
              </a:ln>
            </p:spPr>
            <p:txBody>
              <a:bodyPr lIns="90000" tIns="45000" rIns="90000" bIns="450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400" b="1" dirty="0">
                    <a:solidFill>
                      <a:srgbClr val="2323DC"/>
                    </a:solidFill>
                    <a:latin typeface="Arial" pitchFamily="34" charset="0"/>
                    <a:ea typeface="SimSun" pitchFamily="2" charset="-122"/>
                  </a:rPr>
                  <a:t>Εθνικοί φορείς επικοινωνίας </a:t>
                </a:r>
                <a:endParaRPr lang="en-GB" sz="1400" b="1" dirty="0">
                  <a:solidFill>
                    <a:srgbClr val="2323DC"/>
                  </a:solidFill>
                  <a:latin typeface="Arial" pitchFamily="34" charset="0"/>
                  <a:ea typeface="SimSun" pitchFamily="2" charset="-122"/>
                </a:endParaRPr>
              </a:p>
            </p:txBody>
          </p:sp>
        </p:grpSp>
        <p:grpSp>
          <p:nvGrpSpPr>
            <p:cNvPr id="18" name="Group 22">
              <a:extLst>
                <a:ext uri="{FF2B5EF4-FFF2-40B4-BE49-F238E27FC236}">
                  <a16:creationId xmlns:a16="http://schemas.microsoft.com/office/drawing/2014/main" id="{CB53283D-FCBC-E57C-4D31-29B091D761BD}"/>
                </a:ext>
              </a:extLst>
            </p:cNvPr>
            <p:cNvGrpSpPr>
              <a:grpSpLocks/>
            </p:cNvGrpSpPr>
            <p:nvPr/>
          </p:nvGrpSpPr>
          <p:grpSpPr bwMode="auto">
            <a:xfrm>
              <a:off x="93663" y="1687513"/>
              <a:ext cx="2922588" cy="2066925"/>
              <a:chOff x="303153" y="2002286"/>
              <a:chExt cx="3206596" cy="2067021"/>
            </a:xfrm>
          </p:grpSpPr>
          <p:sp>
            <p:nvSpPr>
              <p:cNvPr id="19" name="Rounded Rectangle 21">
                <a:extLst>
                  <a:ext uri="{FF2B5EF4-FFF2-40B4-BE49-F238E27FC236}">
                    <a16:creationId xmlns:a16="http://schemas.microsoft.com/office/drawing/2014/main" id="{A8B879DB-A3D7-F471-C894-7B9D4A1D10B4}"/>
                  </a:ext>
                </a:extLst>
              </p:cNvPr>
              <p:cNvSpPr/>
              <p:nvPr/>
            </p:nvSpPr>
            <p:spPr>
              <a:xfrm>
                <a:off x="303153" y="2045150"/>
                <a:ext cx="3206596" cy="202415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1400" dirty="0"/>
              </a:p>
            </p:txBody>
          </p:sp>
          <p:pic>
            <p:nvPicPr>
              <p:cNvPr id="20" name="Picture 2">
                <a:extLst>
                  <a:ext uri="{FF2B5EF4-FFF2-40B4-BE49-F238E27FC236}">
                    <a16:creationId xmlns:a16="http://schemas.microsoft.com/office/drawing/2014/main" id="{F5CA314C-271B-C6AC-B724-7C5AA209960F}"/>
                  </a:ext>
                </a:extLst>
              </p:cNvPr>
              <p:cNvPicPr>
                <a:picLocks noChangeAspect="1"/>
              </p:cNvPicPr>
              <p:nvPr/>
            </p:nvPicPr>
            <p:blipFill>
              <a:blip r:embed="rId14" cstate="print"/>
              <a:srcRect/>
              <a:stretch>
                <a:fillRect/>
              </a:stretch>
            </p:blipFill>
            <p:spPr bwMode="auto">
              <a:xfrm>
                <a:off x="781741" y="2735695"/>
                <a:ext cx="2193471" cy="1270412"/>
              </a:xfrm>
              <a:prstGeom prst="rect">
                <a:avLst/>
              </a:prstGeom>
              <a:noFill/>
              <a:ln w="9525">
                <a:noFill/>
                <a:miter lim="800000"/>
                <a:headEnd/>
                <a:tailEnd/>
              </a:ln>
            </p:spPr>
          </p:pic>
          <p:sp>
            <p:nvSpPr>
              <p:cNvPr id="21" name="TextBox 17">
                <a:extLst>
                  <a:ext uri="{FF2B5EF4-FFF2-40B4-BE49-F238E27FC236}">
                    <a16:creationId xmlns:a16="http://schemas.microsoft.com/office/drawing/2014/main" id="{FEA04CD9-5293-C65C-FFBA-3C52A757D182}"/>
                  </a:ext>
                </a:extLst>
              </p:cNvPr>
              <p:cNvSpPr txBox="1">
                <a:spLocks noChangeArrowheads="1"/>
              </p:cNvSpPr>
              <p:nvPr/>
            </p:nvSpPr>
            <p:spPr bwMode="auto">
              <a:xfrm>
                <a:off x="926551" y="2002286"/>
                <a:ext cx="2034849" cy="814721"/>
              </a:xfrm>
              <a:prstGeom prst="rect">
                <a:avLst/>
              </a:prstGeom>
              <a:noFill/>
              <a:ln w="9525">
                <a:noFill/>
                <a:miter lim="800000"/>
                <a:headEnd/>
                <a:tailEnd/>
              </a:ln>
            </p:spPr>
            <p:txBody>
              <a:bodyPr wrap="square" lIns="90000" tIns="45000" rIns="90000" bIns="450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400" b="1" dirty="0">
                    <a:solidFill>
                      <a:srgbClr val="2323DC"/>
                    </a:solidFill>
                    <a:latin typeface="Arial" pitchFamily="34" charset="0"/>
                    <a:ea typeface="SimSun" pitchFamily="2" charset="-122"/>
                  </a:rPr>
                  <a:t>Αποθετήριο</a:t>
                </a:r>
                <a:r>
                  <a:rPr lang="en-US" sz="1400" b="1" dirty="0">
                    <a:solidFill>
                      <a:srgbClr val="2323DC"/>
                    </a:solidFill>
                    <a:latin typeface="Arial" pitchFamily="34" charset="0"/>
                    <a:ea typeface="SimSun" pitchFamily="2" charset="-122"/>
                  </a:rPr>
                  <a:t> </a:t>
                </a:r>
                <a:r>
                  <a:rPr lang="el-GR" sz="1400" b="1" dirty="0">
                    <a:solidFill>
                      <a:srgbClr val="2323DC"/>
                    </a:solidFill>
                    <a:latin typeface="Arial" pitchFamily="34" charset="0"/>
                    <a:ea typeface="SimSun" pitchFamily="2" charset="-122"/>
                  </a:rPr>
                  <a:t>πρακτικών</a:t>
                </a:r>
                <a:endParaRPr lang="en-GB" sz="1400" b="1" dirty="0">
                  <a:solidFill>
                    <a:srgbClr val="2323DC"/>
                  </a:solidFill>
                  <a:latin typeface="Arial" pitchFamily="34" charset="0"/>
                  <a:ea typeface="SimSun" pitchFamily="2" charset="-122"/>
                </a:endParaRPr>
              </a:p>
            </p:txBody>
          </p:sp>
        </p:grpSp>
      </p:grpSp>
      <p:sp>
        <p:nvSpPr>
          <p:cNvPr id="2" name="TextBox 1">
            <a:extLst>
              <a:ext uri="{FF2B5EF4-FFF2-40B4-BE49-F238E27FC236}">
                <a16:creationId xmlns:a16="http://schemas.microsoft.com/office/drawing/2014/main" id="{4A04E507-C663-F609-541D-793A296298C7}"/>
              </a:ext>
            </a:extLst>
          </p:cNvPr>
          <p:cNvSpPr txBox="1"/>
          <p:nvPr/>
        </p:nvSpPr>
        <p:spPr>
          <a:xfrm>
            <a:off x="9202702" y="1344796"/>
            <a:ext cx="2623280" cy="369332"/>
          </a:xfrm>
          <a:prstGeom prst="rect">
            <a:avLst/>
          </a:prstGeom>
          <a:noFill/>
        </p:spPr>
        <p:txBody>
          <a:bodyPr wrap="square" rtlCol="0">
            <a:spAutoFit/>
          </a:bodyPr>
          <a:lstStyle/>
          <a:p>
            <a:r>
              <a:rPr lang="en-GB" b="1" dirty="0">
                <a:solidFill>
                  <a:srgbClr val="0070C0"/>
                </a:solidFill>
              </a:rPr>
              <a:t>http://www.scientix.eu/</a:t>
            </a:r>
            <a:endParaRPr lang="LID4096" b="1" dirty="0">
              <a:solidFill>
                <a:srgbClr val="0070C0"/>
              </a:solidFill>
            </a:endParaRPr>
          </a:p>
        </p:txBody>
      </p:sp>
      <p:pic>
        <p:nvPicPr>
          <p:cNvPr id="60" name="Picture 59" descr="Qr code&#10;&#10;Description automatically generated">
            <a:extLst>
              <a:ext uri="{FF2B5EF4-FFF2-40B4-BE49-F238E27FC236}">
                <a16:creationId xmlns:a16="http://schemas.microsoft.com/office/drawing/2014/main" id="{31D7B04F-D229-1883-90B0-E28F3887B40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68153" y="1954082"/>
            <a:ext cx="2383849" cy="2383849"/>
          </a:xfrm>
          <a:prstGeom prst="rect">
            <a:avLst/>
          </a:prstGeom>
        </p:spPr>
      </p:pic>
    </p:spTree>
    <p:extLst>
      <p:ext uri="{BB962C8B-B14F-4D97-AF65-F5344CB8AC3E}">
        <p14:creationId xmlns:p14="http://schemas.microsoft.com/office/powerpoint/2010/main" val="200607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Bottom)">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lide(fromBottom)">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slide(fromBottom)">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Bottom)">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 Τίτλος">
            <a:extLst>
              <a:ext uri="{FF2B5EF4-FFF2-40B4-BE49-F238E27FC236}">
                <a16:creationId xmlns:a16="http://schemas.microsoft.com/office/drawing/2014/main" id="{A31B42D8-9F52-749C-96A1-FA4DA013B49B}"/>
              </a:ext>
            </a:extLst>
          </p:cNvPr>
          <p:cNvSpPr txBox="1">
            <a:spLocks noGrp="1"/>
          </p:cNvSpPr>
          <p:nvPr>
            <p:ph type="title"/>
          </p:nvPr>
        </p:nvSpPr>
        <p:spPr>
          <a:xfrm>
            <a:off x="2749012" y="479060"/>
            <a:ext cx="7767720" cy="471843"/>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lvl="0" hangingPunct="1">
              <a:tabLst/>
            </a:pPr>
            <a:r>
              <a:rPr lang="el-GR" sz="2400" kern="0" dirty="0">
                <a:solidFill>
                  <a:srgbClr val="000000"/>
                </a:solidFill>
                <a:latin typeface="Calibri" pitchFamily="34" charset="0"/>
                <a:cs typeface="Calibri" pitchFamily="34" charset="0"/>
              </a:rPr>
              <a:t>ΔΡΑΣΕΙΣ ΕΥΡΩΠΑΪΚΟΥ ΔΙΚΤΥΟΥ </a:t>
            </a:r>
            <a:r>
              <a:rPr lang="en-US" sz="2400" kern="0" dirty="0">
                <a:solidFill>
                  <a:srgbClr val="000000"/>
                </a:solidFill>
                <a:latin typeface="Calibri" pitchFamily="34" charset="0"/>
                <a:cs typeface="Calibri" pitchFamily="34" charset="0"/>
              </a:rPr>
              <a:t>“SCIENTIX”</a:t>
            </a:r>
            <a:endParaRPr kumimoji="0" lang="en-GB" sz="2400" b="0" i="0" u="none" strike="noStrike" kern="0" cap="none" spc="0" normalizeH="0" baseline="0" noProof="0" dirty="0">
              <a:ln>
                <a:noFill/>
              </a:ln>
              <a:solidFill>
                <a:srgbClr val="000000"/>
              </a:solidFill>
              <a:effectLst/>
              <a:uLnTx/>
              <a:uFillTx/>
              <a:latin typeface="Calibri" pitchFamily="34" charset="0"/>
              <a:cs typeface="Calibri" pitchFamily="34" charset="0"/>
            </a:endParaRPr>
          </a:p>
        </p:txBody>
      </p:sp>
      <p:sp>
        <p:nvSpPr>
          <p:cNvPr id="4" name="1 - Θέση κειμένου">
            <a:extLst>
              <a:ext uri="{FF2B5EF4-FFF2-40B4-BE49-F238E27FC236}">
                <a16:creationId xmlns:a16="http://schemas.microsoft.com/office/drawing/2014/main" id="{EC7C96BD-E6F8-D501-2991-CF36125B4310}"/>
              </a:ext>
            </a:extLst>
          </p:cNvPr>
          <p:cNvSpPr txBox="1">
            <a:spLocks/>
          </p:cNvSpPr>
          <p:nvPr/>
        </p:nvSpPr>
        <p:spPr>
          <a:xfrm>
            <a:off x="-16702" y="1093965"/>
            <a:ext cx="4757727" cy="4016242"/>
          </a:xfrm>
          <a:prstGeom prst="rect">
            <a:avLst/>
          </a:prstGeom>
        </p:spPr>
        <p:txBody>
          <a:bodyPr/>
          <a:lstStyle/>
          <a:p>
            <a:pPr marL="342720" marR="0" lvl="0" indent="-342720" algn="just" defTabSz="914400" rtl="0" eaLnBrk="1" fontAlgn="auto" latinLnBrk="0" hangingPunct="0">
              <a:lnSpc>
                <a:spcPct val="100000"/>
              </a:lnSpc>
              <a:spcBef>
                <a:spcPts val="697"/>
              </a:spcBef>
              <a:spcAft>
                <a:spcPts val="0"/>
              </a:spcAft>
              <a:buClrTx/>
              <a:buSzTx/>
              <a:buFontTx/>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r>
              <a:rPr kumimoji="0" lang="el-GR" sz="2400" b="1" i="0" u="none" strike="noStrike" kern="1200" cap="none" spc="0" normalizeH="0" baseline="0" noProof="0" dirty="0">
                <a:ln>
                  <a:noFill/>
                </a:ln>
                <a:solidFill>
                  <a:schemeClr val="tx2"/>
                </a:solidFill>
                <a:effectLst/>
                <a:uLnTx/>
                <a:uFillTx/>
                <a:latin typeface="Arial" pitchFamily="18"/>
              </a:rPr>
              <a:t>Διαδικτυακή πλατφόρμα</a:t>
            </a:r>
            <a:endParaRPr kumimoji="0" lang="en-US" sz="2400" b="1" i="0" u="none" strike="noStrike" kern="1200" cap="none" spc="0" normalizeH="0" baseline="0" noProof="0" dirty="0">
              <a:ln>
                <a:noFill/>
              </a:ln>
              <a:solidFill>
                <a:schemeClr val="tx2"/>
              </a:solidFill>
              <a:effectLst/>
              <a:uLnTx/>
              <a:uFillTx/>
              <a:latin typeface="Arial" pitchFamily="18"/>
            </a:endParaRPr>
          </a:p>
          <a:p>
            <a:pPr marL="531813" marR="0" lvl="0" indent="-176213" algn="just" defTabSz="914400" rtl="0" eaLnBrk="1" fontAlgn="auto" latinLnBrk="0" hangingPunct="0">
              <a:lnSpc>
                <a:spcPct val="100000"/>
              </a:lnSpc>
              <a:spcBef>
                <a:spcPts val="697"/>
              </a:spcBef>
              <a:spcAft>
                <a:spcPts val="0"/>
              </a:spcAft>
              <a:buClrTx/>
              <a:buSzTx/>
              <a:buFont typeface="Arial" pitchFamily="34" charset="0"/>
              <a:buChar char="•"/>
              <a:tabLst>
                <a:tab pos="447675" algn="l"/>
                <a:tab pos="53181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400" dirty="0">
                <a:solidFill>
                  <a:schemeClr val="tx2"/>
                </a:solidFill>
                <a:latin typeface="Arial" pitchFamily="18"/>
              </a:rPr>
              <a:t>Συντονισμό </a:t>
            </a:r>
            <a:r>
              <a:rPr lang="en-US" sz="2400" dirty="0">
                <a:solidFill>
                  <a:schemeClr val="tx2"/>
                </a:solidFill>
                <a:latin typeface="Arial" pitchFamily="18"/>
              </a:rPr>
              <a:t>Project</a:t>
            </a:r>
          </a:p>
          <a:p>
            <a:pPr marL="531813" marR="0" lvl="0" indent="-176213" algn="just" defTabSz="914400" rtl="0" eaLnBrk="1" fontAlgn="auto" latinLnBrk="0" hangingPunct="0">
              <a:lnSpc>
                <a:spcPct val="100000"/>
              </a:lnSpc>
              <a:spcBef>
                <a:spcPts val="697"/>
              </a:spcBef>
              <a:spcAft>
                <a:spcPts val="0"/>
              </a:spcAft>
              <a:buClrTx/>
              <a:buSzTx/>
              <a:buFont typeface="Arial" pitchFamily="34" charset="0"/>
              <a:buChar char="•"/>
              <a:tabLst>
                <a:tab pos="447675" algn="l"/>
                <a:tab pos="53181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400" dirty="0">
                <a:solidFill>
                  <a:schemeClr val="tx2"/>
                </a:solidFill>
                <a:latin typeface="Arial" pitchFamily="18"/>
              </a:rPr>
              <a:t>Αποθετήριο </a:t>
            </a:r>
            <a:r>
              <a:rPr lang="en-US" sz="2400" dirty="0">
                <a:solidFill>
                  <a:schemeClr val="tx2"/>
                </a:solidFill>
                <a:latin typeface="Arial" pitchFamily="18"/>
              </a:rPr>
              <a:t>(Resources)</a:t>
            </a:r>
            <a:endParaRPr kumimoji="0" lang="en-US" sz="2400" b="0" i="0" u="none" strike="noStrike" kern="1200" cap="none" spc="0" normalizeH="0" baseline="0" noProof="0" dirty="0">
              <a:ln>
                <a:noFill/>
              </a:ln>
              <a:solidFill>
                <a:schemeClr val="tx2"/>
              </a:solidFill>
              <a:effectLst/>
              <a:uLnTx/>
              <a:uFillTx/>
              <a:latin typeface="Arial" pitchFamily="18"/>
            </a:endParaRPr>
          </a:p>
          <a:p>
            <a:pPr marL="531813" marR="0" lvl="0" indent="-176213" algn="just" defTabSz="914400" rtl="0" eaLnBrk="1" fontAlgn="auto" latinLnBrk="0" hangingPunct="0">
              <a:lnSpc>
                <a:spcPct val="100000"/>
              </a:lnSpc>
              <a:spcBef>
                <a:spcPts val="697"/>
              </a:spcBef>
              <a:spcAft>
                <a:spcPts val="0"/>
              </a:spcAft>
              <a:buClrTx/>
              <a:buSzTx/>
              <a:buFont typeface="Arial" pitchFamily="34" charset="0"/>
              <a:buChar char="•"/>
              <a:tabLst>
                <a:tab pos="447675" algn="l"/>
                <a:tab pos="53181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l-GR" sz="2400" b="0" i="0" u="none" strike="noStrike" kern="1200" cap="none" spc="0" normalizeH="0" baseline="0" noProof="0" dirty="0">
                <a:ln>
                  <a:noFill/>
                </a:ln>
                <a:solidFill>
                  <a:schemeClr val="tx2"/>
                </a:solidFill>
                <a:effectLst/>
                <a:uLnTx/>
                <a:uFillTx/>
                <a:latin typeface="Arial" pitchFamily="18"/>
              </a:rPr>
              <a:t>Δωρεάν μεταφράσεις</a:t>
            </a:r>
            <a:endParaRPr kumimoji="0" lang="en-US" sz="2400" b="0" i="0" u="none" strike="noStrike" kern="1200" cap="none" spc="0" normalizeH="0" baseline="0" noProof="0" dirty="0">
              <a:ln>
                <a:noFill/>
              </a:ln>
              <a:solidFill>
                <a:schemeClr val="tx2"/>
              </a:solidFill>
              <a:effectLst/>
              <a:uLnTx/>
              <a:uFillTx/>
              <a:latin typeface="Arial" pitchFamily="18"/>
            </a:endParaRPr>
          </a:p>
          <a:p>
            <a:pPr marL="531813" marR="0" lvl="0" indent="-176213" algn="just" defTabSz="914400" rtl="0" eaLnBrk="1" fontAlgn="auto" latinLnBrk="0" hangingPunct="0">
              <a:lnSpc>
                <a:spcPct val="100000"/>
              </a:lnSpc>
              <a:spcBef>
                <a:spcPts val="697"/>
              </a:spcBef>
              <a:spcAft>
                <a:spcPts val="0"/>
              </a:spcAft>
              <a:buClrTx/>
              <a:buSzTx/>
              <a:buFont typeface="Arial" pitchFamily="34" charset="0"/>
              <a:buChar char="•"/>
              <a:tabLst>
                <a:tab pos="447675" algn="l"/>
                <a:tab pos="53181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l-GR" sz="2400" b="0" i="0" u="none" strike="noStrike" kern="1200" cap="none" spc="0" normalizeH="0" baseline="0" noProof="0" dirty="0">
                <a:ln>
                  <a:noFill/>
                </a:ln>
                <a:solidFill>
                  <a:schemeClr val="tx2"/>
                </a:solidFill>
                <a:effectLst/>
                <a:uLnTx/>
                <a:uFillTx/>
                <a:latin typeface="Arial" pitchFamily="18"/>
              </a:rPr>
              <a:t>Σύγχρονη τηλεδιάσκεψη </a:t>
            </a:r>
            <a:endParaRPr kumimoji="0" lang="en-US" sz="2400" b="0" i="0" u="none" strike="noStrike" kern="1200" cap="none" spc="0" normalizeH="0" baseline="0" noProof="0" dirty="0">
              <a:ln>
                <a:noFill/>
              </a:ln>
              <a:solidFill>
                <a:schemeClr val="tx2"/>
              </a:solidFill>
              <a:effectLst/>
              <a:uLnTx/>
              <a:uFillTx/>
              <a:latin typeface="Arial" pitchFamily="18"/>
            </a:endParaRPr>
          </a:p>
          <a:p>
            <a:pPr marL="531813" marR="0" lvl="0" indent="-176213" algn="just" defTabSz="914400" rtl="0" eaLnBrk="1" fontAlgn="auto" latinLnBrk="0" hangingPunct="0">
              <a:lnSpc>
                <a:spcPct val="100000"/>
              </a:lnSpc>
              <a:spcBef>
                <a:spcPts val="697"/>
              </a:spcBef>
              <a:spcAft>
                <a:spcPts val="0"/>
              </a:spcAft>
              <a:buClrTx/>
              <a:buSzTx/>
              <a:buFont typeface="Arial" pitchFamily="34" charset="0"/>
              <a:buChar char="•"/>
              <a:tabLst>
                <a:tab pos="447675" algn="l"/>
                <a:tab pos="53181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l-GR" sz="2400" b="0" i="0" u="none" strike="noStrike" kern="1200" cap="none" spc="0" normalizeH="0" baseline="0" noProof="0" dirty="0">
                <a:ln>
                  <a:noFill/>
                </a:ln>
                <a:solidFill>
                  <a:schemeClr val="tx2"/>
                </a:solidFill>
                <a:effectLst/>
                <a:uLnTx/>
                <a:uFillTx/>
                <a:latin typeface="Arial" pitchFamily="18"/>
              </a:rPr>
              <a:t>Ιστολόγια (</a:t>
            </a:r>
            <a:r>
              <a:rPr kumimoji="0" lang="en-US" sz="2400" b="0" i="0" u="none" strike="noStrike" kern="1200" cap="none" spc="0" normalizeH="0" baseline="0" noProof="0" dirty="0">
                <a:ln>
                  <a:noFill/>
                </a:ln>
                <a:solidFill>
                  <a:schemeClr val="tx2"/>
                </a:solidFill>
                <a:effectLst/>
                <a:uLnTx/>
                <a:uFillTx/>
                <a:latin typeface="Arial" pitchFamily="18"/>
              </a:rPr>
              <a:t>Blog</a:t>
            </a:r>
            <a:r>
              <a:rPr kumimoji="0" lang="el-GR" sz="2400" b="0" i="0" u="none" strike="noStrike" kern="1200" cap="none" spc="0" normalizeH="0" baseline="0" noProof="0" dirty="0">
                <a:ln>
                  <a:noFill/>
                </a:ln>
                <a:solidFill>
                  <a:schemeClr val="tx2"/>
                </a:solidFill>
                <a:effectLst/>
                <a:uLnTx/>
                <a:uFillTx/>
                <a:latin typeface="Arial" pitchFamily="18"/>
              </a:rPr>
              <a:t>)</a:t>
            </a:r>
          </a:p>
          <a:p>
            <a:pPr marL="342720" marR="0" lvl="0" indent="-342720" algn="just" defTabSz="914400" rtl="0" eaLnBrk="1" fontAlgn="auto" latinLnBrk="0" hangingPunct="0">
              <a:lnSpc>
                <a:spcPct val="100000"/>
              </a:lnSpc>
              <a:spcBef>
                <a:spcPts val="697"/>
              </a:spcBef>
              <a:spcAft>
                <a:spcPts val="0"/>
              </a:spcAft>
              <a:buClrTx/>
              <a:buSzTx/>
              <a:buFontTx/>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r>
              <a:rPr kumimoji="0" lang="el-GR" sz="2400" b="1" i="0" u="none" strike="noStrike" kern="1200" cap="none" spc="0" normalizeH="0" baseline="0" noProof="0" dirty="0">
                <a:ln>
                  <a:noFill/>
                </a:ln>
                <a:solidFill>
                  <a:schemeClr val="tx2"/>
                </a:solidFill>
                <a:effectLst/>
                <a:uLnTx/>
                <a:uFillTx/>
                <a:latin typeface="Arial" pitchFamily="18"/>
              </a:rPr>
              <a:t>Δραστηριότητες διάχυσης</a:t>
            </a:r>
            <a:endParaRPr kumimoji="0" lang="en-US" sz="2400" b="1" i="0" u="none" strike="noStrike" kern="1200" cap="none" spc="0" normalizeH="0" baseline="0" noProof="0" dirty="0">
              <a:ln>
                <a:noFill/>
              </a:ln>
              <a:solidFill>
                <a:schemeClr val="tx2"/>
              </a:solidFill>
              <a:effectLst/>
              <a:uLnTx/>
              <a:uFillTx/>
              <a:latin typeface="Arial" pitchFamily="18"/>
            </a:endParaRPr>
          </a:p>
          <a:p>
            <a:pPr marL="531813" marR="0" lvl="0" indent="-176213" algn="just" defTabSz="914400" rtl="0" eaLnBrk="1" fontAlgn="auto" latinLnBrk="0" hangingPunct="0">
              <a:lnSpc>
                <a:spcPct val="100000"/>
              </a:lnSpc>
              <a:spcBef>
                <a:spcPts val="697"/>
              </a:spcBef>
              <a:spcAft>
                <a:spcPts val="0"/>
              </a:spcAft>
              <a:buClrTx/>
              <a:buSzTx/>
              <a:buFont typeface="Arial" pitchFamily="34" charset="0"/>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r>
              <a:rPr kumimoji="0" lang="el-GR" sz="2400" b="0" i="0" u="none" strike="noStrike" kern="1200" cap="none" spc="0" normalizeH="0" baseline="0" noProof="0" dirty="0">
                <a:ln>
                  <a:noFill/>
                </a:ln>
                <a:solidFill>
                  <a:schemeClr val="tx2"/>
                </a:solidFill>
                <a:effectLst/>
                <a:uLnTx/>
                <a:uFillTx/>
                <a:latin typeface="Arial" pitchFamily="18"/>
              </a:rPr>
              <a:t>Νέα - Περιλήψεις</a:t>
            </a:r>
            <a:endParaRPr kumimoji="0" lang="en-US" sz="2400" b="0" i="0" u="none" strike="noStrike" kern="1200" cap="none" spc="0" normalizeH="0" baseline="0" noProof="0" dirty="0">
              <a:ln>
                <a:noFill/>
              </a:ln>
              <a:solidFill>
                <a:schemeClr val="tx2"/>
              </a:solidFill>
              <a:effectLst/>
              <a:uLnTx/>
              <a:uFillTx/>
              <a:latin typeface="Arial" pitchFamily="18"/>
            </a:endParaRPr>
          </a:p>
          <a:p>
            <a:pPr marL="531813" marR="0" lvl="0" indent="-176213" algn="just" defTabSz="914400" rtl="0" eaLnBrk="1" fontAlgn="auto" latinLnBrk="0" hangingPunct="0">
              <a:lnSpc>
                <a:spcPct val="100000"/>
              </a:lnSpc>
              <a:spcBef>
                <a:spcPts val="697"/>
              </a:spcBef>
              <a:spcAft>
                <a:spcPts val="0"/>
              </a:spcAft>
              <a:buClrTx/>
              <a:buSzTx/>
              <a:buFont typeface="Arial" pitchFamily="34" charset="0"/>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r>
              <a:rPr kumimoji="0" lang="el-GR" sz="2400" b="0" i="0" u="none" strike="noStrike" kern="1200" cap="none" spc="0" normalizeH="0" baseline="0" noProof="0" dirty="0">
                <a:ln>
                  <a:noFill/>
                </a:ln>
                <a:solidFill>
                  <a:schemeClr val="tx2"/>
                </a:solidFill>
                <a:effectLst/>
                <a:uLnTx/>
                <a:uFillTx/>
                <a:latin typeface="Arial" pitchFamily="18"/>
              </a:rPr>
              <a:t>Παρουσιάσεις</a:t>
            </a:r>
            <a:endParaRPr kumimoji="0" lang="en-US" sz="2400" b="0" i="0" u="none" strike="noStrike" kern="1200" cap="none" spc="0" normalizeH="0" baseline="0" noProof="0" dirty="0">
              <a:ln>
                <a:noFill/>
              </a:ln>
              <a:solidFill>
                <a:schemeClr val="tx2"/>
              </a:solidFill>
              <a:effectLst/>
              <a:uLnTx/>
              <a:uFillTx/>
              <a:latin typeface="Arial" pitchFamily="18"/>
            </a:endParaRPr>
          </a:p>
          <a:p>
            <a:pPr marL="531813" marR="0" lvl="0" indent="-176213" algn="just" defTabSz="914400" rtl="0" eaLnBrk="1" fontAlgn="auto" latinLnBrk="0" hangingPunct="0">
              <a:lnSpc>
                <a:spcPct val="100000"/>
              </a:lnSpc>
              <a:spcBef>
                <a:spcPts val="697"/>
              </a:spcBef>
              <a:spcAft>
                <a:spcPts val="0"/>
              </a:spcAft>
              <a:buClrTx/>
              <a:buSzTx/>
              <a:buFont typeface="Arial" pitchFamily="34" charset="0"/>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r>
              <a:rPr kumimoji="0" lang="el-GR" sz="2400" b="0" i="0" u="none" strike="noStrike" kern="1200" cap="none" spc="0" normalizeH="0" baseline="0" noProof="0" dirty="0">
                <a:ln>
                  <a:noFill/>
                </a:ln>
                <a:solidFill>
                  <a:schemeClr val="tx2"/>
                </a:solidFill>
                <a:effectLst/>
                <a:uLnTx/>
                <a:uFillTx/>
                <a:latin typeface="Arial" pitchFamily="18"/>
              </a:rPr>
              <a:t>Παρατηρητήριο</a:t>
            </a:r>
            <a:endParaRPr kumimoji="0" lang="en-US" sz="2400" b="0" i="0" u="none" strike="noStrike" kern="1200" cap="none" spc="0" normalizeH="0" baseline="0" noProof="0" dirty="0">
              <a:ln>
                <a:noFill/>
              </a:ln>
              <a:solidFill>
                <a:schemeClr val="tx2"/>
              </a:solidFill>
              <a:effectLst/>
              <a:uLnTx/>
              <a:uFillTx/>
              <a:latin typeface="Arial" pitchFamily="18"/>
            </a:endParaRPr>
          </a:p>
          <a:p>
            <a:pPr marL="531813" marR="0" lvl="0" indent="-176213" defTabSz="914400" rtl="0" eaLnBrk="1" fontAlgn="auto" latinLnBrk="0" hangingPunct="0">
              <a:lnSpc>
                <a:spcPct val="100000"/>
              </a:lnSpc>
              <a:spcBef>
                <a:spcPts val="697"/>
              </a:spcBef>
              <a:spcAft>
                <a:spcPts val="0"/>
              </a:spcAft>
              <a:buClrTx/>
              <a:buSzTx/>
              <a:buFont typeface="Arial" pitchFamily="34" charset="0"/>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r>
              <a:rPr kumimoji="0" lang="el-GR" sz="2400" b="0" i="0" u="none" strike="noStrike" kern="1200" cap="none" spc="0" normalizeH="0" baseline="0" noProof="0" dirty="0">
                <a:ln>
                  <a:noFill/>
                </a:ln>
                <a:solidFill>
                  <a:schemeClr val="tx2"/>
                </a:solidFill>
                <a:effectLst/>
                <a:uLnTx/>
                <a:uFillTx/>
                <a:latin typeface="Arial" pitchFamily="18"/>
              </a:rPr>
              <a:t>Μέσα</a:t>
            </a:r>
            <a:r>
              <a:rPr kumimoji="0" lang="en-GB" sz="2400" b="0" i="0" u="none" strike="noStrike" kern="1200" cap="none" spc="0" normalizeH="0" noProof="0" dirty="0">
                <a:ln>
                  <a:noFill/>
                </a:ln>
                <a:solidFill>
                  <a:schemeClr val="tx2"/>
                </a:solidFill>
                <a:effectLst/>
                <a:uLnTx/>
                <a:uFillTx/>
                <a:latin typeface="Arial" pitchFamily="18"/>
              </a:rPr>
              <a:t> </a:t>
            </a:r>
            <a:r>
              <a:rPr kumimoji="0" lang="el-GR" sz="2400" b="0" i="0" u="none" strike="noStrike" kern="1200" cap="none" spc="0" normalizeH="0" baseline="0" noProof="0" dirty="0">
                <a:ln>
                  <a:noFill/>
                </a:ln>
                <a:solidFill>
                  <a:schemeClr val="tx2"/>
                </a:solidFill>
                <a:effectLst/>
                <a:uLnTx/>
                <a:uFillTx/>
                <a:latin typeface="Arial" pitchFamily="18"/>
              </a:rPr>
              <a:t>κοινωνικής δικτύωσης</a:t>
            </a:r>
          </a:p>
        </p:txBody>
      </p:sp>
      <p:sp>
        <p:nvSpPr>
          <p:cNvPr id="5" name="1 - Θέση κειμένου">
            <a:extLst>
              <a:ext uri="{FF2B5EF4-FFF2-40B4-BE49-F238E27FC236}">
                <a16:creationId xmlns:a16="http://schemas.microsoft.com/office/drawing/2014/main" id="{23E6265F-28CC-8C43-3504-AFFCD24608A7}"/>
              </a:ext>
            </a:extLst>
          </p:cNvPr>
          <p:cNvSpPr txBox="1">
            <a:spLocks/>
          </p:cNvSpPr>
          <p:nvPr/>
        </p:nvSpPr>
        <p:spPr>
          <a:xfrm>
            <a:off x="4290737" y="1084758"/>
            <a:ext cx="4757728" cy="5294975"/>
          </a:xfrm>
          <a:prstGeom prst="rect">
            <a:avLst/>
          </a:prstGeom>
        </p:spPr>
        <p:txBody>
          <a:bodyPr/>
          <a:lstStyle/>
          <a:p>
            <a:pPr marL="342720" marR="0" lvl="0" indent="-342720" algn="just" defTabSz="914400" rtl="0" eaLnBrk="1" fontAlgn="auto" latinLnBrk="0" hangingPunct="0">
              <a:lnSpc>
                <a:spcPct val="100000"/>
              </a:lnSpc>
              <a:spcBef>
                <a:spcPts val="697"/>
              </a:spcBef>
              <a:spcAft>
                <a:spcPts val="0"/>
              </a:spcAft>
              <a:buClrTx/>
              <a:buSzTx/>
              <a:buFontTx/>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r>
              <a:rPr kumimoji="0" lang="el-GR" sz="2400" b="1" i="0" u="none" strike="noStrike" kern="1200" cap="none" spc="0" normalizeH="0" baseline="0" noProof="0" dirty="0">
                <a:ln>
                  <a:noFill/>
                </a:ln>
                <a:solidFill>
                  <a:schemeClr val="tx2"/>
                </a:solidFill>
                <a:effectLst/>
                <a:uLnTx/>
                <a:uFillTx/>
                <a:latin typeface="Arial" pitchFamily="18"/>
              </a:rPr>
              <a:t>Εκπαίδευση - Δικτύωση</a:t>
            </a:r>
            <a:endParaRPr kumimoji="0" lang="en-US" sz="2400" b="1" i="0" u="none" strike="noStrike" kern="1200" cap="none" spc="0" normalizeH="0" baseline="0" noProof="0" dirty="0">
              <a:ln>
                <a:noFill/>
              </a:ln>
              <a:solidFill>
                <a:schemeClr val="tx2"/>
              </a:solidFill>
              <a:effectLst/>
              <a:uLnTx/>
              <a:uFillTx/>
              <a:latin typeface="Arial" pitchFamily="18"/>
            </a:endParaRPr>
          </a:p>
          <a:p>
            <a:pPr marL="531813" marR="0" lvl="0" indent="-176213" algn="just" defTabSz="914400" rtl="0" eaLnBrk="1" fontAlgn="auto" latinLnBrk="0" hangingPunct="0">
              <a:lnSpc>
                <a:spcPct val="100000"/>
              </a:lnSpc>
              <a:spcBef>
                <a:spcPts val="697"/>
              </a:spcBef>
              <a:spcAft>
                <a:spcPts val="0"/>
              </a:spcAft>
              <a:buClrTx/>
              <a:buSzTx/>
              <a:buFont typeface="Arial" pitchFamily="34" charset="0"/>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r>
              <a:rPr kumimoji="0" lang="el-GR" sz="2400" b="0" i="0" u="none" strike="noStrike" kern="1200" cap="none" spc="0" normalizeH="0" baseline="0" noProof="0" dirty="0">
                <a:ln>
                  <a:noFill/>
                </a:ln>
                <a:solidFill>
                  <a:schemeClr val="tx2"/>
                </a:solidFill>
                <a:effectLst/>
                <a:uLnTx/>
                <a:uFillTx/>
                <a:latin typeface="Arial" pitchFamily="18"/>
              </a:rPr>
              <a:t>Συνέδρια</a:t>
            </a:r>
            <a:r>
              <a:rPr kumimoji="0" lang="en-US" sz="2400" b="0" i="0" u="none" strike="noStrike" kern="1200" cap="none" spc="0" normalizeH="0" baseline="0" noProof="0" dirty="0">
                <a:ln>
                  <a:noFill/>
                </a:ln>
                <a:solidFill>
                  <a:schemeClr val="tx2"/>
                </a:solidFill>
                <a:effectLst/>
                <a:uLnTx/>
                <a:uFillTx/>
                <a:latin typeface="Arial" pitchFamily="18"/>
              </a:rPr>
              <a:t> </a:t>
            </a:r>
          </a:p>
          <a:p>
            <a:pPr marL="531813" marR="0" lvl="0" indent="-176213" algn="just" defTabSz="914400" rtl="0" eaLnBrk="1" fontAlgn="auto" latinLnBrk="0" hangingPunct="0">
              <a:lnSpc>
                <a:spcPct val="100000"/>
              </a:lnSpc>
              <a:spcBef>
                <a:spcPts val="697"/>
              </a:spcBef>
              <a:spcAft>
                <a:spcPts val="0"/>
              </a:spcAft>
              <a:buClrTx/>
              <a:buSzTx/>
              <a:buFont typeface="Arial" pitchFamily="34" charset="0"/>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r>
              <a:rPr kumimoji="0" lang="el-GR" sz="2400" b="0" i="0" u="none" strike="noStrike" kern="1200" cap="none" spc="0" normalizeH="0" baseline="0" noProof="0" dirty="0">
                <a:ln>
                  <a:noFill/>
                </a:ln>
                <a:solidFill>
                  <a:schemeClr val="tx2"/>
                </a:solidFill>
                <a:effectLst/>
                <a:uLnTx/>
                <a:uFillTx/>
                <a:latin typeface="Arial" pitchFamily="18"/>
              </a:rPr>
              <a:t>Διαδικτυακές εκδηλώσεις</a:t>
            </a:r>
            <a:endParaRPr kumimoji="0" lang="en-US" sz="2400" b="0" i="0" u="none" strike="noStrike" kern="1200" cap="none" spc="0" normalizeH="0" baseline="0" noProof="0" dirty="0">
              <a:ln>
                <a:noFill/>
              </a:ln>
              <a:solidFill>
                <a:schemeClr val="tx2"/>
              </a:solidFill>
              <a:effectLst/>
              <a:uLnTx/>
              <a:uFillTx/>
              <a:latin typeface="Arial" pitchFamily="18"/>
            </a:endParaRPr>
          </a:p>
          <a:p>
            <a:pPr marL="531813" marR="0" lvl="0" indent="-176213" algn="just" defTabSz="914400" rtl="0" eaLnBrk="1" fontAlgn="auto" latinLnBrk="0" hangingPunct="0">
              <a:lnSpc>
                <a:spcPct val="100000"/>
              </a:lnSpc>
              <a:spcBef>
                <a:spcPts val="697"/>
              </a:spcBef>
              <a:spcAft>
                <a:spcPts val="0"/>
              </a:spcAft>
              <a:buClrTx/>
              <a:buSzTx/>
              <a:buFont typeface="Arial" pitchFamily="34" charset="0"/>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r>
              <a:rPr kumimoji="0" lang="el-GR" sz="2400" b="0" i="0" u="none" strike="noStrike" kern="1200" cap="none" spc="0" normalizeH="0" baseline="0" noProof="0" dirty="0">
                <a:ln>
                  <a:noFill/>
                </a:ln>
                <a:solidFill>
                  <a:schemeClr val="tx2"/>
                </a:solidFill>
                <a:effectLst/>
                <a:uLnTx/>
                <a:uFillTx/>
                <a:latin typeface="Arial" pitchFamily="18"/>
              </a:rPr>
              <a:t>Σεμινάρια στην </a:t>
            </a:r>
            <a:r>
              <a:rPr kumimoji="0" lang="en-US" sz="2400" b="0" i="0" u="none" strike="noStrike" kern="1200" cap="none" spc="0" normalizeH="0" baseline="0" noProof="0" dirty="0">
                <a:ln>
                  <a:noFill/>
                </a:ln>
                <a:solidFill>
                  <a:schemeClr val="tx2"/>
                </a:solidFill>
                <a:effectLst/>
                <a:uLnTx/>
                <a:uFillTx/>
                <a:latin typeface="Arial" pitchFamily="18"/>
              </a:rPr>
              <a:t>FCL</a:t>
            </a:r>
          </a:p>
          <a:p>
            <a:pPr marL="531813" marR="0" lvl="0" indent="-176213" algn="just" defTabSz="914400" rtl="0" eaLnBrk="1" fontAlgn="auto" latinLnBrk="0" hangingPunct="0">
              <a:lnSpc>
                <a:spcPct val="100000"/>
              </a:lnSpc>
              <a:spcBef>
                <a:spcPts val="697"/>
              </a:spcBef>
              <a:spcAft>
                <a:spcPts val="0"/>
              </a:spcAft>
              <a:buClrTx/>
              <a:buSzTx/>
              <a:buFont typeface="Arial" pitchFamily="34" charset="0"/>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r>
              <a:rPr kumimoji="0" lang="el-GR" sz="2400" b="0" i="0" u="none" strike="noStrike" kern="1200" cap="none" spc="0" normalizeH="0" baseline="0" noProof="0" dirty="0">
                <a:ln>
                  <a:noFill/>
                </a:ln>
                <a:solidFill>
                  <a:schemeClr val="tx2"/>
                </a:solidFill>
                <a:effectLst/>
                <a:uLnTx/>
                <a:uFillTx/>
                <a:latin typeface="Arial" pitchFamily="18"/>
              </a:rPr>
              <a:t>Εκπαιδευτικά εργαστήρια</a:t>
            </a:r>
            <a:endParaRPr kumimoji="0" lang="en-US" sz="2400" b="0" i="0" u="none" strike="noStrike" kern="1200" cap="none" spc="0" normalizeH="0" baseline="0" noProof="0" dirty="0">
              <a:ln>
                <a:noFill/>
              </a:ln>
              <a:solidFill>
                <a:schemeClr val="tx2"/>
              </a:solidFill>
              <a:effectLst/>
              <a:uLnTx/>
              <a:uFillTx/>
              <a:latin typeface="Arial" pitchFamily="18"/>
            </a:endParaRPr>
          </a:p>
          <a:p>
            <a:pPr marL="342720" marR="0" lvl="0" indent="-342720" algn="just" defTabSz="914400" rtl="0" eaLnBrk="1" fontAlgn="auto" latinLnBrk="0" hangingPunct="0">
              <a:lnSpc>
                <a:spcPct val="100000"/>
              </a:lnSpc>
              <a:spcBef>
                <a:spcPts val="697"/>
              </a:spcBef>
              <a:spcAft>
                <a:spcPts val="0"/>
              </a:spcAft>
              <a:buClrTx/>
              <a:buSzTx/>
              <a:buFontTx/>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r>
              <a:rPr kumimoji="0" lang="el-GR" sz="2400" b="1" i="0" u="none" strike="noStrike" kern="1200" cap="none" spc="0" normalizeH="0" baseline="0" noProof="0" dirty="0">
                <a:ln>
                  <a:noFill/>
                </a:ln>
                <a:solidFill>
                  <a:schemeClr val="tx2"/>
                </a:solidFill>
                <a:effectLst/>
                <a:uLnTx/>
                <a:uFillTx/>
                <a:latin typeface="Arial" pitchFamily="18"/>
              </a:rPr>
              <a:t>Διαδικτυακή εκπαίδευση</a:t>
            </a:r>
            <a:endParaRPr kumimoji="0" lang="en-US" sz="2400" b="1" i="0" u="none" strike="noStrike" kern="1200" cap="none" spc="0" normalizeH="0" baseline="0" noProof="0" dirty="0">
              <a:ln>
                <a:noFill/>
              </a:ln>
              <a:solidFill>
                <a:schemeClr val="tx2"/>
              </a:solidFill>
              <a:effectLst/>
              <a:uLnTx/>
              <a:uFillTx/>
              <a:latin typeface="Arial" pitchFamily="18"/>
            </a:endParaRPr>
          </a:p>
          <a:p>
            <a:pPr marL="531813" marR="0" lvl="0" indent="-176213" algn="just" defTabSz="914400" rtl="0" eaLnBrk="1" fontAlgn="auto" latinLnBrk="0" hangingPunct="0">
              <a:lnSpc>
                <a:spcPct val="100000"/>
              </a:lnSpc>
              <a:spcBef>
                <a:spcPts val="697"/>
              </a:spcBef>
              <a:spcAft>
                <a:spcPts val="0"/>
              </a:spcAft>
              <a:buClrTx/>
              <a:buSzTx/>
              <a:buFont typeface="Arial" pitchFamily="34" charset="0"/>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r>
              <a:rPr kumimoji="0" lang="el-GR" sz="2400" b="0" i="0" u="none" strike="noStrike" kern="1200" cap="none" spc="0" normalizeH="0" baseline="0" noProof="0" dirty="0">
                <a:ln>
                  <a:noFill/>
                </a:ln>
                <a:solidFill>
                  <a:schemeClr val="tx2"/>
                </a:solidFill>
                <a:effectLst/>
                <a:uLnTx/>
                <a:uFillTx/>
                <a:latin typeface="Arial" pitchFamily="18"/>
              </a:rPr>
              <a:t>Διαδικτυακά σεμινάρια</a:t>
            </a:r>
            <a:r>
              <a:rPr kumimoji="0" lang="en-US" sz="2400" b="0" i="0" u="none" strike="noStrike" kern="1200" cap="none" spc="0" normalizeH="0" baseline="0" noProof="0" dirty="0">
                <a:ln>
                  <a:noFill/>
                </a:ln>
                <a:solidFill>
                  <a:schemeClr val="tx2"/>
                </a:solidFill>
                <a:effectLst/>
                <a:uLnTx/>
                <a:uFillTx/>
                <a:latin typeface="Arial" pitchFamily="18"/>
              </a:rPr>
              <a:t> Webinar</a:t>
            </a:r>
          </a:p>
          <a:p>
            <a:pPr marL="531813" marR="0" lvl="0" indent="-176213" algn="just" defTabSz="914400" rtl="0" eaLnBrk="1" fontAlgn="auto" latinLnBrk="0" hangingPunct="0">
              <a:lnSpc>
                <a:spcPct val="100000"/>
              </a:lnSpc>
              <a:spcBef>
                <a:spcPts val="697"/>
              </a:spcBef>
              <a:spcAft>
                <a:spcPts val="0"/>
              </a:spcAft>
              <a:buClrTx/>
              <a:buSzTx/>
              <a:buFont typeface="Arial" pitchFamily="34" charset="0"/>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r>
              <a:rPr lang="el-GR" sz="2400" noProof="0" dirty="0">
                <a:solidFill>
                  <a:schemeClr val="tx2"/>
                </a:solidFill>
                <a:latin typeface="Arial" pitchFamily="18"/>
              </a:rPr>
              <a:t>Μ</a:t>
            </a:r>
            <a:r>
              <a:rPr kumimoji="0" lang="el-GR" sz="2400" b="0" i="0" u="none" strike="noStrike" kern="1200" cap="none" spc="0" normalizeH="0" baseline="0" noProof="0" dirty="0">
                <a:ln>
                  <a:noFill/>
                </a:ln>
                <a:solidFill>
                  <a:schemeClr val="tx2"/>
                </a:solidFill>
                <a:effectLst/>
                <a:uLnTx/>
                <a:uFillTx/>
                <a:latin typeface="Arial" pitchFamily="18"/>
              </a:rPr>
              <a:t>αθήματα </a:t>
            </a:r>
            <a:r>
              <a:rPr kumimoji="0" lang="en-US" sz="2400" b="0" i="0" u="none" strike="noStrike" kern="1200" cap="none" spc="0" normalizeH="0" baseline="0" noProof="0" dirty="0" err="1">
                <a:ln>
                  <a:noFill/>
                </a:ln>
                <a:solidFill>
                  <a:schemeClr val="tx2"/>
                </a:solidFill>
                <a:effectLst/>
                <a:uLnTx/>
                <a:uFillTx/>
                <a:latin typeface="Arial" pitchFamily="18"/>
              </a:rPr>
              <a:t>Moodle</a:t>
            </a:r>
            <a:r>
              <a:rPr lang="el-GR" sz="2400" dirty="0">
                <a:solidFill>
                  <a:schemeClr val="tx2"/>
                </a:solidFill>
                <a:latin typeface="Arial" pitchFamily="18"/>
              </a:rPr>
              <a:t>, </a:t>
            </a:r>
            <a:r>
              <a:rPr lang="en-US" sz="2400" dirty="0">
                <a:solidFill>
                  <a:schemeClr val="tx2"/>
                </a:solidFill>
                <a:latin typeface="Arial" pitchFamily="18"/>
              </a:rPr>
              <a:t>MOOC</a:t>
            </a:r>
            <a:r>
              <a:rPr kumimoji="0" lang="en-US" sz="2400" b="0" i="0" u="none" strike="noStrike" kern="1200" cap="none" spc="0" normalizeH="0" baseline="0" noProof="0" dirty="0">
                <a:ln>
                  <a:noFill/>
                </a:ln>
                <a:solidFill>
                  <a:schemeClr val="tx2"/>
                </a:solidFill>
                <a:effectLst/>
                <a:uLnTx/>
                <a:uFillTx/>
                <a:latin typeface="Arial" pitchFamily="18"/>
              </a:rPr>
              <a:t> </a:t>
            </a:r>
            <a:endParaRPr kumimoji="0" lang="el-GR" sz="2400" b="0" i="0" u="none" strike="noStrike" kern="1200" cap="none" spc="0" normalizeH="0" baseline="0" noProof="0" dirty="0">
              <a:ln>
                <a:noFill/>
              </a:ln>
              <a:solidFill>
                <a:schemeClr val="tx2"/>
              </a:solidFill>
              <a:effectLst/>
              <a:uLnTx/>
              <a:uFillTx/>
              <a:latin typeface="Arial" pitchFamily="18"/>
            </a:endParaRPr>
          </a:p>
          <a:p>
            <a:pPr marL="342720" marR="0" lvl="0" indent="-342720" algn="just" defTabSz="914400" rtl="0" eaLnBrk="1" fontAlgn="auto" latinLnBrk="0" hangingPunct="0">
              <a:lnSpc>
                <a:spcPct val="100000"/>
              </a:lnSpc>
              <a:spcBef>
                <a:spcPts val="697"/>
              </a:spcBef>
              <a:spcAft>
                <a:spcPts val="0"/>
              </a:spcAft>
              <a:buClrTx/>
              <a:buSzTx/>
              <a:buFontTx/>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r>
              <a:rPr kumimoji="0" lang="el-GR" sz="2400" b="1" i="0" u="none" strike="noStrike" kern="1200" cap="none" spc="0" normalizeH="0" baseline="0" noProof="0" dirty="0">
                <a:ln>
                  <a:noFill/>
                </a:ln>
                <a:solidFill>
                  <a:schemeClr val="tx2"/>
                </a:solidFill>
                <a:effectLst/>
                <a:uLnTx/>
                <a:uFillTx/>
                <a:latin typeface="Arial" pitchFamily="18"/>
              </a:rPr>
              <a:t>Υποστήριξη</a:t>
            </a:r>
            <a:endParaRPr kumimoji="0" lang="en-US" sz="2400" b="1" i="0" u="none" strike="noStrike" kern="1200" cap="none" spc="0" normalizeH="0" baseline="0" noProof="0" dirty="0">
              <a:ln>
                <a:noFill/>
              </a:ln>
              <a:solidFill>
                <a:schemeClr val="tx2"/>
              </a:solidFill>
              <a:effectLst/>
              <a:uLnTx/>
              <a:uFillTx/>
              <a:latin typeface="Arial" pitchFamily="18"/>
            </a:endParaRPr>
          </a:p>
          <a:p>
            <a:pPr marL="531813" marR="0" lvl="0" indent="-176213" algn="l" defTabSz="914400" rtl="0" eaLnBrk="1" fontAlgn="auto" latinLnBrk="0" hangingPunct="0">
              <a:lnSpc>
                <a:spcPct val="100000"/>
              </a:lnSpc>
              <a:spcBef>
                <a:spcPts val="697"/>
              </a:spcBef>
              <a:spcAft>
                <a:spcPts val="0"/>
              </a:spcAft>
              <a:buClrTx/>
              <a:buSzTx/>
              <a:buFont typeface="Arial" pitchFamily="34" charset="0"/>
              <a:buChar char="•"/>
              <a:tabLst>
                <a:tab pos="447675" algn="l"/>
                <a:tab pos="4508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l-GR" sz="2400" b="0" i="0" u="none" strike="noStrike" kern="1200" cap="none" spc="0" normalizeH="0" baseline="0" noProof="0" dirty="0">
                <a:ln>
                  <a:noFill/>
                </a:ln>
                <a:solidFill>
                  <a:schemeClr val="tx2"/>
                </a:solidFill>
                <a:effectLst/>
                <a:uLnTx/>
                <a:uFillTx/>
                <a:latin typeface="Arial" pitchFamily="18"/>
              </a:rPr>
              <a:t>Κατάλογος εκπαιδευτών </a:t>
            </a:r>
            <a:r>
              <a:rPr kumimoji="0" lang="en-US" sz="2400" b="0" i="0" u="none" strike="noStrike" kern="1200" cap="none" spc="0" normalizeH="0" baseline="0" noProof="0" dirty="0">
                <a:ln>
                  <a:noFill/>
                </a:ln>
                <a:solidFill>
                  <a:schemeClr val="tx2"/>
                </a:solidFill>
                <a:effectLst/>
                <a:uLnTx/>
                <a:uFillTx/>
                <a:latin typeface="Arial" pitchFamily="18"/>
              </a:rPr>
              <a:t>Scientix</a:t>
            </a:r>
            <a:endParaRPr kumimoji="0" lang="en-GB" sz="2400" b="0" i="0" u="none" strike="noStrike" kern="1200" cap="none" spc="0" normalizeH="0" baseline="0" noProof="0" dirty="0">
              <a:ln>
                <a:noFill/>
              </a:ln>
              <a:solidFill>
                <a:schemeClr val="tx2"/>
              </a:solidFill>
              <a:effectLst/>
              <a:uLnTx/>
              <a:uFillTx/>
              <a:latin typeface="Arial" pitchFamily="18"/>
            </a:endParaRPr>
          </a:p>
          <a:p>
            <a:pPr marL="531813" marR="0" lvl="0" indent="-176213" algn="just" defTabSz="914400" rtl="0" eaLnBrk="1" fontAlgn="auto" latinLnBrk="0" hangingPunct="0">
              <a:lnSpc>
                <a:spcPct val="100000"/>
              </a:lnSpc>
              <a:spcBef>
                <a:spcPts val="697"/>
              </a:spcBef>
              <a:spcAft>
                <a:spcPts val="0"/>
              </a:spcAft>
              <a:buClrTx/>
              <a:buSzTx/>
              <a:buFont typeface="Arial" pitchFamily="34" charset="0"/>
              <a:buChar char="•"/>
              <a:tabLst>
                <a:tab pos="447675" algn="l"/>
                <a:tab pos="4508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l-GR" sz="2400" b="0" i="0" u="none" strike="noStrike" kern="1200" cap="none" spc="0" normalizeH="0" baseline="0" noProof="0" dirty="0">
                <a:ln>
                  <a:noFill/>
                </a:ln>
                <a:solidFill>
                  <a:schemeClr val="tx2"/>
                </a:solidFill>
                <a:effectLst/>
                <a:uLnTx/>
                <a:uFillTx/>
                <a:latin typeface="Arial" pitchFamily="18"/>
              </a:rPr>
              <a:t>Εθνικά σημεία επαφής</a:t>
            </a:r>
            <a:r>
              <a:rPr kumimoji="0" lang="en-GB" sz="2400" b="0" i="0" u="none" strike="noStrike" kern="1200" cap="none" spc="0" normalizeH="0" baseline="0" noProof="0" dirty="0">
                <a:ln>
                  <a:noFill/>
                </a:ln>
                <a:solidFill>
                  <a:schemeClr val="tx2"/>
                </a:solidFill>
                <a:effectLst/>
                <a:uLnTx/>
                <a:uFillTx/>
                <a:latin typeface="Arial" pitchFamily="18"/>
              </a:rPr>
              <a:t> </a:t>
            </a:r>
          </a:p>
          <a:p>
            <a:pPr marL="342720" marR="0" lvl="0" indent="-342720" algn="just" defTabSz="914400" rtl="0" eaLnBrk="1" fontAlgn="auto" latinLnBrk="0" hangingPunct="0">
              <a:lnSpc>
                <a:spcPct val="100000"/>
              </a:lnSpc>
              <a:spcBef>
                <a:spcPts val="697"/>
              </a:spcBef>
              <a:spcAft>
                <a:spcPts val="0"/>
              </a:spcAft>
              <a:buClrTx/>
              <a:buSzTx/>
              <a:buFontTx/>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a:pPr>
            <a:endParaRPr kumimoji="0" lang="el-GR" sz="2000" b="0" i="0" u="none" strike="noStrike" kern="1200" cap="none" spc="0" normalizeH="0" baseline="0" noProof="0" dirty="0">
              <a:ln>
                <a:noFill/>
              </a:ln>
              <a:solidFill>
                <a:schemeClr val="tx2"/>
              </a:solidFill>
              <a:effectLst/>
              <a:uLnTx/>
              <a:uFillTx/>
              <a:latin typeface="Arial" pitchFamily="18"/>
            </a:endParaRPr>
          </a:p>
        </p:txBody>
      </p:sp>
      <p:pic>
        <p:nvPicPr>
          <p:cNvPr id="6" name="4 - Θέση εικόνας" descr="Εικόνα5.png">
            <a:extLst>
              <a:ext uri="{FF2B5EF4-FFF2-40B4-BE49-F238E27FC236}">
                <a16:creationId xmlns:a16="http://schemas.microsoft.com/office/drawing/2014/main" id="{ACCBEC3F-7D20-3B28-8FC5-DD4AD8BF6108}"/>
              </a:ext>
            </a:extLst>
          </p:cNvPr>
          <p:cNvPicPr>
            <a:picLocks noChangeAspect="1"/>
          </p:cNvPicPr>
          <p:nvPr/>
        </p:nvPicPr>
        <p:blipFill>
          <a:blip r:embed="rId3" cstate="print"/>
          <a:srcRect b="51833"/>
          <a:stretch>
            <a:fillRect/>
          </a:stretch>
        </p:blipFill>
        <p:spPr>
          <a:xfrm>
            <a:off x="8466259" y="1314460"/>
            <a:ext cx="2749064" cy="1575232"/>
          </a:xfrm>
          <a:prstGeom prst="rect">
            <a:avLst/>
          </a:prstGeom>
        </p:spPr>
      </p:pic>
      <p:pic>
        <p:nvPicPr>
          <p:cNvPr id="7" name="4 - Θέση εικόνας" descr="Εικόνα5.png">
            <a:extLst>
              <a:ext uri="{FF2B5EF4-FFF2-40B4-BE49-F238E27FC236}">
                <a16:creationId xmlns:a16="http://schemas.microsoft.com/office/drawing/2014/main" id="{EBA0C108-98BF-660F-CE36-6B28B0E3FA3D}"/>
              </a:ext>
            </a:extLst>
          </p:cNvPr>
          <p:cNvPicPr>
            <a:picLocks noChangeAspect="1"/>
          </p:cNvPicPr>
          <p:nvPr/>
        </p:nvPicPr>
        <p:blipFill>
          <a:blip r:embed="rId3" cstate="print"/>
          <a:srcRect t="54753"/>
          <a:stretch>
            <a:fillRect/>
          </a:stretch>
        </p:blipFill>
        <p:spPr>
          <a:xfrm>
            <a:off x="9244826" y="3031805"/>
            <a:ext cx="2749064" cy="1479780"/>
          </a:xfrm>
          <a:prstGeom prst="rect">
            <a:avLst/>
          </a:prstGeom>
        </p:spPr>
      </p:pic>
    </p:spTree>
    <p:extLst>
      <p:ext uri="{BB962C8B-B14F-4D97-AF65-F5344CB8AC3E}">
        <p14:creationId xmlns:p14="http://schemas.microsoft.com/office/powerpoint/2010/main" val="78908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par>
                                <p:cTn id="16" presetID="1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 Τίτλος">
            <a:extLst>
              <a:ext uri="{FF2B5EF4-FFF2-40B4-BE49-F238E27FC236}">
                <a16:creationId xmlns:a16="http://schemas.microsoft.com/office/drawing/2014/main" id="{1FC284B7-541B-4EAB-114A-707813047E33}"/>
              </a:ext>
            </a:extLst>
          </p:cNvPr>
          <p:cNvSpPr txBox="1">
            <a:spLocks/>
          </p:cNvSpPr>
          <p:nvPr/>
        </p:nvSpPr>
        <p:spPr>
          <a:xfrm>
            <a:off x="2601231" y="445182"/>
            <a:ext cx="7767720" cy="410288"/>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vert="horz" wrap="square" lIns="50760" tIns="50760" rIns="90000" bIns="50760" anchor="ctr" anchorCtr="0" compatLnSpc="1">
            <a:spAutoFit/>
          </a:bodyPr>
          <a:lstStyle>
            <a:defPPr lvl="0">
              <a:buNone/>
              <a:defRPr/>
            </a:defPPr>
            <a:lvl1pPr marL="0" marR="0" lvl="0" indent="0" algn="ctr"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3600" b="1" i="0" u="none" strike="noStrike" kern="1200" baseline="0">
                <a:ln>
                  <a:noFill/>
                </a:ln>
                <a:solidFill>
                  <a:schemeClr val="bg1"/>
                </a:solidFill>
                <a:latin typeface="Arial Bold" pitchFamily="18"/>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hangingPunct="1">
              <a:tabLst/>
            </a:pPr>
            <a:r>
              <a:rPr lang="el-GR" sz="2000" kern="0">
                <a:solidFill>
                  <a:srgbClr val="000000"/>
                </a:solidFill>
                <a:latin typeface="Calibri" pitchFamily="34" charset="0"/>
                <a:cs typeface="Calibri" pitchFamily="34" charset="0"/>
              </a:rPr>
              <a:t>ΜΕΤΑΒΑΣΗ ΣΤΟΝ ΙΣΤΟΤΟΠΟ ΤΟΥ ΔΙΚΤΥΟΥ “SCIENTIX”</a:t>
            </a:r>
            <a:endParaRPr lang="el-GR" sz="1800" b="0" kern="0" dirty="0">
              <a:solidFill>
                <a:srgbClr val="000000"/>
              </a:solidFill>
              <a:latin typeface="Calibri" pitchFamily="34" charset="0"/>
              <a:cs typeface="Calibri" pitchFamily="34" charset="0"/>
            </a:endParaRPr>
          </a:p>
        </p:txBody>
      </p:sp>
      <p:grpSp>
        <p:nvGrpSpPr>
          <p:cNvPr id="4" name="9 - Ομάδα">
            <a:extLst>
              <a:ext uri="{FF2B5EF4-FFF2-40B4-BE49-F238E27FC236}">
                <a16:creationId xmlns:a16="http://schemas.microsoft.com/office/drawing/2014/main" id="{339A4FDD-CCE3-BF12-5508-77D84ADA0C66}"/>
              </a:ext>
            </a:extLst>
          </p:cNvPr>
          <p:cNvGrpSpPr/>
          <p:nvPr/>
        </p:nvGrpSpPr>
        <p:grpSpPr>
          <a:xfrm>
            <a:off x="502119" y="1408996"/>
            <a:ext cx="4556469" cy="3770625"/>
            <a:chOff x="104956" y="605432"/>
            <a:chExt cx="4556469" cy="3770625"/>
          </a:xfrm>
        </p:grpSpPr>
        <p:pic>
          <p:nvPicPr>
            <p:cNvPr id="5" name="Picture 2" descr="C:\Users\Nick\Desktop\Scientix.jpg">
              <a:extLst>
                <a:ext uri="{FF2B5EF4-FFF2-40B4-BE49-F238E27FC236}">
                  <a16:creationId xmlns:a16="http://schemas.microsoft.com/office/drawing/2014/main" id="{D5A415A6-E1DA-884C-59CA-B19E0B3DDBD4}"/>
                </a:ext>
              </a:extLst>
            </p:cNvPr>
            <p:cNvPicPr>
              <a:picLocks noChangeAspect="1" noChangeArrowheads="1"/>
            </p:cNvPicPr>
            <p:nvPr/>
          </p:nvPicPr>
          <p:blipFill>
            <a:blip r:embed="rId3" cstate="print"/>
            <a:srcRect/>
            <a:stretch>
              <a:fillRect/>
            </a:stretch>
          </p:blipFill>
          <p:spPr bwMode="auto">
            <a:xfrm>
              <a:off x="104956" y="605432"/>
              <a:ext cx="4556469" cy="3770625"/>
            </a:xfrm>
            <a:prstGeom prst="rect">
              <a:avLst/>
            </a:prstGeom>
            <a:noFill/>
            <a:ln w="9525">
              <a:noFill/>
              <a:miter lim="800000"/>
              <a:headEnd/>
              <a:tailEnd/>
            </a:ln>
          </p:spPr>
        </p:pic>
        <p:sp>
          <p:nvSpPr>
            <p:cNvPr id="6" name="7 - Έλλειψη">
              <a:extLst>
                <a:ext uri="{FF2B5EF4-FFF2-40B4-BE49-F238E27FC236}">
                  <a16:creationId xmlns:a16="http://schemas.microsoft.com/office/drawing/2014/main" id="{AAD8E93D-5230-7895-95A4-8F539D890130}"/>
                </a:ext>
              </a:extLst>
            </p:cNvPr>
            <p:cNvSpPr/>
            <p:nvPr/>
          </p:nvSpPr>
          <p:spPr>
            <a:xfrm>
              <a:off x="783771" y="2015412"/>
              <a:ext cx="737118" cy="279919"/>
            </a:xfrm>
            <a:prstGeom prst="ellipse">
              <a:avLst/>
            </a:prstGeom>
            <a:noFill/>
            <a:ln>
              <a:solidFill>
                <a:srgbClr val="B9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8 - Έλλειψη">
              <a:extLst>
                <a:ext uri="{FF2B5EF4-FFF2-40B4-BE49-F238E27FC236}">
                  <a16:creationId xmlns:a16="http://schemas.microsoft.com/office/drawing/2014/main" id="{4BFAFD9C-E75A-0DFB-551C-D73BF27CD695}"/>
                </a:ext>
              </a:extLst>
            </p:cNvPr>
            <p:cNvSpPr/>
            <p:nvPr/>
          </p:nvSpPr>
          <p:spPr>
            <a:xfrm>
              <a:off x="693575" y="609600"/>
              <a:ext cx="737118" cy="279919"/>
            </a:xfrm>
            <a:prstGeom prst="ellipse">
              <a:avLst/>
            </a:prstGeom>
            <a:noFill/>
            <a:ln>
              <a:solidFill>
                <a:srgbClr val="B9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9" name="TextBox 8">
            <a:extLst>
              <a:ext uri="{FF2B5EF4-FFF2-40B4-BE49-F238E27FC236}">
                <a16:creationId xmlns:a16="http://schemas.microsoft.com/office/drawing/2014/main" id="{F794F75B-13B1-718D-4962-1627C2E08A37}"/>
              </a:ext>
            </a:extLst>
          </p:cNvPr>
          <p:cNvSpPr txBox="1"/>
          <p:nvPr/>
        </p:nvSpPr>
        <p:spPr>
          <a:xfrm>
            <a:off x="9202702" y="1344796"/>
            <a:ext cx="2623280" cy="369332"/>
          </a:xfrm>
          <a:prstGeom prst="rect">
            <a:avLst/>
          </a:prstGeom>
          <a:noFill/>
        </p:spPr>
        <p:txBody>
          <a:bodyPr wrap="square" rtlCol="0">
            <a:spAutoFit/>
          </a:bodyPr>
          <a:lstStyle/>
          <a:p>
            <a:r>
              <a:rPr lang="en-GB" b="1" dirty="0">
                <a:solidFill>
                  <a:srgbClr val="0070C0"/>
                </a:solidFill>
              </a:rPr>
              <a:t>http://www.scientix.eu/</a:t>
            </a:r>
            <a:endParaRPr lang="LID4096" b="1" dirty="0">
              <a:solidFill>
                <a:srgbClr val="0070C0"/>
              </a:solidFill>
            </a:endParaRPr>
          </a:p>
        </p:txBody>
      </p:sp>
      <p:pic>
        <p:nvPicPr>
          <p:cNvPr id="10" name="Picture 9" descr="Qr code&#10;&#10;Description automatically generated">
            <a:extLst>
              <a:ext uri="{FF2B5EF4-FFF2-40B4-BE49-F238E27FC236}">
                <a16:creationId xmlns:a16="http://schemas.microsoft.com/office/drawing/2014/main" id="{C619DD9A-6914-C4C8-AFA9-9F2D00C4EF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861" y="1234153"/>
            <a:ext cx="2021170" cy="2021170"/>
          </a:xfrm>
          <a:prstGeom prst="rect">
            <a:avLst/>
          </a:prstGeom>
        </p:spPr>
      </p:pic>
      <p:pic>
        <p:nvPicPr>
          <p:cNvPr id="11" name="Picture 10">
            <a:extLst>
              <a:ext uri="{FF2B5EF4-FFF2-40B4-BE49-F238E27FC236}">
                <a16:creationId xmlns:a16="http://schemas.microsoft.com/office/drawing/2014/main" id="{0A1BB6DF-70AC-FD72-DDF3-240DBC6CEE33}"/>
              </a:ext>
            </a:extLst>
          </p:cNvPr>
          <p:cNvPicPr>
            <a:picLocks noChangeAspect="1"/>
          </p:cNvPicPr>
          <p:nvPr/>
        </p:nvPicPr>
        <p:blipFill>
          <a:blip r:embed="rId5"/>
          <a:stretch>
            <a:fillRect/>
          </a:stretch>
        </p:blipFill>
        <p:spPr>
          <a:xfrm>
            <a:off x="5737403" y="3086217"/>
            <a:ext cx="4487099" cy="3628482"/>
          </a:xfrm>
          <a:prstGeom prst="rect">
            <a:avLst/>
          </a:prstGeom>
        </p:spPr>
      </p:pic>
    </p:spTree>
    <p:extLst>
      <p:ext uri="{BB962C8B-B14F-4D97-AF65-F5344CB8AC3E}">
        <p14:creationId xmlns:p14="http://schemas.microsoft.com/office/powerpoint/2010/main" val="33316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 Τίτλος">
            <a:extLst>
              <a:ext uri="{FF2B5EF4-FFF2-40B4-BE49-F238E27FC236}">
                <a16:creationId xmlns:a16="http://schemas.microsoft.com/office/drawing/2014/main" id="{E00100B1-C571-9FB8-9F14-CA2F4029F490}"/>
              </a:ext>
            </a:extLst>
          </p:cNvPr>
          <p:cNvSpPr txBox="1">
            <a:spLocks/>
          </p:cNvSpPr>
          <p:nvPr/>
        </p:nvSpPr>
        <p:spPr>
          <a:xfrm>
            <a:off x="2609447" y="324572"/>
            <a:ext cx="7767720" cy="471843"/>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vert="horz" wrap="square" lIns="50760" tIns="50760" rIns="90000" bIns="50760" anchor="ctr"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0" cap="none" spc="0" normalizeH="0" baseline="0" noProof="0" dirty="0">
                <a:ln>
                  <a:noFill/>
                </a:ln>
                <a:solidFill>
                  <a:srgbClr val="000000"/>
                </a:solidFill>
                <a:effectLst/>
                <a:uLnTx/>
                <a:uFillTx/>
                <a:latin typeface="Calibri" pitchFamily="34" charset="0"/>
                <a:cs typeface="Calibri" pitchFamily="34" charset="0"/>
              </a:rPr>
              <a:t>ΕΥΡΕΣΗ</a:t>
            </a:r>
            <a:r>
              <a:rPr kumimoji="0" lang="el-GR" sz="2400" b="0" i="0" u="none" strike="noStrike" kern="0" cap="none" spc="0" normalizeH="0" noProof="0" dirty="0">
                <a:ln>
                  <a:noFill/>
                </a:ln>
                <a:solidFill>
                  <a:srgbClr val="000000"/>
                </a:solidFill>
                <a:effectLst/>
                <a:uLnTx/>
                <a:uFillTx/>
                <a:latin typeface="Calibri" pitchFamily="34" charset="0"/>
                <a:cs typeface="Calibri" pitchFamily="34" charset="0"/>
              </a:rPr>
              <a:t> </a:t>
            </a:r>
            <a:r>
              <a:rPr lang="el-GR" sz="2400" kern="0" noProof="0" dirty="0">
                <a:solidFill>
                  <a:srgbClr val="000000"/>
                </a:solidFill>
                <a:latin typeface="Calibri" pitchFamily="34" charset="0"/>
                <a:cs typeface="Calibri" pitchFamily="34" charset="0"/>
              </a:rPr>
              <a:t>ΑΠΟΘΕΤΗΡΙΟΥ ΠΟΡΩΝ (</a:t>
            </a:r>
            <a:r>
              <a:rPr lang="en-US" sz="2400" kern="0" noProof="0" dirty="0">
                <a:solidFill>
                  <a:srgbClr val="000000"/>
                </a:solidFill>
                <a:latin typeface="Calibri" pitchFamily="34" charset="0"/>
                <a:cs typeface="Calibri" pitchFamily="34" charset="0"/>
              </a:rPr>
              <a:t>RESOURCES)</a:t>
            </a:r>
            <a:endParaRPr kumimoji="0" lang="en-GB" sz="2400" b="0" i="0" u="none" strike="noStrike" kern="0" cap="none" spc="0" normalizeH="0" baseline="0" noProof="0" dirty="0">
              <a:ln>
                <a:noFill/>
              </a:ln>
              <a:solidFill>
                <a:srgbClr val="000000"/>
              </a:solidFill>
              <a:effectLst/>
              <a:uLnTx/>
              <a:uFillTx/>
              <a:latin typeface="Calibri" pitchFamily="34" charset="0"/>
              <a:cs typeface="Calibri" pitchFamily="34" charset="0"/>
            </a:endParaRPr>
          </a:p>
        </p:txBody>
      </p:sp>
      <p:grpSp>
        <p:nvGrpSpPr>
          <p:cNvPr id="4" name="12 - Ομάδα">
            <a:extLst>
              <a:ext uri="{FF2B5EF4-FFF2-40B4-BE49-F238E27FC236}">
                <a16:creationId xmlns:a16="http://schemas.microsoft.com/office/drawing/2014/main" id="{050E4854-B0B4-FAF5-CEFD-095CDAF51880}"/>
              </a:ext>
            </a:extLst>
          </p:cNvPr>
          <p:cNvGrpSpPr/>
          <p:nvPr/>
        </p:nvGrpSpPr>
        <p:grpSpPr>
          <a:xfrm>
            <a:off x="94556" y="1160867"/>
            <a:ext cx="4749281" cy="4252206"/>
            <a:chOff x="18662" y="618373"/>
            <a:chExt cx="4749281" cy="4252206"/>
          </a:xfrm>
        </p:grpSpPr>
        <p:pic>
          <p:nvPicPr>
            <p:cNvPr id="5" name="Picture 2">
              <a:extLst>
                <a:ext uri="{FF2B5EF4-FFF2-40B4-BE49-F238E27FC236}">
                  <a16:creationId xmlns:a16="http://schemas.microsoft.com/office/drawing/2014/main" id="{0EB431E1-DDD8-9087-F689-1AE8A765581B}"/>
                </a:ext>
              </a:extLst>
            </p:cNvPr>
            <p:cNvPicPr>
              <a:picLocks noChangeAspect="1" noChangeArrowheads="1"/>
            </p:cNvPicPr>
            <p:nvPr/>
          </p:nvPicPr>
          <p:blipFill>
            <a:blip r:embed="rId3" cstate="print"/>
            <a:srcRect/>
            <a:stretch>
              <a:fillRect/>
            </a:stretch>
          </p:blipFill>
          <p:spPr bwMode="auto">
            <a:xfrm>
              <a:off x="18662" y="618373"/>
              <a:ext cx="4749281" cy="4252206"/>
            </a:xfrm>
            <a:prstGeom prst="rect">
              <a:avLst/>
            </a:prstGeom>
            <a:noFill/>
            <a:ln w="9525">
              <a:noFill/>
              <a:miter lim="800000"/>
              <a:headEnd/>
              <a:tailEnd/>
            </a:ln>
          </p:spPr>
        </p:pic>
        <p:sp>
          <p:nvSpPr>
            <p:cNvPr id="6" name="3 - Έλλειψη">
              <a:extLst>
                <a:ext uri="{FF2B5EF4-FFF2-40B4-BE49-F238E27FC236}">
                  <a16:creationId xmlns:a16="http://schemas.microsoft.com/office/drawing/2014/main" id="{6583C3B7-41CB-D137-137D-83A83EE4BD3C}"/>
                </a:ext>
              </a:extLst>
            </p:cNvPr>
            <p:cNvSpPr/>
            <p:nvPr/>
          </p:nvSpPr>
          <p:spPr>
            <a:xfrm>
              <a:off x="3471019" y="1035696"/>
              <a:ext cx="737118" cy="279919"/>
            </a:xfrm>
            <a:prstGeom prst="ellipse">
              <a:avLst/>
            </a:prstGeom>
            <a:noFill/>
            <a:ln>
              <a:solidFill>
                <a:srgbClr val="B9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4 - Έλλειψη">
              <a:extLst>
                <a:ext uri="{FF2B5EF4-FFF2-40B4-BE49-F238E27FC236}">
                  <a16:creationId xmlns:a16="http://schemas.microsoft.com/office/drawing/2014/main" id="{C69E7FD3-C19C-6D61-5DA8-1E5CC599A4FF}"/>
                </a:ext>
              </a:extLst>
            </p:cNvPr>
            <p:cNvSpPr/>
            <p:nvPr/>
          </p:nvSpPr>
          <p:spPr>
            <a:xfrm>
              <a:off x="255068" y="4173892"/>
              <a:ext cx="737118" cy="279919"/>
            </a:xfrm>
            <a:prstGeom prst="ellipse">
              <a:avLst/>
            </a:prstGeom>
            <a:noFill/>
            <a:ln>
              <a:solidFill>
                <a:srgbClr val="B9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5 - Έλλειψη">
              <a:extLst>
                <a:ext uri="{FF2B5EF4-FFF2-40B4-BE49-F238E27FC236}">
                  <a16:creationId xmlns:a16="http://schemas.microsoft.com/office/drawing/2014/main" id="{FD00DFB3-0677-33BC-F5E6-E38D0086D7CB}"/>
                </a:ext>
              </a:extLst>
            </p:cNvPr>
            <p:cNvSpPr/>
            <p:nvPr/>
          </p:nvSpPr>
          <p:spPr>
            <a:xfrm>
              <a:off x="183532" y="4550227"/>
              <a:ext cx="1486647" cy="279919"/>
            </a:xfrm>
            <a:prstGeom prst="ellipse">
              <a:avLst/>
            </a:prstGeom>
            <a:noFill/>
            <a:ln>
              <a:solidFill>
                <a:srgbClr val="B9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9" name="11 - Ομάδα">
            <a:extLst>
              <a:ext uri="{FF2B5EF4-FFF2-40B4-BE49-F238E27FC236}">
                <a16:creationId xmlns:a16="http://schemas.microsoft.com/office/drawing/2014/main" id="{DF9B0538-22FB-2D98-7189-D4D7A014AE39}"/>
              </a:ext>
            </a:extLst>
          </p:cNvPr>
          <p:cNvGrpSpPr/>
          <p:nvPr/>
        </p:nvGrpSpPr>
        <p:grpSpPr>
          <a:xfrm>
            <a:off x="4816681" y="2820358"/>
            <a:ext cx="4515471" cy="4245430"/>
            <a:chOff x="4600536" y="2453951"/>
            <a:chExt cx="4515471" cy="4245430"/>
          </a:xfrm>
        </p:grpSpPr>
        <p:grpSp>
          <p:nvGrpSpPr>
            <p:cNvPr id="10" name="10 - Ομάδα">
              <a:extLst>
                <a:ext uri="{FF2B5EF4-FFF2-40B4-BE49-F238E27FC236}">
                  <a16:creationId xmlns:a16="http://schemas.microsoft.com/office/drawing/2014/main" id="{8D7D7797-BF53-0EF8-5438-62139D8748C4}"/>
                </a:ext>
              </a:extLst>
            </p:cNvPr>
            <p:cNvGrpSpPr/>
            <p:nvPr/>
          </p:nvGrpSpPr>
          <p:grpSpPr>
            <a:xfrm>
              <a:off x="4600536" y="2453951"/>
              <a:ext cx="4515471" cy="4185771"/>
              <a:chOff x="4600536" y="2453951"/>
              <a:chExt cx="4515471" cy="4185771"/>
            </a:xfrm>
          </p:grpSpPr>
          <p:pic>
            <p:nvPicPr>
              <p:cNvPr id="12" name="Picture 3">
                <a:extLst>
                  <a:ext uri="{FF2B5EF4-FFF2-40B4-BE49-F238E27FC236}">
                    <a16:creationId xmlns:a16="http://schemas.microsoft.com/office/drawing/2014/main" id="{FE7251E8-ABD5-F5B1-BC62-DC6D83ED3233}"/>
                  </a:ext>
                </a:extLst>
              </p:cNvPr>
              <p:cNvPicPr>
                <a:picLocks noChangeAspect="1" noChangeArrowheads="1"/>
              </p:cNvPicPr>
              <p:nvPr/>
            </p:nvPicPr>
            <p:blipFill>
              <a:blip r:embed="rId4" cstate="print"/>
              <a:srcRect/>
              <a:stretch>
                <a:fillRect/>
              </a:stretch>
            </p:blipFill>
            <p:spPr bwMode="auto">
              <a:xfrm>
                <a:off x="4600536" y="2453951"/>
                <a:ext cx="4515471" cy="4185771"/>
              </a:xfrm>
              <a:prstGeom prst="rect">
                <a:avLst/>
              </a:prstGeom>
              <a:noFill/>
              <a:ln w="9525">
                <a:noFill/>
                <a:miter lim="800000"/>
                <a:headEnd/>
                <a:tailEnd/>
              </a:ln>
            </p:spPr>
          </p:pic>
          <p:sp>
            <p:nvSpPr>
              <p:cNvPr id="13" name="8 - Έλλειψη">
                <a:extLst>
                  <a:ext uri="{FF2B5EF4-FFF2-40B4-BE49-F238E27FC236}">
                    <a16:creationId xmlns:a16="http://schemas.microsoft.com/office/drawing/2014/main" id="{7D2B4A8C-8043-B19A-6399-111D64242185}"/>
                  </a:ext>
                </a:extLst>
              </p:cNvPr>
              <p:cNvSpPr/>
              <p:nvPr/>
            </p:nvSpPr>
            <p:spPr>
              <a:xfrm>
                <a:off x="6755360" y="5915606"/>
                <a:ext cx="989045" cy="279919"/>
              </a:xfrm>
              <a:prstGeom prst="ellipse">
                <a:avLst/>
              </a:prstGeom>
              <a:noFill/>
              <a:ln>
                <a:solidFill>
                  <a:srgbClr val="B9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9 - Στρογγυλεμένο ορθογώνιο">
                <a:extLst>
                  <a:ext uri="{FF2B5EF4-FFF2-40B4-BE49-F238E27FC236}">
                    <a16:creationId xmlns:a16="http://schemas.microsoft.com/office/drawing/2014/main" id="{D73944C1-BCB7-FED5-3604-4A880573EEB6}"/>
                  </a:ext>
                </a:extLst>
              </p:cNvPr>
              <p:cNvSpPr/>
              <p:nvPr/>
            </p:nvSpPr>
            <p:spPr>
              <a:xfrm>
                <a:off x="4917233" y="4805265"/>
                <a:ext cx="858416" cy="1483568"/>
              </a:xfrm>
              <a:prstGeom prst="roundRect">
                <a:avLst/>
              </a:prstGeom>
              <a:noFill/>
              <a:ln>
                <a:solidFill>
                  <a:srgbClr val="B9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1" name="7 - Έλλειψη">
              <a:extLst>
                <a:ext uri="{FF2B5EF4-FFF2-40B4-BE49-F238E27FC236}">
                  <a16:creationId xmlns:a16="http://schemas.microsoft.com/office/drawing/2014/main" id="{FE920911-95FC-B334-A672-B07F1712F730}"/>
                </a:ext>
              </a:extLst>
            </p:cNvPr>
            <p:cNvSpPr/>
            <p:nvPr/>
          </p:nvSpPr>
          <p:spPr>
            <a:xfrm>
              <a:off x="4711989" y="6419462"/>
              <a:ext cx="1486647" cy="279919"/>
            </a:xfrm>
            <a:prstGeom prst="ellipse">
              <a:avLst/>
            </a:prstGeom>
            <a:noFill/>
            <a:ln>
              <a:solidFill>
                <a:srgbClr val="B9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2" name="TextBox 1">
            <a:extLst>
              <a:ext uri="{FF2B5EF4-FFF2-40B4-BE49-F238E27FC236}">
                <a16:creationId xmlns:a16="http://schemas.microsoft.com/office/drawing/2014/main" id="{A1FF685F-C7A1-F955-0F97-CB9546F36BA3}"/>
              </a:ext>
            </a:extLst>
          </p:cNvPr>
          <p:cNvSpPr txBox="1"/>
          <p:nvPr/>
        </p:nvSpPr>
        <p:spPr>
          <a:xfrm>
            <a:off x="2801814" y="984780"/>
            <a:ext cx="2126319" cy="152358"/>
          </a:xfrm>
          <a:prstGeom prst="rect">
            <a:avLst/>
          </a:prstGeom>
          <a:solidFill>
            <a:schemeClr val="bg1"/>
          </a:solidFill>
        </p:spPr>
        <p:txBody>
          <a:bodyPr wrap="square" rtlCol="0">
            <a:spAutoFit/>
          </a:bodyPr>
          <a:lstStyle/>
          <a:p>
            <a:endParaRPr lang="LID4096" dirty="0"/>
          </a:p>
        </p:txBody>
      </p:sp>
      <p:sp>
        <p:nvSpPr>
          <p:cNvPr id="15" name="TextBox 14">
            <a:extLst>
              <a:ext uri="{FF2B5EF4-FFF2-40B4-BE49-F238E27FC236}">
                <a16:creationId xmlns:a16="http://schemas.microsoft.com/office/drawing/2014/main" id="{B4236938-7C91-CDE5-1DE9-ABE695F6357E}"/>
              </a:ext>
            </a:extLst>
          </p:cNvPr>
          <p:cNvSpPr txBox="1"/>
          <p:nvPr/>
        </p:nvSpPr>
        <p:spPr>
          <a:xfrm>
            <a:off x="6897390" y="2820358"/>
            <a:ext cx="2126319" cy="152358"/>
          </a:xfrm>
          <a:prstGeom prst="rect">
            <a:avLst/>
          </a:prstGeom>
          <a:solidFill>
            <a:schemeClr val="bg1"/>
          </a:solidFill>
        </p:spPr>
        <p:txBody>
          <a:bodyPr wrap="square" rtlCol="0">
            <a:spAutoFit/>
          </a:bodyPr>
          <a:lstStyle/>
          <a:p>
            <a:endParaRPr lang="LID4096" dirty="0"/>
          </a:p>
        </p:txBody>
      </p:sp>
    </p:spTree>
    <p:extLst>
      <p:ext uri="{BB962C8B-B14F-4D97-AF65-F5344CB8AC3E}">
        <p14:creationId xmlns:p14="http://schemas.microsoft.com/office/powerpoint/2010/main" val="7750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659863-DCAA-44C2-5BE7-A317DEE5A215}"/>
              </a:ext>
            </a:extLst>
          </p:cNvPr>
          <p:cNvPicPr>
            <a:picLocks noChangeAspect="1"/>
          </p:cNvPicPr>
          <p:nvPr/>
        </p:nvPicPr>
        <p:blipFill>
          <a:blip r:embed="rId3"/>
          <a:stretch>
            <a:fillRect/>
          </a:stretch>
        </p:blipFill>
        <p:spPr>
          <a:xfrm>
            <a:off x="2657591" y="1715823"/>
            <a:ext cx="7346217" cy="5178480"/>
          </a:xfrm>
          <a:prstGeom prst="rect">
            <a:avLst/>
          </a:prstGeom>
        </p:spPr>
      </p:pic>
      <p:sp>
        <p:nvSpPr>
          <p:cNvPr id="4" name="5 - Τίτλος">
            <a:extLst>
              <a:ext uri="{FF2B5EF4-FFF2-40B4-BE49-F238E27FC236}">
                <a16:creationId xmlns:a16="http://schemas.microsoft.com/office/drawing/2014/main" id="{36988E2D-1182-CFF7-790F-CC79EDF39CC1}"/>
              </a:ext>
            </a:extLst>
          </p:cNvPr>
          <p:cNvSpPr txBox="1">
            <a:spLocks/>
          </p:cNvSpPr>
          <p:nvPr/>
        </p:nvSpPr>
        <p:spPr>
          <a:xfrm>
            <a:off x="2564284" y="499492"/>
            <a:ext cx="7767720" cy="410288"/>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vert="horz" wrap="square" lIns="50760" tIns="50760" rIns="90000" bIns="50760" anchor="ctr"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0" cap="none" spc="0" normalizeH="0" baseline="0" noProof="0" dirty="0">
                <a:ln>
                  <a:noFill/>
                </a:ln>
                <a:solidFill>
                  <a:srgbClr val="000000"/>
                </a:solidFill>
                <a:effectLst/>
                <a:uLnTx/>
                <a:uFillTx/>
                <a:latin typeface="Calibri" pitchFamily="34" charset="0"/>
                <a:cs typeface="Calibri" pitchFamily="34" charset="0"/>
              </a:rPr>
              <a:t>ΕΥΡΕΣΗ</a:t>
            </a:r>
            <a:r>
              <a:rPr kumimoji="0" lang="el-GR" sz="2000" b="0" i="0" u="none" strike="noStrike" kern="0" cap="none" spc="0" normalizeH="0" noProof="0" dirty="0">
                <a:ln>
                  <a:noFill/>
                </a:ln>
                <a:solidFill>
                  <a:srgbClr val="000000"/>
                </a:solidFill>
                <a:effectLst/>
                <a:uLnTx/>
                <a:uFillTx/>
                <a:latin typeface="Calibri" pitchFamily="34" charset="0"/>
                <a:cs typeface="Calibri" pitchFamily="34" charset="0"/>
              </a:rPr>
              <a:t> </a:t>
            </a:r>
            <a:r>
              <a:rPr lang="el-GR" sz="2000" kern="0" noProof="0" dirty="0">
                <a:solidFill>
                  <a:srgbClr val="000000"/>
                </a:solidFill>
                <a:latin typeface="Calibri" pitchFamily="34" charset="0"/>
                <a:cs typeface="Calibri" pitchFamily="34" charset="0"/>
              </a:rPr>
              <a:t>ΑΠΟΘΕΤΗΡΙΟΥ ΠΟΡΩΝ (</a:t>
            </a:r>
            <a:r>
              <a:rPr lang="en-US" sz="2000" kern="0" noProof="0" dirty="0">
                <a:solidFill>
                  <a:srgbClr val="000000"/>
                </a:solidFill>
                <a:latin typeface="Calibri" pitchFamily="34" charset="0"/>
                <a:cs typeface="Calibri" pitchFamily="34" charset="0"/>
              </a:rPr>
              <a:t>RESOURCES)</a:t>
            </a:r>
            <a:endParaRPr kumimoji="0" lang="en-GB" sz="1800" b="0" i="0" u="none" strike="noStrike" kern="0" cap="none" spc="0" normalizeH="0" baseline="0" noProof="0" dirty="0">
              <a:ln>
                <a:noFill/>
              </a:ln>
              <a:solidFill>
                <a:srgbClr val="000000"/>
              </a:solidFill>
              <a:effectLst/>
              <a:uLnTx/>
              <a:uFillTx/>
              <a:latin typeface="Calibri" pitchFamily="34" charset="0"/>
              <a:cs typeface="Calibri" pitchFamily="34" charset="0"/>
            </a:endParaRPr>
          </a:p>
        </p:txBody>
      </p:sp>
      <p:cxnSp>
        <p:nvCxnSpPr>
          <p:cNvPr id="6" name="Straight Arrow Connector 5">
            <a:extLst>
              <a:ext uri="{FF2B5EF4-FFF2-40B4-BE49-F238E27FC236}">
                <a16:creationId xmlns:a16="http://schemas.microsoft.com/office/drawing/2014/main" id="{E5DBA7CE-6B41-F351-CC33-691AB4868722}"/>
              </a:ext>
            </a:extLst>
          </p:cNvPr>
          <p:cNvCxnSpPr/>
          <p:nvPr/>
        </p:nvCxnSpPr>
        <p:spPr>
          <a:xfrm>
            <a:off x="1431636" y="1089891"/>
            <a:ext cx="1560946" cy="76661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9F6A7A3-F657-5806-8362-E185A3C3B3D6}"/>
              </a:ext>
            </a:extLst>
          </p:cNvPr>
          <p:cNvSpPr txBox="1"/>
          <p:nvPr/>
        </p:nvSpPr>
        <p:spPr>
          <a:xfrm>
            <a:off x="3586065" y="1313829"/>
            <a:ext cx="2509935" cy="369332"/>
          </a:xfrm>
          <a:prstGeom prst="rect">
            <a:avLst/>
          </a:prstGeom>
          <a:noFill/>
        </p:spPr>
        <p:txBody>
          <a:bodyPr wrap="square" rtlCol="0">
            <a:spAutoFit/>
          </a:bodyPr>
          <a:lstStyle/>
          <a:p>
            <a:r>
              <a:rPr lang="el-GR" dirty="0"/>
              <a:t>Παράδειγμα:</a:t>
            </a:r>
            <a:endParaRPr lang="LID4096" dirty="0"/>
          </a:p>
        </p:txBody>
      </p:sp>
    </p:spTree>
    <p:extLst>
      <p:ext uri="{BB962C8B-B14F-4D97-AF65-F5344CB8AC3E}">
        <p14:creationId xmlns:p14="http://schemas.microsoft.com/office/powerpoint/2010/main" val="1237686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5F812B-4A0A-4485-196A-7054E5BC1088}"/>
              </a:ext>
            </a:extLst>
          </p:cNvPr>
          <p:cNvPicPr>
            <a:picLocks noChangeAspect="1"/>
          </p:cNvPicPr>
          <p:nvPr/>
        </p:nvPicPr>
        <p:blipFill>
          <a:blip r:embed="rId3"/>
          <a:stretch>
            <a:fillRect/>
          </a:stretch>
        </p:blipFill>
        <p:spPr>
          <a:xfrm>
            <a:off x="1298821" y="1207966"/>
            <a:ext cx="4354368" cy="5663682"/>
          </a:xfrm>
          <a:prstGeom prst="rect">
            <a:avLst/>
          </a:prstGeom>
        </p:spPr>
      </p:pic>
      <p:sp>
        <p:nvSpPr>
          <p:cNvPr id="4" name="TextBox 3">
            <a:extLst>
              <a:ext uri="{FF2B5EF4-FFF2-40B4-BE49-F238E27FC236}">
                <a16:creationId xmlns:a16="http://schemas.microsoft.com/office/drawing/2014/main" id="{8F5B74CA-0144-8BCB-5A38-D5BBE833F3BC}"/>
              </a:ext>
            </a:extLst>
          </p:cNvPr>
          <p:cNvSpPr txBox="1"/>
          <p:nvPr/>
        </p:nvSpPr>
        <p:spPr>
          <a:xfrm>
            <a:off x="665584" y="476968"/>
            <a:ext cx="10860832" cy="1261884"/>
          </a:xfrm>
          <a:prstGeom prst="rect">
            <a:avLst/>
          </a:prstGeom>
          <a:noFill/>
        </p:spPr>
        <p:txBody>
          <a:bodyPr wrap="square" rtlCol="0">
            <a:spAutoFit/>
          </a:bodyPr>
          <a:lstStyle/>
          <a:p>
            <a:pPr algn="ctr">
              <a:spcAft>
                <a:spcPts val="1200"/>
              </a:spcAft>
            </a:pPr>
            <a:r>
              <a:rPr lang="el-GR" sz="2400" dirty="0">
                <a:solidFill>
                  <a:schemeClr val="bg1"/>
                </a:solidFill>
              </a:rPr>
              <a:t>Ενότητα </a:t>
            </a:r>
            <a:r>
              <a:rPr lang="en-GB" sz="2400" dirty="0">
                <a:solidFill>
                  <a:schemeClr val="bg1"/>
                </a:solidFill>
              </a:rPr>
              <a:t>STEM: </a:t>
            </a:r>
            <a:r>
              <a:rPr lang="el-GR" sz="240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Ας κάνουμε το σχολείο μας ένα μέρος που ανθίζει!</a:t>
            </a:r>
            <a:endParaRPr lang="el-GR" sz="2400" dirty="0">
              <a:effectLst/>
              <a:latin typeface="Verdana" panose="020B0604030504040204" pitchFamily="34" charset="0"/>
              <a:ea typeface="Times New Roman" panose="02020603050405020304" pitchFamily="18" charset="0"/>
              <a:cs typeface="Times New Roman" panose="02020603050405020304" pitchFamily="18" charset="0"/>
            </a:endParaRPr>
          </a:p>
          <a:p>
            <a:br>
              <a:rPr lang="el-GR" sz="180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br>
            <a:r>
              <a:rPr lang="en-GB" sz="2400" dirty="0">
                <a:solidFill>
                  <a:schemeClr val="bg1"/>
                </a:solidFill>
              </a:rPr>
              <a:t>(</a:t>
            </a:r>
            <a:r>
              <a:rPr lang="el-GR" sz="2400" dirty="0">
                <a:solidFill>
                  <a:schemeClr val="bg1"/>
                </a:solidFill>
              </a:rPr>
              <a:t>μετάφραση στα ελληνικά)</a:t>
            </a:r>
            <a:endParaRPr lang="LID4096" sz="2400" dirty="0">
              <a:solidFill>
                <a:schemeClr val="bg1"/>
              </a:solidFill>
            </a:endParaRPr>
          </a:p>
        </p:txBody>
      </p:sp>
      <p:cxnSp>
        <p:nvCxnSpPr>
          <p:cNvPr id="6" name="Straight Arrow Connector 5">
            <a:extLst>
              <a:ext uri="{FF2B5EF4-FFF2-40B4-BE49-F238E27FC236}">
                <a16:creationId xmlns:a16="http://schemas.microsoft.com/office/drawing/2014/main" id="{79B0B745-F716-7D04-EEA2-74164F942AA3}"/>
              </a:ext>
            </a:extLst>
          </p:cNvPr>
          <p:cNvCxnSpPr>
            <a:cxnSpLocks/>
          </p:cNvCxnSpPr>
          <p:nvPr/>
        </p:nvCxnSpPr>
        <p:spPr>
          <a:xfrm>
            <a:off x="942392" y="1021502"/>
            <a:ext cx="848619" cy="380242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F611F19-2814-DACA-200A-9987F95F13F3}"/>
              </a:ext>
            </a:extLst>
          </p:cNvPr>
          <p:cNvPicPr>
            <a:picLocks noChangeAspect="1"/>
          </p:cNvPicPr>
          <p:nvPr/>
        </p:nvPicPr>
        <p:blipFill>
          <a:blip r:embed="rId4"/>
          <a:stretch>
            <a:fillRect/>
          </a:stretch>
        </p:blipFill>
        <p:spPr>
          <a:xfrm>
            <a:off x="6912892" y="1194317"/>
            <a:ext cx="4078092" cy="5663683"/>
          </a:xfrm>
          <a:prstGeom prst="rect">
            <a:avLst/>
          </a:prstGeom>
        </p:spPr>
      </p:pic>
      <p:cxnSp>
        <p:nvCxnSpPr>
          <p:cNvPr id="13" name="Straight Arrow Connector 12">
            <a:extLst>
              <a:ext uri="{FF2B5EF4-FFF2-40B4-BE49-F238E27FC236}">
                <a16:creationId xmlns:a16="http://schemas.microsoft.com/office/drawing/2014/main" id="{9589CECB-910A-9857-A41F-54219E90D0C8}"/>
              </a:ext>
            </a:extLst>
          </p:cNvPr>
          <p:cNvCxnSpPr/>
          <p:nvPr/>
        </p:nvCxnSpPr>
        <p:spPr>
          <a:xfrm>
            <a:off x="6538813" y="5299787"/>
            <a:ext cx="1184988" cy="86774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6D7FDF1-060C-C0F1-60C8-2F1A624E4AA4}"/>
              </a:ext>
            </a:extLst>
          </p:cNvPr>
          <p:cNvCxnSpPr/>
          <p:nvPr/>
        </p:nvCxnSpPr>
        <p:spPr>
          <a:xfrm>
            <a:off x="6320398" y="5906475"/>
            <a:ext cx="1184988" cy="86774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943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35FF20-0B98-DABC-8B04-C131529062C8}"/>
              </a:ext>
            </a:extLst>
          </p:cNvPr>
          <p:cNvSpPr txBox="1"/>
          <p:nvPr/>
        </p:nvSpPr>
        <p:spPr>
          <a:xfrm>
            <a:off x="3049138" y="6057164"/>
            <a:ext cx="6093724" cy="646331"/>
          </a:xfrm>
          <a:prstGeom prst="rect">
            <a:avLst/>
          </a:prstGeom>
          <a:noFill/>
        </p:spPr>
        <p:txBody>
          <a:bodyPr wrap="square">
            <a:spAutoFit/>
          </a:bodyPr>
          <a:lstStyle/>
          <a:p>
            <a:r>
              <a:rPr lang="en-US" dirty="0">
                <a:hlinkClick r:id="rId3"/>
              </a:rPr>
              <a:t>Reducing Energy, Increasing Sustainability - The STEM Discovery Campaign </a:t>
            </a:r>
            <a:r>
              <a:rPr lang="en-US" dirty="0" err="1">
                <a:hlinkClick r:id="rId3"/>
              </a:rPr>
              <a:t>BlogThe</a:t>
            </a:r>
            <a:r>
              <a:rPr lang="en-US" dirty="0">
                <a:hlinkClick r:id="rId3"/>
              </a:rPr>
              <a:t> STEM Discovery Campaign Blog (eun.org)</a:t>
            </a:r>
            <a:endParaRPr lang="LID4096" dirty="0"/>
          </a:p>
        </p:txBody>
      </p:sp>
      <p:sp>
        <p:nvSpPr>
          <p:cNvPr id="7" name="TextBox 6">
            <a:extLst>
              <a:ext uri="{FF2B5EF4-FFF2-40B4-BE49-F238E27FC236}">
                <a16:creationId xmlns:a16="http://schemas.microsoft.com/office/drawing/2014/main" id="{F44E7D8F-C795-0E4F-C555-5BA117BE6FEB}"/>
              </a:ext>
            </a:extLst>
          </p:cNvPr>
          <p:cNvSpPr txBox="1"/>
          <p:nvPr/>
        </p:nvSpPr>
        <p:spPr>
          <a:xfrm>
            <a:off x="2747181" y="477670"/>
            <a:ext cx="6697638" cy="707886"/>
          </a:xfrm>
          <a:prstGeom prst="rect">
            <a:avLst/>
          </a:prstGeom>
          <a:noFill/>
        </p:spPr>
        <p:txBody>
          <a:bodyPr wrap="square" rtlCol="0">
            <a:spAutoFit/>
          </a:bodyPr>
          <a:lstStyle/>
          <a:p>
            <a:pPr algn="ctr"/>
            <a:r>
              <a:rPr lang="en-GB" sz="4000" dirty="0">
                <a:solidFill>
                  <a:schemeClr val="bg1"/>
                </a:solidFill>
              </a:rPr>
              <a:t>I</a:t>
            </a:r>
            <a:r>
              <a:rPr lang="el-GR" sz="4000" dirty="0" err="1">
                <a:solidFill>
                  <a:schemeClr val="bg1"/>
                </a:solidFill>
              </a:rPr>
              <a:t>στολόγιο</a:t>
            </a:r>
            <a:r>
              <a:rPr lang="el-GR" sz="4000" dirty="0">
                <a:solidFill>
                  <a:schemeClr val="bg1"/>
                </a:solidFill>
              </a:rPr>
              <a:t> </a:t>
            </a:r>
            <a:r>
              <a:rPr lang="en-GB" sz="4000" dirty="0" err="1">
                <a:solidFill>
                  <a:schemeClr val="bg1"/>
                </a:solidFill>
              </a:rPr>
              <a:t>Scientix</a:t>
            </a:r>
            <a:endParaRPr lang="LID4096" sz="4000" dirty="0">
              <a:solidFill>
                <a:schemeClr val="bg1"/>
              </a:solidFill>
            </a:endParaRPr>
          </a:p>
        </p:txBody>
      </p:sp>
      <p:pic>
        <p:nvPicPr>
          <p:cNvPr id="9" name="Picture 8">
            <a:extLst>
              <a:ext uri="{FF2B5EF4-FFF2-40B4-BE49-F238E27FC236}">
                <a16:creationId xmlns:a16="http://schemas.microsoft.com/office/drawing/2014/main" id="{2B868196-C966-CB55-F3AA-17FE2F2F6A8A}"/>
              </a:ext>
            </a:extLst>
          </p:cNvPr>
          <p:cNvPicPr>
            <a:picLocks noChangeAspect="1"/>
          </p:cNvPicPr>
          <p:nvPr/>
        </p:nvPicPr>
        <p:blipFill>
          <a:blip r:embed="rId4"/>
          <a:stretch>
            <a:fillRect/>
          </a:stretch>
        </p:blipFill>
        <p:spPr>
          <a:xfrm>
            <a:off x="2300717" y="1185556"/>
            <a:ext cx="8248450" cy="4871608"/>
          </a:xfrm>
          <a:prstGeom prst="rect">
            <a:avLst/>
          </a:prstGeom>
        </p:spPr>
      </p:pic>
    </p:spTree>
    <p:extLst>
      <p:ext uri="{BB962C8B-B14F-4D97-AF65-F5344CB8AC3E}">
        <p14:creationId xmlns:p14="http://schemas.microsoft.com/office/powerpoint/2010/main" val="3818696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23112C-AD16-A057-9B3A-37FE4ACECDDC}"/>
              </a:ext>
            </a:extLst>
          </p:cNvPr>
          <p:cNvSpPr txBox="1"/>
          <p:nvPr/>
        </p:nvSpPr>
        <p:spPr>
          <a:xfrm>
            <a:off x="2747181" y="477670"/>
            <a:ext cx="6697638" cy="707886"/>
          </a:xfrm>
          <a:prstGeom prst="rect">
            <a:avLst/>
          </a:prstGeom>
          <a:noFill/>
        </p:spPr>
        <p:txBody>
          <a:bodyPr wrap="square" rtlCol="0">
            <a:spAutoFit/>
          </a:bodyPr>
          <a:lstStyle/>
          <a:p>
            <a:pPr algn="ctr"/>
            <a:r>
              <a:rPr lang="en-GB" sz="4000" dirty="0" err="1">
                <a:solidFill>
                  <a:schemeClr val="bg1"/>
                </a:solidFill>
              </a:rPr>
              <a:t>Scientix</a:t>
            </a:r>
            <a:r>
              <a:rPr lang="en-GB" sz="4000" dirty="0">
                <a:solidFill>
                  <a:schemeClr val="bg1"/>
                </a:solidFill>
              </a:rPr>
              <a:t> TV</a:t>
            </a:r>
            <a:endParaRPr lang="LID4096" sz="4000" dirty="0">
              <a:solidFill>
                <a:schemeClr val="bg1"/>
              </a:solidFill>
            </a:endParaRPr>
          </a:p>
        </p:txBody>
      </p:sp>
      <p:sp>
        <p:nvSpPr>
          <p:cNvPr id="5" name="TextBox 4">
            <a:extLst>
              <a:ext uri="{FF2B5EF4-FFF2-40B4-BE49-F238E27FC236}">
                <a16:creationId xmlns:a16="http://schemas.microsoft.com/office/drawing/2014/main" id="{45C6FE49-81A2-08B3-29FD-DACDBAFE7239}"/>
              </a:ext>
            </a:extLst>
          </p:cNvPr>
          <p:cNvSpPr txBox="1"/>
          <p:nvPr/>
        </p:nvSpPr>
        <p:spPr>
          <a:xfrm>
            <a:off x="6098276" y="1541776"/>
            <a:ext cx="6093724" cy="523220"/>
          </a:xfrm>
          <a:prstGeom prst="rect">
            <a:avLst/>
          </a:prstGeom>
          <a:noFill/>
        </p:spPr>
        <p:txBody>
          <a:bodyPr wrap="square">
            <a:spAutoFit/>
          </a:bodyPr>
          <a:lstStyle/>
          <a:p>
            <a:r>
              <a:rPr lang="en-GB" sz="2800" u="sng" dirty="0">
                <a:solidFill>
                  <a:srgbClr val="0070C0"/>
                </a:solidFill>
              </a:rPr>
              <a:t>https://www.scientix.eu/scientix-tv/</a:t>
            </a:r>
            <a:endParaRPr lang="LID4096" sz="2800" u="sng" dirty="0">
              <a:solidFill>
                <a:srgbClr val="0070C0"/>
              </a:solidFill>
            </a:endParaRPr>
          </a:p>
        </p:txBody>
      </p:sp>
      <p:pic>
        <p:nvPicPr>
          <p:cNvPr id="7" name="Picture 6" descr="Qr code&#10;&#10;Description automatically generated">
            <a:extLst>
              <a:ext uri="{FF2B5EF4-FFF2-40B4-BE49-F238E27FC236}">
                <a16:creationId xmlns:a16="http://schemas.microsoft.com/office/drawing/2014/main" id="{499D5FC9-95AF-9018-3A95-E1871AF8E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227" y="2064996"/>
            <a:ext cx="3869140" cy="3869140"/>
          </a:xfrm>
          <a:prstGeom prst="rect">
            <a:avLst/>
          </a:prstGeom>
        </p:spPr>
      </p:pic>
      <p:pic>
        <p:nvPicPr>
          <p:cNvPr id="9" name="Picture 8">
            <a:extLst>
              <a:ext uri="{FF2B5EF4-FFF2-40B4-BE49-F238E27FC236}">
                <a16:creationId xmlns:a16="http://schemas.microsoft.com/office/drawing/2014/main" id="{3B7CF8F9-D378-B99B-B707-1155E453BA95}"/>
              </a:ext>
            </a:extLst>
          </p:cNvPr>
          <p:cNvPicPr>
            <a:picLocks noChangeAspect="1"/>
          </p:cNvPicPr>
          <p:nvPr/>
        </p:nvPicPr>
        <p:blipFill>
          <a:blip r:embed="rId4"/>
          <a:stretch>
            <a:fillRect/>
          </a:stretch>
        </p:blipFill>
        <p:spPr>
          <a:xfrm>
            <a:off x="1658847" y="1541776"/>
            <a:ext cx="3950953" cy="4589831"/>
          </a:xfrm>
          <a:prstGeom prst="rect">
            <a:avLst/>
          </a:prstGeom>
        </p:spPr>
      </p:pic>
    </p:spTree>
    <p:extLst>
      <p:ext uri="{BB962C8B-B14F-4D97-AF65-F5344CB8AC3E}">
        <p14:creationId xmlns:p14="http://schemas.microsoft.com/office/powerpoint/2010/main" val="1421749707"/>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7963</TotalTime>
  <Words>1616</Words>
  <Application>Microsoft Office PowerPoint</Application>
  <PresentationFormat>Widescreen</PresentationFormat>
  <Paragraphs>112</Paragraphs>
  <Slides>15</Slides>
  <Notes>15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15</vt:i4>
      </vt:variant>
    </vt:vector>
  </HeadingPairs>
  <TitlesOfParts>
    <vt:vector size="32" baseType="lpstr">
      <vt:lpstr>Arial</vt:lpstr>
      <vt:lpstr>Arial Bold</vt:lpstr>
      <vt:lpstr>Calibri</vt:lpstr>
      <vt:lpstr>Cambria</vt:lpstr>
      <vt:lpstr>Century Gothic</vt:lpstr>
      <vt:lpstr>Franklin Gothic Book</vt:lpstr>
      <vt:lpstr>Georgia</vt:lpstr>
      <vt:lpstr>HelveticaNeueLT Std Med</vt:lpstr>
      <vt:lpstr>inherit</vt:lpstr>
      <vt:lpstr>Open Sans</vt:lpstr>
      <vt:lpstr>StarSymbol</vt:lpstr>
      <vt:lpstr>Times New Roman</vt:lpstr>
      <vt:lpstr>Verdana</vt:lpstr>
      <vt:lpstr>Wingdings</vt:lpstr>
      <vt:lpstr>Default</vt:lpstr>
      <vt:lpstr>1_Custom Design</vt:lpstr>
      <vt:lpstr>1_Title1</vt:lpstr>
      <vt:lpstr>PowerPoint Presentation</vt:lpstr>
      <vt:lpstr>PowerPoint Presentation</vt:lpstr>
      <vt:lpstr>ΔΡΑΣΕΙΣ ΕΥΡΩΠΑΪΚΟΥ ΔΙΚΤΥΟΥ “SCIENTIX”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Agueda Gras-Velazquez</dc:creator>
  <cp:lastModifiedBy>Aλεξία Αλεξάνδρου</cp:lastModifiedBy>
  <cp:revision>101</cp:revision>
  <dcterms:created xsi:type="dcterms:W3CDTF">2020-04-20T15:31:36Z</dcterms:created>
  <dcterms:modified xsi:type="dcterms:W3CDTF">2023-03-28T19:43:44Z</dcterms:modified>
</cp:coreProperties>
</file>