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60" r:id="rId5"/>
    <p:sldId id="261" r:id="rId6"/>
    <p:sldId id="262" r:id="rId7"/>
    <p:sldId id="267" r:id="rId8"/>
    <p:sldId id="266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0099"/>
    <a:srgbClr val="008000"/>
    <a:srgbClr val="009900"/>
    <a:srgbClr val="0033CC"/>
    <a:srgbClr val="36B858"/>
    <a:srgbClr val="FFFF99"/>
    <a:srgbClr val="32A851"/>
    <a:srgbClr val="006600"/>
    <a:srgbClr val="FFD3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64" d="100"/>
          <a:sy n="64" d="100"/>
        </p:scale>
        <p:origin x="-1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BAC-F176-420C-A71F-7522EF20E220}" type="datetimeFigureOut">
              <a:rPr lang="en-GB" smtClean="0"/>
              <a:pPr/>
              <a:t>26/09/2012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B3A9-D356-4C11-9BA9-52BAF0262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8362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BAC-F176-420C-A71F-7522EF20E220}" type="datetimeFigureOut">
              <a:rPr lang="en-GB" smtClean="0"/>
              <a:pPr/>
              <a:t>26/09/2012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B3A9-D356-4C11-9BA9-52BAF0262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612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BAC-F176-420C-A71F-7522EF20E220}" type="datetimeFigureOut">
              <a:rPr lang="en-GB" smtClean="0"/>
              <a:pPr/>
              <a:t>26/09/2012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B3A9-D356-4C11-9BA9-52BAF0262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316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BAC-F176-420C-A71F-7522EF20E220}" type="datetimeFigureOut">
              <a:rPr lang="en-GB" smtClean="0"/>
              <a:pPr/>
              <a:t>26/09/2012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B3A9-D356-4C11-9BA9-52BAF0262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2013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BAC-F176-420C-A71F-7522EF20E220}" type="datetimeFigureOut">
              <a:rPr lang="en-GB" smtClean="0"/>
              <a:pPr/>
              <a:t>26/09/2012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B3A9-D356-4C11-9BA9-52BAF0262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4165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BAC-F176-420C-A71F-7522EF20E220}" type="datetimeFigureOut">
              <a:rPr lang="en-GB" smtClean="0"/>
              <a:pPr/>
              <a:t>26/09/2012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B3A9-D356-4C11-9BA9-52BAF0262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3591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BAC-F176-420C-A71F-7522EF20E220}" type="datetimeFigureOut">
              <a:rPr lang="en-GB" smtClean="0"/>
              <a:pPr/>
              <a:t>26/09/2012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B3A9-D356-4C11-9BA9-52BAF0262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3144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BAC-F176-420C-A71F-7522EF20E220}" type="datetimeFigureOut">
              <a:rPr lang="en-GB" smtClean="0"/>
              <a:pPr/>
              <a:t>26/09/2012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B3A9-D356-4C11-9BA9-52BAF0262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7500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BAC-F176-420C-A71F-7522EF20E220}" type="datetimeFigureOut">
              <a:rPr lang="en-GB" smtClean="0"/>
              <a:pPr/>
              <a:t>26/09/2012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B3A9-D356-4C11-9BA9-52BAF0262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2936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BAC-F176-420C-A71F-7522EF20E220}" type="datetimeFigureOut">
              <a:rPr lang="en-GB" smtClean="0"/>
              <a:pPr/>
              <a:t>26/09/2012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B3A9-D356-4C11-9BA9-52BAF0262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27941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BAC-F176-420C-A71F-7522EF20E220}" type="datetimeFigureOut">
              <a:rPr lang="en-GB" smtClean="0"/>
              <a:pPr/>
              <a:t>26/09/2012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B3A9-D356-4C11-9BA9-52BAF0262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4428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A5BAC-F176-420C-A71F-7522EF20E220}" type="datetimeFigureOut">
              <a:rPr lang="en-GB" smtClean="0"/>
              <a:pPr/>
              <a:t>26/09/2012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8B3A9-D356-4C11-9BA9-52BAF02625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6811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208912" cy="5616624"/>
          </a:xfrm>
          <a:solidFill>
            <a:srgbClr val="FFFF99"/>
          </a:solidFill>
          <a:ln w="38100" cmpd="sng">
            <a:solidFill>
              <a:srgbClr val="32A851"/>
            </a:solidFill>
          </a:ln>
        </p:spPr>
        <p:txBody>
          <a:bodyPr>
            <a:normAutofit/>
          </a:bodyPr>
          <a:lstStyle/>
          <a:p>
            <a:pPr>
              <a:lnSpc>
                <a:spcPts val="1500"/>
              </a:lnSpc>
            </a:pPr>
            <a:endParaRPr lang="en-GB" sz="2400" b="1" dirty="0"/>
          </a:p>
          <a:p>
            <a:pPr>
              <a:lnSpc>
                <a:spcPts val="3000"/>
              </a:lnSpc>
            </a:pPr>
            <a:endParaRPr lang="en-GB" sz="2400" b="1" dirty="0" smtClean="0"/>
          </a:p>
          <a:p>
            <a:r>
              <a:rPr lang="en-GB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Education and Schooling</a:t>
            </a:r>
          </a:p>
          <a:p>
            <a:pPr>
              <a:lnSpc>
                <a:spcPts val="2000"/>
              </a:lnSpc>
            </a:pPr>
            <a:endParaRPr lang="en-GB" b="1" dirty="0">
              <a:solidFill>
                <a:srgbClr val="0000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Maltese Experience</a:t>
            </a:r>
          </a:p>
          <a:p>
            <a:endParaRPr lang="en-GB" sz="2400" b="1" dirty="0">
              <a:solidFill>
                <a:srgbClr val="0000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ts val="2000"/>
              </a:lnSpc>
            </a:pPr>
            <a:endParaRPr lang="en-GB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sz="2800" b="1" dirty="0" smtClean="0">
                <a:solidFill>
                  <a:srgbClr val="0000CC"/>
                </a:solidFill>
                <a:latin typeface="Harrington" pitchFamily="82" charset="0"/>
                <a:ea typeface="Verdana" pitchFamily="34" charset="0"/>
                <a:cs typeface="Verdana" pitchFamily="34" charset="0"/>
              </a:rPr>
              <a:t>Raymond </a:t>
            </a:r>
            <a:r>
              <a:rPr lang="en-GB" sz="2800" b="1" dirty="0" err="1" smtClean="0">
                <a:solidFill>
                  <a:srgbClr val="0000CC"/>
                </a:solidFill>
                <a:latin typeface="Harrington" pitchFamily="82" charset="0"/>
                <a:ea typeface="Verdana" pitchFamily="34" charset="0"/>
                <a:cs typeface="Verdana" pitchFamily="34" charset="0"/>
              </a:rPr>
              <a:t>Spiteri</a:t>
            </a:r>
            <a:r>
              <a:rPr lang="en-GB" sz="2800" b="1" dirty="0" smtClean="0">
                <a:solidFill>
                  <a:srgbClr val="0000CC"/>
                </a:solidFill>
                <a:latin typeface="Harrington" pitchFamily="82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2800" b="1" dirty="0" err="1" smtClean="0">
                <a:solidFill>
                  <a:srgbClr val="0000CC"/>
                </a:solidFill>
                <a:latin typeface="Harrington" pitchFamily="82" charset="0"/>
                <a:ea typeface="Verdana" pitchFamily="34" charset="0"/>
                <a:cs typeface="Verdana" pitchFamily="34" charset="0"/>
              </a:rPr>
              <a:t>B.Ed</a:t>
            </a:r>
            <a:r>
              <a:rPr lang="en-GB" sz="2800" b="1" dirty="0" smtClean="0">
                <a:solidFill>
                  <a:srgbClr val="0000CC"/>
                </a:solidFill>
                <a:latin typeface="Harrington" pitchFamily="82" charset="0"/>
                <a:ea typeface="Verdana" pitchFamily="34" charset="0"/>
                <a:cs typeface="Verdana" pitchFamily="34" charset="0"/>
              </a:rPr>
              <a:t> (</a:t>
            </a:r>
            <a:r>
              <a:rPr lang="en-GB" sz="2800" b="1" dirty="0" err="1" smtClean="0">
                <a:solidFill>
                  <a:srgbClr val="0000CC"/>
                </a:solidFill>
                <a:latin typeface="Harrington" pitchFamily="82" charset="0"/>
                <a:ea typeface="Verdana" pitchFamily="34" charset="0"/>
                <a:cs typeface="Verdana" pitchFamily="34" charset="0"/>
              </a:rPr>
              <a:t>Hons</a:t>
            </a:r>
            <a:r>
              <a:rPr lang="en-GB" sz="2800" b="1" dirty="0" smtClean="0">
                <a:solidFill>
                  <a:srgbClr val="0000CC"/>
                </a:solidFill>
                <a:latin typeface="Harrington" pitchFamily="82" charset="0"/>
                <a:ea typeface="Verdana" pitchFamily="34" charset="0"/>
                <a:cs typeface="Verdana" pitchFamily="34" charset="0"/>
              </a:rPr>
              <a:t>.) M.A.</a:t>
            </a:r>
          </a:p>
          <a:p>
            <a:pPr>
              <a:lnSpc>
                <a:spcPts val="1500"/>
              </a:lnSpc>
            </a:pPr>
            <a:endParaRPr lang="en-GB" sz="2800" b="1" dirty="0" smtClean="0">
              <a:solidFill>
                <a:srgbClr val="0000CC"/>
              </a:solidFill>
              <a:latin typeface="Harrington" pitchFamily="82" charset="0"/>
              <a:ea typeface="Verdana" pitchFamily="34" charset="0"/>
              <a:cs typeface="Verdana" pitchFamily="34" charset="0"/>
            </a:endParaRPr>
          </a:p>
          <a:p>
            <a:r>
              <a:rPr lang="en-GB" sz="18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Head of Department (History)</a:t>
            </a:r>
          </a:p>
          <a:p>
            <a:r>
              <a:rPr lang="en-GB" sz="18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Department of Curriculum Management and eLearning</a:t>
            </a:r>
          </a:p>
          <a:p>
            <a:r>
              <a:rPr lang="en-GB" sz="18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Ministry of Education and Employment</a:t>
            </a:r>
            <a:endParaRPr lang="en-GB" sz="1800" b="1" dirty="0">
              <a:solidFill>
                <a:srgbClr val="0000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93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568952" cy="576064"/>
          </a:xfrm>
          <a:blipFill dpi="0" rotWithShape="1">
            <a:blip r:embed="rId3" cstate="print">
              <a:alphaModFix amt="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GB" sz="2600" b="1" dirty="0" smtClean="0">
                <a:solidFill>
                  <a:srgbClr val="990099"/>
                </a:solidFill>
              </a:rPr>
              <a:t>1. Schooling in Malta</a:t>
            </a:r>
            <a:endParaRPr lang="en-GB" sz="2600" b="1" dirty="0">
              <a:solidFill>
                <a:srgbClr val="990099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92490170"/>
              </p:ext>
            </p:extLst>
          </p:nvPr>
        </p:nvGraphicFramePr>
        <p:xfrm>
          <a:off x="538990" y="1182238"/>
          <a:ext cx="8064896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4324"/>
                <a:gridCol w="5770572"/>
              </a:tblGrid>
              <a:tr h="589746">
                <a:tc>
                  <a:txBody>
                    <a:bodyPr/>
                    <a:lstStyle/>
                    <a:p>
                      <a:pPr algn="ctr">
                        <a:lnSpc>
                          <a:spcPts val="200"/>
                        </a:lnSpc>
                      </a:pPr>
                      <a:endParaRPr lang="en-GB" sz="2600" dirty="0" smtClean="0">
                        <a:solidFill>
                          <a:srgbClr val="0033CC"/>
                        </a:solidFill>
                      </a:endParaRPr>
                    </a:p>
                    <a:p>
                      <a:pPr algn="ctr"/>
                      <a:r>
                        <a:rPr lang="en-GB" sz="2600" dirty="0" smtClean="0">
                          <a:solidFill>
                            <a:srgbClr val="0000CC"/>
                          </a:solidFill>
                        </a:rPr>
                        <a:t>Age</a:t>
                      </a:r>
                      <a:endParaRPr lang="en-GB" sz="26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"/>
                        </a:lnSpc>
                      </a:pPr>
                      <a:endParaRPr lang="en-GB" sz="2600" dirty="0" smtClean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en-GB" sz="2600" dirty="0" smtClean="0">
                          <a:solidFill>
                            <a:srgbClr val="008000"/>
                          </a:solidFill>
                        </a:rPr>
                        <a:t>Type</a:t>
                      </a:r>
                      <a:r>
                        <a:rPr lang="en-GB" sz="2600" baseline="0" dirty="0" smtClean="0">
                          <a:solidFill>
                            <a:srgbClr val="008000"/>
                          </a:solidFill>
                        </a:rPr>
                        <a:t> of Schooling</a:t>
                      </a:r>
                      <a:endParaRPr lang="en-GB" sz="26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51413">
                <a:tc>
                  <a:txBody>
                    <a:bodyPr/>
                    <a:lstStyle/>
                    <a:p>
                      <a:pPr marL="342900" indent="-342900">
                        <a:lnSpc>
                          <a:spcPts val="1500"/>
                        </a:lnSpc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endParaRPr lang="en-GB" sz="2400" b="1" baseline="0" dirty="0" smtClean="0">
                        <a:solidFill>
                          <a:srgbClr val="008000"/>
                        </a:solidFill>
                      </a:endParaRPr>
                    </a:p>
                    <a:p>
                      <a:pPr marL="342900" indent="-342900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en-GB" sz="2400" b="1" baseline="0" dirty="0" smtClean="0">
                          <a:solidFill>
                            <a:srgbClr val="008000"/>
                          </a:solidFill>
                        </a:rPr>
                        <a:t>Age 3 to 5</a:t>
                      </a:r>
                      <a:endParaRPr lang="en-GB" sz="24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en-GB" sz="2400" b="1" dirty="0" smtClean="0">
                        <a:solidFill>
                          <a:srgbClr val="0000CC"/>
                        </a:solidFill>
                      </a:endParaRPr>
                    </a:p>
                    <a:p>
                      <a:r>
                        <a:rPr lang="en-GB" sz="2400" b="1" dirty="0" smtClean="0">
                          <a:solidFill>
                            <a:srgbClr val="0000CC"/>
                          </a:solidFill>
                        </a:rPr>
                        <a:t>Kindergarten</a:t>
                      </a:r>
                      <a:r>
                        <a:rPr lang="en-GB" sz="2400" b="1" baseline="0" dirty="0" smtClean="0">
                          <a:solidFill>
                            <a:srgbClr val="0000CC"/>
                          </a:solidFill>
                        </a:rPr>
                        <a:t> Years I and II</a:t>
                      </a:r>
                      <a:endParaRPr lang="en-GB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92146">
                <a:tc>
                  <a:txBody>
                    <a:bodyPr/>
                    <a:lstStyle/>
                    <a:p>
                      <a:pPr marL="342900" indent="-342900">
                        <a:lnSpc>
                          <a:spcPts val="1500"/>
                        </a:lnSpc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endParaRPr lang="en-GB" sz="24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marL="342900" indent="-342900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en-GB" sz="2400" b="1" dirty="0" smtClean="0">
                          <a:solidFill>
                            <a:srgbClr val="008000"/>
                          </a:solidFill>
                        </a:rPr>
                        <a:t>Age 5</a:t>
                      </a:r>
                      <a:r>
                        <a:rPr lang="en-GB" sz="2400" b="1" baseline="0" dirty="0" smtClean="0">
                          <a:solidFill>
                            <a:srgbClr val="008000"/>
                          </a:solidFill>
                        </a:rPr>
                        <a:t> to 11</a:t>
                      </a:r>
                      <a:endParaRPr lang="en-GB" sz="24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en-GB" sz="2400" b="1" dirty="0" smtClean="0">
                        <a:solidFill>
                          <a:srgbClr val="0000CC"/>
                        </a:solidFill>
                      </a:endParaRPr>
                    </a:p>
                    <a:p>
                      <a:r>
                        <a:rPr lang="en-GB" sz="2400" b="1" dirty="0" smtClean="0">
                          <a:solidFill>
                            <a:srgbClr val="0000CC"/>
                          </a:solidFill>
                        </a:rPr>
                        <a:t>Primary Years</a:t>
                      </a:r>
                      <a:r>
                        <a:rPr lang="en-GB" sz="2400" b="1" baseline="0" dirty="0" smtClean="0">
                          <a:solidFill>
                            <a:srgbClr val="0000CC"/>
                          </a:solidFill>
                        </a:rPr>
                        <a:t> 1 to 6</a:t>
                      </a:r>
                      <a:endParaRPr lang="en-GB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92146">
                <a:tc>
                  <a:txBody>
                    <a:bodyPr/>
                    <a:lstStyle/>
                    <a:p>
                      <a:pPr marL="342900" indent="-342900">
                        <a:lnSpc>
                          <a:spcPts val="1500"/>
                        </a:lnSpc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endParaRPr lang="en-GB" sz="24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marL="342900" indent="-342900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en-GB" sz="2400" b="1" dirty="0" smtClean="0">
                          <a:solidFill>
                            <a:srgbClr val="008000"/>
                          </a:solidFill>
                        </a:rPr>
                        <a:t>Age 11 to 16</a:t>
                      </a:r>
                      <a:endParaRPr lang="en-GB" sz="24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en-GB" sz="2400" b="1" dirty="0" smtClean="0">
                        <a:solidFill>
                          <a:srgbClr val="0000CC"/>
                        </a:solidFill>
                      </a:endParaRPr>
                    </a:p>
                    <a:p>
                      <a:r>
                        <a:rPr lang="en-GB" sz="2400" b="1" dirty="0" smtClean="0">
                          <a:solidFill>
                            <a:srgbClr val="0000CC"/>
                          </a:solidFill>
                        </a:rPr>
                        <a:t>Secondary Forms</a:t>
                      </a:r>
                      <a:r>
                        <a:rPr lang="en-GB" sz="2400" b="1" baseline="0" dirty="0" smtClean="0">
                          <a:solidFill>
                            <a:srgbClr val="0000CC"/>
                          </a:solidFill>
                        </a:rPr>
                        <a:t> 1 to 5</a:t>
                      </a:r>
                      <a:endParaRPr lang="en-GB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92146">
                <a:tc>
                  <a:txBody>
                    <a:bodyPr/>
                    <a:lstStyle/>
                    <a:p>
                      <a:pPr marL="342900" indent="-342900">
                        <a:lnSpc>
                          <a:spcPts val="1500"/>
                        </a:lnSpc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endParaRPr lang="en-GB" sz="24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marL="342900" indent="-342900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en-GB" sz="2400" b="1" dirty="0" smtClean="0">
                          <a:solidFill>
                            <a:srgbClr val="008000"/>
                          </a:solidFill>
                        </a:rPr>
                        <a:t>Age 16-18</a:t>
                      </a:r>
                      <a:endParaRPr lang="en-GB" sz="24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en-GB" sz="2400" b="1" dirty="0" smtClean="0">
                        <a:solidFill>
                          <a:srgbClr val="0000CC"/>
                        </a:solidFill>
                      </a:endParaRPr>
                    </a:p>
                    <a:p>
                      <a:r>
                        <a:rPr lang="en-GB" sz="2400" b="1" dirty="0" smtClean="0">
                          <a:solidFill>
                            <a:srgbClr val="0000CC"/>
                          </a:solidFill>
                        </a:rPr>
                        <a:t>Upper Secondary</a:t>
                      </a:r>
                      <a:r>
                        <a:rPr lang="en-GB" sz="2400" b="1" baseline="0" dirty="0" smtClean="0">
                          <a:solidFill>
                            <a:srgbClr val="0000CC"/>
                          </a:solidFill>
                        </a:rPr>
                        <a:t> 1</a:t>
                      </a:r>
                      <a:r>
                        <a:rPr lang="en-GB" sz="2400" b="1" baseline="30000" dirty="0" smtClean="0">
                          <a:solidFill>
                            <a:srgbClr val="0000CC"/>
                          </a:solidFill>
                        </a:rPr>
                        <a:t>st</a:t>
                      </a:r>
                      <a:r>
                        <a:rPr lang="en-GB" sz="2400" b="1" baseline="0" dirty="0" smtClean="0">
                          <a:solidFill>
                            <a:srgbClr val="0000CC"/>
                          </a:solidFill>
                        </a:rPr>
                        <a:t> and 2</a:t>
                      </a:r>
                      <a:r>
                        <a:rPr lang="en-GB" sz="2400" b="1" baseline="30000" dirty="0" smtClean="0">
                          <a:solidFill>
                            <a:srgbClr val="0000CC"/>
                          </a:solidFill>
                        </a:rPr>
                        <a:t>nd</a:t>
                      </a:r>
                      <a:r>
                        <a:rPr lang="en-GB" sz="2400" b="1" baseline="0" dirty="0" smtClean="0">
                          <a:solidFill>
                            <a:srgbClr val="0000CC"/>
                          </a:solidFill>
                        </a:rPr>
                        <a:t> Year</a:t>
                      </a:r>
                      <a:endParaRPr lang="en-GB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66979">
                <a:tc>
                  <a:txBody>
                    <a:bodyPr/>
                    <a:lstStyle/>
                    <a:p>
                      <a:pPr marL="342900" indent="-342900">
                        <a:lnSpc>
                          <a:spcPts val="500"/>
                        </a:lnSpc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endParaRPr lang="en-GB" sz="24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marL="342900" indent="-342900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en-GB" sz="2400" b="1" dirty="0" smtClean="0">
                          <a:solidFill>
                            <a:srgbClr val="008000"/>
                          </a:solidFill>
                        </a:rPr>
                        <a:t>Age</a:t>
                      </a:r>
                      <a:r>
                        <a:rPr lang="en-GB" sz="2400" b="1" baseline="0" dirty="0" smtClean="0">
                          <a:solidFill>
                            <a:srgbClr val="008000"/>
                          </a:solidFill>
                        </a:rPr>
                        <a:t> 17+</a:t>
                      </a:r>
                      <a:endParaRPr lang="en-GB" sz="24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endParaRPr lang="en-GB" sz="2400" b="1" dirty="0" smtClean="0">
                        <a:solidFill>
                          <a:srgbClr val="0000CC"/>
                        </a:solidFill>
                      </a:endParaRPr>
                    </a:p>
                    <a:p>
                      <a:r>
                        <a:rPr lang="en-GB" sz="2400" b="1" dirty="0" smtClean="0">
                          <a:solidFill>
                            <a:srgbClr val="0000CC"/>
                          </a:solidFill>
                        </a:rPr>
                        <a:t>Tertiary</a:t>
                      </a:r>
                      <a:r>
                        <a:rPr lang="en-GB" sz="2400" b="1" baseline="0" dirty="0" smtClean="0">
                          <a:solidFill>
                            <a:srgbClr val="0000CC"/>
                          </a:solidFill>
                        </a:rPr>
                        <a:t> Education:</a:t>
                      </a:r>
                    </a:p>
                    <a:p>
                      <a:r>
                        <a:rPr lang="en-GB" sz="2400" b="1" baseline="0" dirty="0" smtClean="0">
                          <a:solidFill>
                            <a:srgbClr val="0000CC"/>
                          </a:solidFill>
                        </a:rPr>
                        <a:t>University of Malta, MCAST or ITS.</a:t>
                      </a:r>
                      <a:endParaRPr lang="en-GB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049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568952" cy="720080"/>
          </a:xfrm>
          <a:blipFill dpi="0" rotWithShape="1">
            <a:blip r:embed="rId3" cstate="print">
              <a:alphaModFix amt="0"/>
            </a:blip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GB" sz="2600" b="1" dirty="0" smtClean="0">
                <a:solidFill>
                  <a:srgbClr val="990099"/>
                </a:solidFill>
              </a:rPr>
              <a:t>2. Schools in Malta</a:t>
            </a:r>
            <a:endParaRPr lang="en-GB" sz="2600" b="1" dirty="0">
              <a:solidFill>
                <a:srgbClr val="990099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8728933"/>
              </p:ext>
            </p:extLst>
          </p:nvPr>
        </p:nvGraphicFramePr>
        <p:xfrm>
          <a:off x="683568" y="1988840"/>
          <a:ext cx="7848872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/>
                <a:gridCol w="2016224"/>
              </a:tblGrid>
              <a:tr h="77459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GB" sz="2400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0000CC"/>
                          </a:solidFill>
                        </a:rPr>
                        <a:t>Type of School</a:t>
                      </a:r>
                      <a:endParaRPr lang="en-GB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GB" sz="2400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008000"/>
                          </a:solidFill>
                        </a:rPr>
                        <a:t>% of students </a:t>
                      </a:r>
                      <a:endParaRPr lang="en-GB" sz="24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34178">
                <a:tc>
                  <a:txBody>
                    <a:bodyPr/>
                    <a:lstStyle/>
                    <a:p>
                      <a:pPr marL="342900" indent="-342900">
                        <a:lnSpc>
                          <a:spcPts val="1500"/>
                        </a:lnSpc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endParaRPr lang="en-GB" sz="24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 marL="342900" indent="-342900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en-GB" sz="2400" b="1" dirty="0" smtClean="0">
                          <a:solidFill>
                            <a:srgbClr val="0000CC"/>
                          </a:solidFill>
                        </a:rPr>
                        <a:t>State Schools grouped in 10 Area Colleges</a:t>
                      </a:r>
                      <a:endParaRPr lang="en-GB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GB" sz="24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008000"/>
                          </a:solidFill>
                        </a:rPr>
                        <a:t>65</a:t>
                      </a:r>
                      <a:endParaRPr lang="en-GB" sz="24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34178">
                <a:tc>
                  <a:txBody>
                    <a:bodyPr/>
                    <a:lstStyle/>
                    <a:p>
                      <a:pPr marL="342900" indent="-342900">
                        <a:lnSpc>
                          <a:spcPts val="1500"/>
                        </a:lnSpc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endParaRPr lang="en-GB" sz="24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 marL="342900" indent="-342900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en-GB" sz="2400" b="1" dirty="0" smtClean="0">
                          <a:solidFill>
                            <a:srgbClr val="0000CC"/>
                          </a:solidFill>
                        </a:rPr>
                        <a:t>Catholic</a:t>
                      </a:r>
                      <a:r>
                        <a:rPr lang="en-GB" sz="2400" b="1" baseline="0" dirty="0" smtClean="0">
                          <a:solidFill>
                            <a:srgbClr val="0000CC"/>
                          </a:solidFill>
                        </a:rPr>
                        <a:t> Schools</a:t>
                      </a:r>
                      <a:endParaRPr lang="en-GB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GB" sz="24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008000"/>
                          </a:solidFill>
                        </a:rPr>
                        <a:t>25</a:t>
                      </a:r>
                      <a:endParaRPr lang="en-GB" sz="24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941427">
                <a:tc>
                  <a:txBody>
                    <a:bodyPr/>
                    <a:lstStyle/>
                    <a:p>
                      <a:pPr marL="342900" indent="-342900">
                        <a:lnSpc>
                          <a:spcPts val="1500"/>
                        </a:lnSpc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endParaRPr lang="en-GB" sz="24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 marL="342900" indent="-342900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en-GB" sz="2400" b="1" dirty="0" smtClean="0">
                          <a:solidFill>
                            <a:srgbClr val="0000CC"/>
                          </a:solidFill>
                        </a:rPr>
                        <a:t>Independent or Private Schools</a:t>
                      </a:r>
                      <a:endParaRPr lang="en-GB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GB" sz="24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008000"/>
                          </a:solidFill>
                        </a:rPr>
                        <a:t>10</a:t>
                      </a:r>
                      <a:endParaRPr lang="en-GB" sz="24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695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1210"/>
            <a:ext cx="8568952" cy="720080"/>
          </a:xfrm>
          <a:blipFill dpi="0" rotWithShape="1">
            <a:blip r:embed="rId3" cstate="print">
              <a:alphaModFix amt="0"/>
            </a:blip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GB" sz="2600" b="1" dirty="0" smtClean="0">
                <a:solidFill>
                  <a:srgbClr val="990099"/>
                </a:solidFill>
              </a:rPr>
              <a:t>4. History Teaching in State Primary Schools</a:t>
            </a:r>
            <a:endParaRPr lang="en-GB" sz="2600" b="1" dirty="0">
              <a:solidFill>
                <a:srgbClr val="990099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0558751"/>
              </p:ext>
            </p:extLst>
          </p:nvPr>
        </p:nvGraphicFramePr>
        <p:xfrm>
          <a:off x="539552" y="1412776"/>
          <a:ext cx="7992888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5400600"/>
              </a:tblGrid>
              <a:tr h="2332584">
                <a:tc>
                  <a:txBody>
                    <a:bodyPr/>
                    <a:lstStyle/>
                    <a:p>
                      <a:pPr marL="0" indent="0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endParaRPr lang="en-GB" sz="2400" b="1" dirty="0" smtClean="0">
                        <a:solidFill>
                          <a:srgbClr val="009900"/>
                        </a:solidFill>
                      </a:endParaRP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endParaRPr lang="en-GB" sz="2400" b="1" dirty="0" smtClean="0">
                        <a:solidFill>
                          <a:srgbClr val="009900"/>
                        </a:solidFill>
                      </a:endParaRPr>
                    </a:p>
                    <a:p>
                      <a:pPr marL="342900" indent="-342900">
                        <a:lnSpc>
                          <a:spcPts val="500"/>
                        </a:lnSpc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endParaRPr lang="en-GB" sz="2400" b="1" dirty="0" smtClean="0">
                        <a:solidFill>
                          <a:srgbClr val="009900"/>
                        </a:solidFill>
                      </a:endParaRPr>
                    </a:p>
                    <a:p>
                      <a:pPr marL="342900" indent="-342900">
                        <a:lnSpc>
                          <a:spcPts val="500"/>
                        </a:lnSpc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endParaRPr lang="en-GB" sz="2400" b="1" dirty="0" smtClean="0">
                        <a:solidFill>
                          <a:srgbClr val="009900"/>
                        </a:solidFill>
                      </a:endParaRPr>
                    </a:p>
                    <a:p>
                      <a:pPr marL="342900" indent="-342900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en-GB" sz="2400" b="1" dirty="0" smtClean="0">
                          <a:solidFill>
                            <a:srgbClr val="009900"/>
                          </a:solidFill>
                        </a:rPr>
                        <a:t>Years 1,</a:t>
                      </a:r>
                      <a:r>
                        <a:rPr lang="en-GB" sz="2400" b="1" baseline="0" dirty="0" smtClean="0">
                          <a:solidFill>
                            <a:srgbClr val="009900"/>
                          </a:solidFill>
                        </a:rPr>
                        <a:t> 2 and</a:t>
                      </a:r>
                      <a:r>
                        <a:rPr lang="en-GB" sz="2400" b="1" dirty="0" smtClean="0">
                          <a:solidFill>
                            <a:srgbClr val="009900"/>
                          </a:solidFill>
                        </a:rPr>
                        <a:t> 3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en-GB" sz="2400" b="1" dirty="0" smtClean="0">
                          <a:solidFill>
                            <a:srgbClr val="009900"/>
                          </a:solidFill>
                        </a:rPr>
                        <a:t>     Age: 5-8</a:t>
                      </a:r>
                      <a:endParaRPr lang="en-GB" sz="2400" b="1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en-GB" sz="24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400" b="1" dirty="0" smtClean="0">
                          <a:solidFill>
                            <a:srgbClr val="0000CC"/>
                          </a:solidFill>
                        </a:rPr>
                        <a:t>Introduce</a:t>
                      </a:r>
                      <a:r>
                        <a:rPr lang="en-GB" sz="2400" b="1" baseline="0" dirty="0" smtClean="0">
                          <a:solidFill>
                            <a:srgbClr val="0000CC"/>
                          </a:solidFill>
                        </a:rPr>
                        <a:t> pupils with the notion of the present and the past making use of the following themes: 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endParaRPr lang="en-GB" sz="2400" b="1" baseline="0" dirty="0" smtClean="0">
                        <a:solidFill>
                          <a:srgbClr val="0000CC"/>
                        </a:solidFill>
                      </a:endParaRP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400" b="1" baseline="0" dirty="0" smtClean="0">
                          <a:solidFill>
                            <a:srgbClr val="0000CC"/>
                          </a:solidFill>
                        </a:rPr>
                        <a:t>the self, the toys, the family, the neighbourhood, the school, the holidays, transport, shops,  clothes and houses.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2491952">
                <a:tc>
                  <a:txBody>
                    <a:bodyPr/>
                    <a:lstStyle/>
                    <a:p>
                      <a:pPr marL="342900" indent="-342900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endParaRPr lang="en-GB" sz="2400" b="1" dirty="0" smtClean="0">
                        <a:solidFill>
                          <a:srgbClr val="009900"/>
                        </a:solidFill>
                      </a:endParaRP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endParaRPr lang="en-GB" sz="2400" b="1" dirty="0" smtClean="0">
                        <a:solidFill>
                          <a:srgbClr val="009900"/>
                        </a:solidFill>
                      </a:endParaRPr>
                    </a:p>
                    <a:p>
                      <a:pPr marL="342900" indent="-342900">
                        <a:lnSpc>
                          <a:spcPts val="500"/>
                        </a:lnSpc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endParaRPr lang="en-GB" sz="2400" b="1" dirty="0" smtClean="0">
                        <a:solidFill>
                          <a:srgbClr val="009900"/>
                        </a:solidFill>
                      </a:endParaRPr>
                    </a:p>
                    <a:p>
                      <a:pPr marL="342900" indent="-342900">
                        <a:lnSpc>
                          <a:spcPts val="500"/>
                        </a:lnSpc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endParaRPr lang="en-GB" sz="2400" b="1" dirty="0" smtClean="0">
                        <a:solidFill>
                          <a:srgbClr val="009900"/>
                        </a:solidFill>
                      </a:endParaRPr>
                    </a:p>
                    <a:p>
                      <a:pPr marL="342900" indent="-342900">
                        <a:lnSpc>
                          <a:spcPts val="500"/>
                        </a:lnSpc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endParaRPr lang="en-GB" sz="2400" b="1" dirty="0" smtClean="0">
                        <a:solidFill>
                          <a:srgbClr val="009900"/>
                        </a:solidFill>
                      </a:endParaRPr>
                    </a:p>
                    <a:p>
                      <a:pPr marL="342900" indent="-342900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en-GB" sz="2400" b="1" dirty="0" smtClean="0">
                          <a:solidFill>
                            <a:srgbClr val="009900"/>
                          </a:solidFill>
                        </a:rPr>
                        <a:t>Years 4,</a:t>
                      </a:r>
                      <a:r>
                        <a:rPr lang="en-GB" sz="2400" b="1" baseline="0" dirty="0" smtClean="0">
                          <a:solidFill>
                            <a:srgbClr val="009900"/>
                          </a:solidFill>
                        </a:rPr>
                        <a:t> 5 and</a:t>
                      </a:r>
                      <a:r>
                        <a:rPr lang="en-GB" sz="2400" b="1" dirty="0" smtClean="0">
                          <a:solidFill>
                            <a:srgbClr val="009900"/>
                          </a:solidFill>
                        </a:rPr>
                        <a:t> 6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itchFamily="2" charset="2"/>
                        <a:buNone/>
                      </a:pPr>
                      <a:r>
                        <a:rPr lang="en-GB" sz="2400" b="1" dirty="0" smtClean="0">
                          <a:solidFill>
                            <a:srgbClr val="009900"/>
                          </a:solidFill>
                        </a:rPr>
                        <a:t>     Age: 8-11</a:t>
                      </a:r>
                      <a:endParaRPr lang="en-GB" sz="2400" b="1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endParaRPr lang="en-GB" sz="2400" b="1" baseline="0" dirty="0" smtClean="0">
                        <a:solidFill>
                          <a:srgbClr val="0000CC"/>
                        </a:solidFill>
                      </a:endParaRPr>
                    </a:p>
                    <a:p>
                      <a:pPr>
                        <a:lnSpc>
                          <a:spcPts val="500"/>
                        </a:lnSpc>
                      </a:pPr>
                      <a:endParaRPr lang="en-GB" sz="2400" b="1" baseline="0" dirty="0" smtClean="0">
                        <a:solidFill>
                          <a:srgbClr val="0000CC"/>
                        </a:solidFill>
                      </a:endParaRPr>
                    </a:p>
                    <a:p>
                      <a:pPr>
                        <a:lnSpc>
                          <a:spcPts val="500"/>
                        </a:lnSpc>
                      </a:pPr>
                      <a:endParaRPr lang="en-GB" sz="2400" b="1" baseline="0" dirty="0" smtClean="0">
                        <a:solidFill>
                          <a:srgbClr val="0000CC"/>
                        </a:solidFill>
                      </a:endParaRPr>
                    </a:p>
                    <a:p>
                      <a:pPr>
                        <a:lnSpc>
                          <a:spcPts val="100"/>
                        </a:lnSpc>
                      </a:pPr>
                      <a:endParaRPr lang="en-GB" sz="2400" b="1" baseline="0" dirty="0" smtClean="0">
                        <a:solidFill>
                          <a:srgbClr val="0000CC"/>
                        </a:solidFill>
                      </a:endParaRP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400" b="1" baseline="0" dirty="0" smtClean="0">
                          <a:solidFill>
                            <a:srgbClr val="0000CC"/>
                          </a:solidFill>
                        </a:rPr>
                        <a:t>Introduce pupils to certain historical themes of local and national interest: 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endParaRPr lang="en-GB" sz="2400" b="1" baseline="0" dirty="0" smtClean="0">
                        <a:solidFill>
                          <a:srgbClr val="0000CC"/>
                        </a:solidFill>
                      </a:endParaRP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400" b="1" baseline="0" dirty="0" smtClean="0">
                          <a:solidFill>
                            <a:srgbClr val="0000CC"/>
                          </a:solidFill>
                        </a:rPr>
                        <a:t>Maltese personalities, leisure, national and local feasts, the town or village, the old historic towns, Maltese prehistory and the nation’s historical landmarks.</a:t>
                      </a:r>
                      <a:endParaRPr lang="en-GB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695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62808"/>
            <a:ext cx="8568952" cy="720080"/>
          </a:xfrm>
          <a:blipFill dpi="0" rotWithShape="1">
            <a:blip r:embed="rId3" cstate="print">
              <a:alphaModFix amt="0"/>
            </a:blip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GB" sz="2600" b="1" dirty="0">
                <a:solidFill>
                  <a:srgbClr val="990099"/>
                </a:solidFill>
              </a:rPr>
              <a:t>5</a:t>
            </a:r>
            <a:r>
              <a:rPr lang="en-GB" sz="2600" b="1" dirty="0" smtClean="0">
                <a:solidFill>
                  <a:srgbClr val="990099"/>
                </a:solidFill>
              </a:rPr>
              <a:t>. History Teaching in State Secondary Schools</a:t>
            </a:r>
            <a:endParaRPr lang="en-GB" sz="2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0924015"/>
              </p:ext>
            </p:extLst>
          </p:nvPr>
        </p:nvGraphicFramePr>
        <p:xfrm>
          <a:off x="251520" y="1298912"/>
          <a:ext cx="8568952" cy="4862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486"/>
                <a:gridCol w="1345730"/>
                <a:gridCol w="5756736"/>
              </a:tblGrid>
              <a:tr h="504056">
                <a:tc gridSpan="3"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990099"/>
                          </a:solidFill>
                        </a:rPr>
                        <a:t>History</a:t>
                      </a:r>
                      <a:r>
                        <a:rPr lang="en-GB" sz="2200" b="1" baseline="0" dirty="0" smtClean="0">
                          <a:solidFill>
                            <a:srgbClr val="990099"/>
                          </a:solidFill>
                        </a:rPr>
                        <a:t> lessons are presented in a thematic or chronological framework.  </a:t>
                      </a:r>
                      <a:endParaRPr lang="en-GB" sz="2200" b="1" dirty="0">
                        <a:solidFill>
                          <a:srgbClr val="990099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2400" b="1" dirty="0">
                        <a:solidFill>
                          <a:srgbClr val="0033CC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45192"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8000"/>
                          </a:solidFill>
                        </a:rPr>
                        <a:t>Form</a:t>
                      </a:r>
                      <a:r>
                        <a:rPr lang="en-GB" sz="2200" b="1" baseline="0" dirty="0" smtClean="0">
                          <a:solidFill>
                            <a:srgbClr val="008000"/>
                          </a:solidFill>
                        </a:rPr>
                        <a:t>     Age</a:t>
                      </a:r>
                      <a:endParaRPr lang="en-GB" sz="22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00CC"/>
                          </a:solidFill>
                        </a:rPr>
                        <a:t>Lessons per</a:t>
                      </a:r>
                      <a:r>
                        <a:rPr lang="en-GB" sz="2200" b="1" baseline="0" dirty="0" smtClean="0">
                          <a:solidFill>
                            <a:srgbClr val="0000CC"/>
                          </a:solidFill>
                        </a:rPr>
                        <a:t> week</a:t>
                      </a:r>
                      <a:endParaRPr lang="en-GB" sz="22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GB" sz="22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00CC"/>
                          </a:solidFill>
                        </a:rPr>
                        <a:t>Main</a:t>
                      </a:r>
                      <a:r>
                        <a:rPr lang="en-GB" sz="2200" b="1" baseline="0" dirty="0" smtClean="0">
                          <a:solidFill>
                            <a:srgbClr val="0000CC"/>
                          </a:solidFill>
                        </a:rPr>
                        <a:t> Themes in the Syllabus</a:t>
                      </a:r>
                      <a:endParaRPr lang="en-GB" sz="22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8000"/>
                          </a:solidFill>
                        </a:rPr>
                        <a:t>Form 1</a:t>
                      </a: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8000"/>
                          </a:solidFill>
                        </a:rPr>
                        <a:t>Age 11-12</a:t>
                      </a:r>
                      <a:endParaRPr lang="en-GB" sz="22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GB" sz="22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00CC"/>
                          </a:solidFill>
                        </a:rPr>
                        <a:t>2</a:t>
                      </a:r>
                      <a:endParaRPr lang="en-GB" sz="22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00CC"/>
                          </a:solidFill>
                        </a:rPr>
                        <a:t>Prehistoric</a:t>
                      </a:r>
                      <a:r>
                        <a:rPr lang="en-GB" sz="2200" b="1" baseline="0" dirty="0" smtClean="0">
                          <a:solidFill>
                            <a:srgbClr val="0000CC"/>
                          </a:solidFill>
                        </a:rPr>
                        <a:t> times and a</a:t>
                      </a:r>
                      <a:r>
                        <a:rPr lang="en-GB" sz="2200" b="1" dirty="0" smtClean="0">
                          <a:solidFill>
                            <a:srgbClr val="0000CC"/>
                          </a:solidFill>
                        </a:rPr>
                        <a:t>ncient Mediterranean civilizations and their impact on Malta.</a:t>
                      </a:r>
                      <a:endParaRPr lang="en-GB" sz="22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8000"/>
                          </a:solidFill>
                        </a:rPr>
                        <a:t>Form 2</a:t>
                      </a: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8000"/>
                          </a:solidFill>
                        </a:rPr>
                        <a:t>Age 12-13</a:t>
                      </a:r>
                      <a:endParaRPr lang="en-GB" sz="22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GB" sz="22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00CC"/>
                          </a:solidFill>
                        </a:rPr>
                        <a:t>2</a:t>
                      </a:r>
                      <a:endParaRPr lang="en-GB" sz="22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b="1" baseline="0" dirty="0" smtClean="0">
                          <a:solidFill>
                            <a:srgbClr val="0000CC"/>
                          </a:solidFill>
                        </a:rPr>
                        <a:t>A selection of Medieval themes of national and pan-European significance.</a:t>
                      </a:r>
                      <a:endParaRPr lang="en-GB" sz="22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8000"/>
                          </a:solidFill>
                        </a:rPr>
                        <a:t>Form 3</a:t>
                      </a: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8000"/>
                          </a:solidFill>
                        </a:rPr>
                        <a:t>Age 13-14</a:t>
                      </a:r>
                      <a:endParaRPr lang="en-GB" sz="22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GB" sz="22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00CC"/>
                          </a:solidFill>
                        </a:rPr>
                        <a:t>1</a:t>
                      </a:r>
                      <a:endParaRPr lang="en-GB" sz="22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00CC"/>
                          </a:solidFill>
                        </a:rPr>
                        <a:t>Patch history on Malta under the rule of the </a:t>
                      </a:r>
                      <a:r>
                        <a:rPr lang="en-GB" sz="2200" b="1" dirty="0" err="1" smtClean="0">
                          <a:solidFill>
                            <a:srgbClr val="0000CC"/>
                          </a:solidFill>
                        </a:rPr>
                        <a:t>Hospitallers</a:t>
                      </a:r>
                      <a:r>
                        <a:rPr lang="en-GB" sz="2200" b="1" baseline="0" dirty="0" smtClean="0">
                          <a:solidFill>
                            <a:srgbClr val="0000CC"/>
                          </a:solidFill>
                        </a:rPr>
                        <a:t>.</a:t>
                      </a:r>
                      <a:endParaRPr lang="en-GB" sz="22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8000"/>
                          </a:solidFill>
                        </a:rPr>
                        <a:t>Form 4</a:t>
                      </a: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8000"/>
                          </a:solidFill>
                        </a:rPr>
                        <a:t>Age 14-15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GB" sz="22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00CC"/>
                          </a:solidFill>
                        </a:rPr>
                        <a:t>1</a:t>
                      </a:r>
                      <a:endParaRPr lang="en-GB" sz="22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00CC"/>
                          </a:solidFill>
                        </a:rPr>
                        <a:t>Patch history on Malta under the British.</a:t>
                      </a: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00CC"/>
                          </a:solidFill>
                        </a:rPr>
                        <a:t>Industrial Revolution and the Two World Wars.</a:t>
                      </a:r>
                      <a:endParaRPr lang="en-GB" sz="22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8000"/>
                          </a:solidFill>
                        </a:rPr>
                        <a:t>Form 5</a:t>
                      </a: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8000"/>
                          </a:solidFill>
                        </a:rPr>
                        <a:t>Age 15-16</a:t>
                      </a:r>
                      <a:endParaRPr lang="en-GB" sz="22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GB" sz="22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00CC"/>
                          </a:solidFill>
                        </a:rPr>
                        <a:t>1</a:t>
                      </a:r>
                      <a:endParaRPr lang="en-GB" sz="22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b="1" dirty="0" smtClean="0">
                          <a:solidFill>
                            <a:srgbClr val="0000CC"/>
                          </a:solidFill>
                        </a:rPr>
                        <a:t>Environmental issues effecting</a:t>
                      </a:r>
                      <a:r>
                        <a:rPr lang="en-GB" sz="2200" b="1" baseline="0" dirty="0" smtClean="0">
                          <a:solidFill>
                            <a:srgbClr val="0000CC"/>
                          </a:solidFill>
                        </a:rPr>
                        <a:t> historical sites. Post-Independence Malta.</a:t>
                      </a:r>
                      <a:endParaRPr lang="en-GB" sz="22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695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90238"/>
            <a:ext cx="8568952" cy="720080"/>
          </a:xfrm>
          <a:blipFill dpi="0" rotWithShape="1">
            <a:blip r:embed="rId3" cstate="print">
              <a:alphaModFix amt="0"/>
            </a:blip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GB" sz="2600" b="1" dirty="0">
                <a:solidFill>
                  <a:srgbClr val="990099"/>
                </a:solidFill>
              </a:rPr>
              <a:t>6</a:t>
            </a:r>
            <a:r>
              <a:rPr lang="en-GB" sz="2600" b="1" dirty="0" smtClean="0">
                <a:solidFill>
                  <a:srgbClr val="990099"/>
                </a:solidFill>
              </a:rPr>
              <a:t>. History Option Classes in State Secondary Schools</a:t>
            </a:r>
            <a:endParaRPr lang="en-GB" sz="2600" b="1" dirty="0">
              <a:solidFill>
                <a:srgbClr val="990099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8455761"/>
              </p:ext>
            </p:extLst>
          </p:nvPr>
        </p:nvGraphicFramePr>
        <p:xfrm>
          <a:off x="280548" y="1278290"/>
          <a:ext cx="8568952" cy="5029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9979"/>
                <a:gridCol w="6278973"/>
              </a:tblGrid>
              <a:tr h="2397448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en-GB" sz="2400" baseline="0" dirty="0" smtClean="0">
                        <a:solidFill>
                          <a:srgbClr val="990099"/>
                        </a:solidFill>
                      </a:endParaRPr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lang="en-GB" sz="2300" baseline="0" dirty="0" smtClean="0">
                          <a:solidFill>
                            <a:srgbClr val="990099"/>
                          </a:solidFill>
                        </a:rPr>
                        <a:t>A total of 22 subjects (sciences, humanities, performing arts, foreign languages) are offered to the students at the end of Form 2.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2300" baseline="0" dirty="0" smtClean="0">
                          <a:solidFill>
                            <a:srgbClr val="990099"/>
                          </a:solidFill>
                        </a:rPr>
                        <a:t>  </a:t>
                      </a:r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lang="en-GB" sz="2300" baseline="0" dirty="0" smtClean="0">
                          <a:solidFill>
                            <a:srgbClr val="990099"/>
                          </a:solidFill>
                        </a:rPr>
                        <a:t>Students choose two subjects for specialization.  Each subject chosen has four lessons per week, usually grouped as double lessons.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2300" baseline="0" dirty="0" smtClean="0">
                        <a:solidFill>
                          <a:srgbClr val="990099"/>
                        </a:solidFill>
                      </a:endParaRPr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lang="en-GB" sz="2300" baseline="0" dirty="0" smtClean="0">
                          <a:solidFill>
                            <a:srgbClr val="990099"/>
                          </a:solidFill>
                        </a:rPr>
                        <a:t>The History Option syllabus is divided 50-50 between Maltese and European/International History.</a:t>
                      </a:r>
                    </a:p>
                    <a:p>
                      <a:pPr>
                        <a:lnSpc>
                          <a:spcPts val="100"/>
                        </a:lnSpc>
                      </a:pPr>
                      <a:endParaRPr lang="en-GB" sz="2400" baseline="0" dirty="0" smtClean="0">
                        <a:solidFill>
                          <a:srgbClr val="990099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318367">
                <a:tc>
                  <a:txBody>
                    <a:bodyPr/>
                    <a:lstStyle/>
                    <a:p>
                      <a:pPr marL="342900" indent="-342900">
                        <a:lnSpc>
                          <a:spcPts val="3200"/>
                        </a:lnSpc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endParaRPr lang="en-GB" sz="24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marL="342900" indent="-342900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en-GB" sz="2400" b="1" dirty="0" smtClean="0">
                          <a:solidFill>
                            <a:srgbClr val="008000"/>
                          </a:solidFill>
                        </a:rPr>
                        <a:t>Forms 3</a:t>
                      </a:r>
                      <a:r>
                        <a:rPr lang="en-GB" sz="2400" b="1" baseline="0" dirty="0" smtClean="0">
                          <a:solidFill>
                            <a:srgbClr val="008000"/>
                          </a:solidFill>
                        </a:rPr>
                        <a:t> to</a:t>
                      </a:r>
                      <a:r>
                        <a:rPr lang="en-GB" sz="2400" b="1" dirty="0" smtClean="0">
                          <a:solidFill>
                            <a:srgbClr val="008000"/>
                          </a:solidFill>
                        </a:rPr>
                        <a:t> 5</a:t>
                      </a:r>
                      <a:endParaRPr lang="en-GB" sz="24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en-GB" sz="24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400" b="1" dirty="0" smtClean="0">
                          <a:solidFill>
                            <a:srgbClr val="0000CC"/>
                          </a:solidFill>
                        </a:rPr>
                        <a:t>Maltese History themes</a:t>
                      </a:r>
                      <a:r>
                        <a:rPr lang="en-GB" sz="2400" b="1" baseline="0" dirty="0" smtClean="0">
                          <a:solidFill>
                            <a:srgbClr val="0000CC"/>
                          </a:solidFill>
                        </a:rPr>
                        <a:t> starting with the arrival of the </a:t>
                      </a:r>
                      <a:r>
                        <a:rPr lang="en-GB" sz="2400" b="1" baseline="0" dirty="0" err="1" smtClean="0">
                          <a:solidFill>
                            <a:srgbClr val="0000CC"/>
                          </a:solidFill>
                        </a:rPr>
                        <a:t>Hospitallers</a:t>
                      </a:r>
                      <a:r>
                        <a:rPr lang="en-GB" sz="2400" b="1" baseline="0" dirty="0" smtClean="0">
                          <a:solidFill>
                            <a:srgbClr val="0000CC"/>
                          </a:solidFill>
                        </a:rPr>
                        <a:t> in 1530 and ending with Malta’s EU membership in 2004.</a:t>
                      </a:r>
                      <a:endParaRPr lang="en-GB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313293">
                <a:tc>
                  <a:txBody>
                    <a:bodyPr/>
                    <a:lstStyle/>
                    <a:p>
                      <a:pPr marL="342900" indent="-342900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endParaRPr lang="en-GB" sz="24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marL="342900" indent="-342900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en-GB" sz="2400" b="1" dirty="0" smtClean="0">
                          <a:solidFill>
                            <a:srgbClr val="008000"/>
                          </a:solidFill>
                        </a:rPr>
                        <a:t>Forms 3</a:t>
                      </a:r>
                      <a:r>
                        <a:rPr lang="en-GB" sz="2400" b="1" baseline="0" dirty="0" smtClean="0">
                          <a:solidFill>
                            <a:srgbClr val="008000"/>
                          </a:solidFill>
                        </a:rPr>
                        <a:t> to 5</a:t>
                      </a:r>
                      <a:endParaRPr lang="en-GB" sz="24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en-GB" sz="24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400" b="1" dirty="0" smtClean="0">
                          <a:solidFill>
                            <a:srgbClr val="0000CC"/>
                          </a:solidFill>
                        </a:rPr>
                        <a:t>European/International themes</a:t>
                      </a:r>
                      <a:r>
                        <a:rPr lang="en-GB" sz="2400" b="1" baseline="0" dirty="0" smtClean="0">
                          <a:solidFill>
                            <a:srgbClr val="0000CC"/>
                          </a:solidFill>
                        </a:rPr>
                        <a:t> starting with the Renaissance and ending with the 2004 EU enlargement.</a:t>
                      </a:r>
                      <a:endParaRPr lang="en-GB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695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80920" cy="504056"/>
          </a:xfrm>
          <a:blipFill dpi="0" rotWithShape="1">
            <a:blip r:embed="rId3" cstate="print">
              <a:alphaModFix amt="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lnSpc>
                <a:spcPts val="2500"/>
              </a:lnSpc>
            </a:pPr>
            <a:r>
              <a:rPr lang="en-GB" sz="2600" b="1" dirty="0" smtClean="0">
                <a:solidFill>
                  <a:srgbClr val="990099"/>
                </a:solidFill>
              </a:rPr>
              <a:t/>
            </a:r>
            <a:br>
              <a:rPr lang="en-GB" sz="2600" b="1" dirty="0" smtClean="0">
                <a:solidFill>
                  <a:srgbClr val="990099"/>
                </a:solidFill>
              </a:rPr>
            </a:br>
            <a:r>
              <a:rPr lang="en-GB" sz="2600" b="1" dirty="0">
                <a:solidFill>
                  <a:srgbClr val="990099"/>
                </a:solidFill>
              </a:rPr>
              <a:t>7</a:t>
            </a:r>
            <a:r>
              <a:rPr lang="en-GB" sz="2600" b="1" dirty="0" smtClean="0">
                <a:solidFill>
                  <a:srgbClr val="990099"/>
                </a:solidFill>
              </a:rPr>
              <a:t>.  The </a:t>
            </a:r>
            <a:r>
              <a:rPr lang="en-GB" sz="2600" b="1" dirty="0">
                <a:solidFill>
                  <a:srgbClr val="990099"/>
                </a:solidFill>
              </a:rPr>
              <a:t>main aims of teaching </a:t>
            </a:r>
            <a:r>
              <a:rPr lang="en-GB" sz="2600" b="1" dirty="0" smtClean="0">
                <a:solidFill>
                  <a:srgbClr val="990099"/>
                </a:solidFill>
              </a:rPr>
              <a:t>history</a:t>
            </a:r>
            <a:r>
              <a:rPr lang="en-GB" sz="2600" dirty="0">
                <a:solidFill>
                  <a:srgbClr val="990099"/>
                </a:solidFill>
              </a:rPr>
              <a:t/>
            </a:r>
            <a:br>
              <a:rPr lang="en-GB" sz="2600" dirty="0">
                <a:solidFill>
                  <a:srgbClr val="990099"/>
                </a:solidFill>
              </a:rPr>
            </a:br>
            <a:endParaRPr lang="en-GB" sz="2600" b="1" dirty="0">
              <a:solidFill>
                <a:srgbClr val="9900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850664"/>
            <a:ext cx="8280920" cy="5818696"/>
          </a:xfrm>
          <a:blipFill dpi="0" rotWithShape="1">
            <a:blip r:embed="rId3" cstate="print">
              <a:alphaModFix amt="0"/>
            </a:blip>
            <a:srcRect/>
            <a:tile tx="0" ty="0" sx="100000" sy="100000" flip="none" algn="tl"/>
          </a:blipFill>
        </p:spPr>
        <p:txBody>
          <a:bodyPr>
            <a:normAutofit fontScale="25000" lnSpcReduction="20000"/>
          </a:bodyPr>
          <a:lstStyle/>
          <a:p>
            <a:pPr marL="342900" indent="-342900" algn="l">
              <a:lnSpc>
                <a:spcPts val="1000"/>
              </a:lnSpc>
              <a:buClr>
                <a:srgbClr val="FF0000"/>
              </a:buClr>
              <a:buFont typeface="Wingdings" pitchFamily="2" charset="2"/>
              <a:buChar char="q"/>
            </a:pPr>
            <a:endParaRPr lang="en-GB" sz="2400" b="1" dirty="0" smtClean="0">
              <a:solidFill>
                <a:srgbClr val="0033CC"/>
              </a:solidFill>
            </a:endParaRPr>
          </a:p>
          <a:p>
            <a:pPr marL="457200" indent="-457200" algn="l">
              <a:lnSpc>
                <a:spcPts val="22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GB" sz="7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 stimulate </a:t>
            </a:r>
            <a:r>
              <a:rPr lang="en-GB" sz="7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interest in and </a:t>
            </a:r>
            <a:r>
              <a:rPr lang="en-GB" sz="7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enthusiasm for a </a:t>
            </a:r>
            <a:r>
              <a:rPr lang="en-GB" sz="7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study of the </a:t>
            </a:r>
            <a:r>
              <a:rPr lang="en-GB" sz="7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past,  provide </a:t>
            </a:r>
            <a:r>
              <a:rPr lang="en-GB" sz="7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an appropriate integration </a:t>
            </a:r>
            <a:r>
              <a:rPr lang="en-GB" sz="7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GB" sz="7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national history within a wider international </a:t>
            </a:r>
            <a:r>
              <a:rPr lang="en-GB" sz="7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context, prepare </a:t>
            </a:r>
            <a:r>
              <a:rPr lang="en-GB" sz="7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students for better </a:t>
            </a:r>
            <a:r>
              <a:rPr lang="en-GB" sz="7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citizenship</a:t>
            </a:r>
            <a:r>
              <a:rPr lang="en-GB" sz="7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7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ts val="1000"/>
              </a:lnSpc>
            </a:pPr>
            <a:endParaRPr lang="en-GB" sz="72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lnSpc>
                <a:spcPts val="22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GB" sz="7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 promote </a:t>
            </a:r>
            <a:r>
              <a:rPr lang="en-GB" sz="7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the acquisition of knowledge and understanding of human activity in the past linking it with the </a:t>
            </a:r>
            <a:r>
              <a:rPr lang="en-GB" sz="7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present </a:t>
            </a:r>
            <a:r>
              <a:rPr lang="en-GB" sz="7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GB" sz="7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helping </a:t>
            </a:r>
            <a:r>
              <a:rPr lang="en-GB" sz="7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students to understand </a:t>
            </a:r>
            <a:r>
              <a:rPr lang="en-GB" sz="7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political, social and cultural developments </a:t>
            </a:r>
            <a:r>
              <a:rPr lang="en-GB" sz="7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over </a:t>
            </a:r>
            <a:r>
              <a:rPr lang="en-GB" sz="7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time.</a:t>
            </a:r>
          </a:p>
          <a:p>
            <a:pPr algn="l">
              <a:lnSpc>
                <a:spcPts val="1000"/>
              </a:lnSpc>
            </a:pPr>
            <a:endParaRPr lang="en-GB" sz="7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lnSpc>
                <a:spcPts val="22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GB" sz="7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GB" sz="7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promote an understanding of the key technical historical </a:t>
            </a:r>
            <a:r>
              <a:rPr lang="en-GB" sz="7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concepts that help students  organise knowledge </a:t>
            </a:r>
            <a:r>
              <a:rPr lang="en-GB" sz="7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and ideas about history, make generalisations, </a:t>
            </a:r>
            <a:r>
              <a:rPr lang="en-GB" sz="7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identify similarities, differences, patterns and connections</a:t>
            </a:r>
            <a:r>
              <a:rPr lang="en-GB" sz="7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7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ts val="1000"/>
              </a:lnSpc>
            </a:pPr>
            <a:endParaRPr lang="en-GB" sz="72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lnSpc>
                <a:spcPts val="22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GB" sz="7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 develop historical </a:t>
            </a:r>
            <a:r>
              <a:rPr lang="en-GB" sz="7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skills and competencies necessary for students to undertake historical </a:t>
            </a:r>
            <a:r>
              <a:rPr lang="en-GB" sz="7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enquiries </a:t>
            </a:r>
            <a:r>
              <a:rPr lang="en-GB" sz="7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through a critical handling of historical evidence and </a:t>
            </a:r>
            <a:r>
              <a:rPr lang="en-GB" sz="7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development historical empathy.</a:t>
            </a:r>
            <a:r>
              <a:rPr lang="en-GB" sz="7200" b="1" dirty="0">
                <a:solidFill>
                  <a:srgbClr val="008000"/>
                </a:solidFill>
              </a:rPr>
              <a:t> </a:t>
            </a:r>
          </a:p>
          <a:p>
            <a:pPr algn="l">
              <a:lnSpc>
                <a:spcPts val="1500"/>
              </a:lnSpc>
              <a:buClr>
                <a:srgbClr val="FF0000"/>
              </a:buClr>
            </a:pPr>
            <a:endParaRPr lang="en-GB" sz="8000" b="1" dirty="0">
              <a:solidFill>
                <a:srgbClr val="008000"/>
              </a:solidFill>
            </a:endParaRPr>
          </a:p>
          <a:p>
            <a:pPr algn="l">
              <a:lnSpc>
                <a:spcPts val="1600"/>
              </a:lnSpc>
              <a:buClr>
                <a:srgbClr val="FF0000"/>
              </a:buClr>
            </a:pPr>
            <a:r>
              <a:rPr lang="en-GB" sz="7200" b="1" dirty="0" smtClean="0">
                <a:solidFill>
                  <a:srgbClr val="008000"/>
                </a:solidFill>
              </a:rPr>
              <a:t>Directorate </a:t>
            </a:r>
            <a:r>
              <a:rPr lang="en-GB" sz="7200" b="1" dirty="0">
                <a:solidFill>
                  <a:srgbClr val="008000"/>
                </a:solidFill>
              </a:rPr>
              <a:t>for Quality &amp; Standards in Education, Curriculum Management and eLearning Department.</a:t>
            </a:r>
          </a:p>
          <a:p>
            <a:pPr marL="457200" indent="-457200" algn="l">
              <a:lnSpc>
                <a:spcPts val="1600"/>
              </a:lnSpc>
              <a:buClr>
                <a:srgbClr val="FF0000"/>
              </a:buClr>
              <a:buFont typeface="Wingdings" pitchFamily="2" charset="2"/>
              <a:buChar char="q"/>
            </a:pPr>
            <a:endParaRPr lang="en-GB" sz="7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lnSpc>
                <a:spcPts val="2200"/>
              </a:lnSpc>
              <a:buClr>
                <a:srgbClr val="FF0000"/>
              </a:buClr>
              <a:buFont typeface="Wingdings" pitchFamily="2" charset="2"/>
              <a:buChar char="q"/>
            </a:pPr>
            <a:endParaRPr lang="en-GB" sz="55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084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676" y="303628"/>
            <a:ext cx="8136904" cy="720080"/>
          </a:xfrm>
          <a:blipFill dpi="0" rotWithShape="1">
            <a:blip r:embed="rId3" cstate="print">
              <a:alphaModFix amt="0"/>
            </a:blip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GB" sz="2600" b="1" dirty="0">
                <a:solidFill>
                  <a:srgbClr val="990099"/>
                </a:solidFill>
              </a:rPr>
              <a:t>8</a:t>
            </a:r>
            <a:r>
              <a:rPr lang="en-GB" sz="2600" b="1" dirty="0" smtClean="0">
                <a:solidFill>
                  <a:srgbClr val="990099"/>
                </a:solidFill>
              </a:rPr>
              <a:t>. Objectives of Secondary School History</a:t>
            </a:r>
            <a:endParaRPr lang="en-GB" sz="2600" b="1" dirty="0">
              <a:solidFill>
                <a:srgbClr val="9900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480" y="1268760"/>
            <a:ext cx="8496944" cy="5299002"/>
          </a:xfrm>
          <a:blipFill dpi="0" rotWithShape="1">
            <a:blip r:embed="rId3" cstate="print">
              <a:alphaModFix amt="0"/>
            </a:blip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0" algn="l">
              <a:lnSpc>
                <a:spcPts val="1200"/>
              </a:lnSpc>
              <a:buClr>
                <a:srgbClr val="FF0000"/>
              </a:buClr>
            </a:pPr>
            <a:endParaRPr lang="en-GB" sz="2300" b="1" dirty="0" smtClean="0">
              <a:solidFill>
                <a:srgbClr val="0000CC"/>
              </a:solidFill>
            </a:endParaRPr>
          </a:p>
          <a:p>
            <a:pPr marL="342900" lvl="0" indent="-342900" algn="l">
              <a:lnSpc>
                <a:spcPts val="22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GB" sz="2300" b="1" dirty="0" smtClean="0">
                <a:solidFill>
                  <a:srgbClr val="0000CC"/>
                </a:solidFill>
              </a:rPr>
              <a:t>Teachers </a:t>
            </a:r>
            <a:r>
              <a:rPr lang="en-GB" sz="2300" b="1" dirty="0">
                <a:solidFill>
                  <a:srgbClr val="0000CC"/>
                </a:solidFill>
              </a:rPr>
              <a:t>should present history in an interesting way to motivate their </a:t>
            </a:r>
            <a:r>
              <a:rPr lang="en-GB" sz="2300" b="1" dirty="0" smtClean="0">
                <a:solidFill>
                  <a:srgbClr val="0000CC"/>
                </a:solidFill>
              </a:rPr>
              <a:t>students according to the ‘New History’ methodology.</a:t>
            </a:r>
            <a:endParaRPr lang="en-GB" sz="2300" b="1" dirty="0">
              <a:solidFill>
                <a:srgbClr val="0000CC"/>
              </a:solidFill>
            </a:endParaRPr>
          </a:p>
          <a:p>
            <a:pPr algn="l">
              <a:lnSpc>
                <a:spcPts val="90"/>
              </a:lnSpc>
            </a:pPr>
            <a:r>
              <a:rPr lang="en-GB" sz="2300" b="1" dirty="0">
                <a:solidFill>
                  <a:srgbClr val="0000CC"/>
                </a:solidFill>
              </a:rPr>
              <a:t> </a:t>
            </a:r>
          </a:p>
          <a:p>
            <a:pPr marL="342900" lvl="0" indent="-342900" algn="l">
              <a:lnSpc>
                <a:spcPts val="22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GB" sz="2300" b="1" dirty="0" smtClean="0">
                <a:solidFill>
                  <a:srgbClr val="0000CC"/>
                </a:solidFill>
              </a:rPr>
              <a:t>Teachers </a:t>
            </a:r>
            <a:r>
              <a:rPr lang="en-GB" sz="2300" b="1" dirty="0">
                <a:solidFill>
                  <a:srgbClr val="0000CC"/>
                </a:solidFill>
              </a:rPr>
              <a:t>should not just </a:t>
            </a:r>
            <a:r>
              <a:rPr lang="en-GB" sz="2300" b="1" dirty="0" smtClean="0">
                <a:solidFill>
                  <a:srgbClr val="0000CC"/>
                </a:solidFill>
              </a:rPr>
              <a:t>supply </a:t>
            </a:r>
            <a:r>
              <a:rPr lang="en-GB" sz="2300" b="1" dirty="0">
                <a:solidFill>
                  <a:srgbClr val="0000CC"/>
                </a:solidFill>
              </a:rPr>
              <a:t>information but should empower students to </a:t>
            </a:r>
            <a:r>
              <a:rPr lang="en-GB" sz="2300" b="1" dirty="0" smtClean="0">
                <a:solidFill>
                  <a:srgbClr val="0000CC"/>
                </a:solidFill>
              </a:rPr>
              <a:t>understand and master </a:t>
            </a:r>
            <a:r>
              <a:rPr lang="en-GB" sz="2300" b="1" dirty="0">
                <a:solidFill>
                  <a:srgbClr val="0000CC"/>
                </a:solidFill>
              </a:rPr>
              <a:t>the technical concepts of time, sequence, chronology, change, continuity, causation, consequence, similarity, difference and significance. </a:t>
            </a:r>
          </a:p>
          <a:p>
            <a:pPr algn="l">
              <a:lnSpc>
                <a:spcPts val="90"/>
              </a:lnSpc>
            </a:pPr>
            <a:r>
              <a:rPr lang="en-GB" sz="2300" b="1" dirty="0">
                <a:solidFill>
                  <a:srgbClr val="0000CC"/>
                </a:solidFill>
              </a:rPr>
              <a:t> </a:t>
            </a:r>
          </a:p>
          <a:p>
            <a:pPr marL="342900" lvl="0" indent="-342900" algn="l">
              <a:lnSpc>
                <a:spcPts val="22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GB" sz="2300" b="1" dirty="0" smtClean="0">
                <a:solidFill>
                  <a:srgbClr val="0000CC"/>
                </a:solidFill>
              </a:rPr>
              <a:t>Teachers </a:t>
            </a:r>
            <a:r>
              <a:rPr lang="en-GB" sz="2300" b="1" dirty="0">
                <a:solidFill>
                  <a:srgbClr val="0000CC"/>
                </a:solidFill>
              </a:rPr>
              <a:t>should </a:t>
            </a:r>
            <a:r>
              <a:rPr lang="en-GB" sz="2300" b="1" dirty="0" smtClean="0">
                <a:solidFill>
                  <a:srgbClr val="0000CC"/>
                </a:solidFill>
              </a:rPr>
              <a:t>help </a:t>
            </a:r>
            <a:r>
              <a:rPr lang="en-GB" sz="2300" b="1" dirty="0">
                <a:solidFill>
                  <a:srgbClr val="0000CC"/>
                </a:solidFill>
              </a:rPr>
              <a:t>students develop the skill of empathy and train them in working with sources. </a:t>
            </a:r>
          </a:p>
          <a:p>
            <a:pPr algn="l">
              <a:lnSpc>
                <a:spcPts val="90"/>
              </a:lnSpc>
            </a:pPr>
            <a:r>
              <a:rPr lang="en-GB" sz="2300" b="1" dirty="0">
                <a:solidFill>
                  <a:srgbClr val="0000CC"/>
                </a:solidFill>
              </a:rPr>
              <a:t> </a:t>
            </a:r>
          </a:p>
          <a:p>
            <a:pPr marL="342900" lvl="0" indent="-342900" algn="l">
              <a:lnSpc>
                <a:spcPts val="22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GB" sz="2300" b="1" dirty="0">
                <a:solidFill>
                  <a:srgbClr val="0000CC"/>
                </a:solidFill>
              </a:rPr>
              <a:t>The teaching of our national history should be done within a wider Euro‐Mediterranean background and within an environmental context in which students appreciate our heritage and the need for conservation and restoration.</a:t>
            </a:r>
          </a:p>
          <a:p>
            <a:pPr algn="l">
              <a:lnSpc>
                <a:spcPts val="1500"/>
              </a:lnSpc>
            </a:pPr>
            <a:endParaRPr lang="en-GB" sz="2300" b="1" dirty="0" smtClean="0">
              <a:solidFill>
                <a:srgbClr val="0070C0"/>
              </a:solidFill>
            </a:endParaRPr>
          </a:p>
          <a:p>
            <a:pPr algn="l">
              <a:lnSpc>
                <a:spcPts val="1800"/>
              </a:lnSpc>
            </a:pPr>
            <a:r>
              <a:rPr lang="en-GB" sz="1900" b="1" dirty="0" smtClean="0">
                <a:solidFill>
                  <a:srgbClr val="008000"/>
                </a:solidFill>
              </a:rPr>
              <a:t>Directorate </a:t>
            </a:r>
            <a:r>
              <a:rPr lang="en-GB" sz="1900" b="1" dirty="0">
                <a:solidFill>
                  <a:srgbClr val="008000"/>
                </a:solidFill>
              </a:rPr>
              <a:t>for Quality &amp;</a:t>
            </a:r>
            <a:r>
              <a:rPr lang="en-GB" sz="1900" b="1" dirty="0" smtClean="0">
                <a:solidFill>
                  <a:srgbClr val="008000"/>
                </a:solidFill>
              </a:rPr>
              <a:t> </a:t>
            </a:r>
            <a:r>
              <a:rPr lang="en-GB" sz="1900" b="1" dirty="0">
                <a:solidFill>
                  <a:srgbClr val="008000"/>
                </a:solidFill>
              </a:rPr>
              <a:t>Standards in </a:t>
            </a:r>
            <a:r>
              <a:rPr lang="en-GB" sz="1900" b="1" dirty="0" smtClean="0">
                <a:solidFill>
                  <a:srgbClr val="008000"/>
                </a:solidFill>
              </a:rPr>
              <a:t>Education, </a:t>
            </a:r>
            <a:r>
              <a:rPr lang="en-GB" sz="1900" b="1" dirty="0">
                <a:solidFill>
                  <a:srgbClr val="008000"/>
                </a:solidFill>
              </a:rPr>
              <a:t>Curriculum Management and eLearning </a:t>
            </a:r>
            <a:r>
              <a:rPr lang="en-GB" sz="1900" b="1" dirty="0" smtClean="0">
                <a:solidFill>
                  <a:srgbClr val="008000"/>
                </a:solidFill>
              </a:rPr>
              <a:t>Department.</a:t>
            </a:r>
            <a:endParaRPr lang="en-GB" sz="1900" b="1" dirty="0">
              <a:solidFill>
                <a:srgbClr val="008000"/>
              </a:solidFill>
            </a:endParaRPr>
          </a:p>
          <a:p>
            <a:pPr algn="l">
              <a:lnSpc>
                <a:spcPts val="1500"/>
              </a:lnSpc>
            </a:pPr>
            <a:endParaRPr lang="en-GB" sz="23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739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93908"/>
            <a:ext cx="8280920" cy="720080"/>
          </a:xfrm>
          <a:blipFill dpi="0" rotWithShape="1">
            <a:blip r:embed="rId3" cstate="print">
              <a:alphaModFix amt="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>
              <a:lnSpc>
                <a:spcPts val="2500"/>
              </a:lnSpc>
            </a:pPr>
            <a:r>
              <a:rPr lang="en-GB" sz="2400" b="1" dirty="0">
                <a:solidFill>
                  <a:srgbClr val="990099"/>
                </a:solidFill>
              </a:rPr>
              <a:t>9</a:t>
            </a:r>
            <a:r>
              <a:rPr lang="en-GB" sz="2400" b="1" dirty="0" smtClean="0">
                <a:solidFill>
                  <a:srgbClr val="990099"/>
                </a:solidFill>
              </a:rPr>
              <a:t>. Teachers are advised to make use of  the following strategies </a:t>
            </a:r>
            <a:br>
              <a:rPr lang="en-GB" sz="2400" b="1" dirty="0" smtClean="0">
                <a:solidFill>
                  <a:srgbClr val="990099"/>
                </a:solidFill>
              </a:rPr>
            </a:br>
            <a:r>
              <a:rPr lang="en-GB" sz="2400" b="1" dirty="0">
                <a:solidFill>
                  <a:srgbClr val="990099"/>
                </a:solidFill>
              </a:rPr>
              <a:t> </a:t>
            </a:r>
            <a:r>
              <a:rPr lang="en-GB" sz="2400" b="1" dirty="0" smtClean="0">
                <a:solidFill>
                  <a:srgbClr val="990099"/>
                </a:solidFill>
              </a:rPr>
              <a:t>    and resources:</a:t>
            </a:r>
            <a:endParaRPr lang="en-GB" sz="2400" b="1" dirty="0">
              <a:solidFill>
                <a:srgbClr val="9900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136904" cy="4795508"/>
          </a:xfrm>
          <a:blipFill dpi="0" rotWithShape="1">
            <a:blip r:embed="rId3" cstate="print">
              <a:alphaModFix amt="0"/>
            </a:blip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342900" indent="-342900" algn="l">
              <a:lnSpc>
                <a:spcPts val="1000"/>
              </a:lnSpc>
              <a:buClr>
                <a:srgbClr val="FF0000"/>
              </a:buClr>
              <a:buFont typeface="Wingdings" pitchFamily="2" charset="2"/>
              <a:buChar char="q"/>
            </a:pPr>
            <a:endParaRPr lang="en-GB" sz="2400" b="1" dirty="0" smtClean="0">
              <a:solidFill>
                <a:srgbClr val="0033CC"/>
              </a:solidFill>
            </a:endParaRPr>
          </a:p>
          <a:p>
            <a:pPr marL="442913" indent="-442913" algn="l">
              <a:buClr>
                <a:srgbClr val="FF0000"/>
              </a:buClr>
              <a:buFont typeface="Wingdings" pitchFamily="2" charset="2"/>
              <a:buChar char="q"/>
            </a:pPr>
            <a:r>
              <a:rPr lang="en-GB" sz="2400" b="1" dirty="0" smtClean="0">
                <a:solidFill>
                  <a:srgbClr val="0000CC"/>
                </a:solidFill>
              </a:rPr>
              <a:t>Teacher-made graded worksheets or workbooks</a:t>
            </a:r>
          </a:p>
          <a:p>
            <a:pPr marL="442913" indent="-442913" algn="l">
              <a:buClr>
                <a:srgbClr val="FF0000"/>
              </a:buClr>
              <a:buFont typeface="Wingdings" pitchFamily="2" charset="2"/>
              <a:buChar char="q"/>
            </a:pPr>
            <a:r>
              <a:rPr lang="en-GB" sz="2400" b="1" dirty="0" smtClean="0">
                <a:solidFill>
                  <a:srgbClr val="0000CC"/>
                </a:solidFill>
              </a:rPr>
              <a:t>Student pair or group discussions or tasks</a:t>
            </a:r>
          </a:p>
          <a:p>
            <a:pPr marL="442913" indent="-442913" algn="l">
              <a:buClr>
                <a:srgbClr val="FF0000"/>
              </a:buClr>
              <a:buFont typeface="Wingdings" pitchFamily="2" charset="2"/>
              <a:buChar char="q"/>
            </a:pPr>
            <a:r>
              <a:rPr lang="en-GB" sz="2400" b="1" dirty="0" smtClean="0">
                <a:solidFill>
                  <a:srgbClr val="0000CC"/>
                </a:solidFill>
              </a:rPr>
              <a:t>On-site visits and tasks</a:t>
            </a:r>
          </a:p>
          <a:p>
            <a:pPr marL="442913" indent="-442913" algn="l">
              <a:buClr>
                <a:srgbClr val="FF0000"/>
              </a:buClr>
              <a:buFont typeface="Wingdings" pitchFamily="2" charset="2"/>
              <a:buChar char="q"/>
            </a:pPr>
            <a:r>
              <a:rPr lang="en-GB" sz="2400" b="1" dirty="0" smtClean="0">
                <a:solidFill>
                  <a:srgbClr val="0000CC"/>
                </a:solidFill>
              </a:rPr>
              <a:t>Class-based role plays</a:t>
            </a:r>
          </a:p>
          <a:p>
            <a:pPr marL="442913" indent="-442913" algn="l">
              <a:buClr>
                <a:srgbClr val="FF0000"/>
              </a:buClr>
              <a:buFont typeface="Wingdings" pitchFamily="2" charset="2"/>
              <a:buChar char="q"/>
            </a:pPr>
            <a:r>
              <a:rPr lang="en-GB" sz="2400" b="1" dirty="0" smtClean="0">
                <a:solidFill>
                  <a:srgbClr val="0000CC"/>
                </a:solidFill>
              </a:rPr>
              <a:t>Analyse different types of primary and secondary sources</a:t>
            </a:r>
          </a:p>
          <a:p>
            <a:pPr marL="442913" indent="-442913" algn="l">
              <a:buClr>
                <a:srgbClr val="FF0000"/>
              </a:buClr>
              <a:buFont typeface="Wingdings" pitchFamily="2" charset="2"/>
              <a:buChar char="q"/>
            </a:pPr>
            <a:r>
              <a:rPr lang="en-GB" sz="2400" b="1" dirty="0" smtClean="0">
                <a:solidFill>
                  <a:srgbClr val="0000CC"/>
                </a:solidFill>
              </a:rPr>
              <a:t>Class or school based exhibition of students’ work</a:t>
            </a:r>
          </a:p>
          <a:p>
            <a:pPr marL="442913" indent="-442913" algn="l">
              <a:buClr>
                <a:srgbClr val="FF0000"/>
              </a:buClr>
              <a:buFont typeface="Wingdings" pitchFamily="2" charset="2"/>
              <a:buChar char="q"/>
            </a:pPr>
            <a:r>
              <a:rPr lang="en-GB" sz="2400" b="1" dirty="0" smtClean="0">
                <a:solidFill>
                  <a:srgbClr val="0000CC"/>
                </a:solidFill>
              </a:rPr>
              <a:t>Interactive games and quizzes</a:t>
            </a:r>
          </a:p>
          <a:p>
            <a:pPr marL="442913" indent="-442913" algn="l">
              <a:buClr>
                <a:srgbClr val="FF0000"/>
              </a:buClr>
              <a:buFont typeface="Wingdings" pitchFamily="2" charset="2"/>
              <a:buChar char="q"/>
            </a:pPr>
            <a:r>
              <a:rPr lang="en-GB" sz="2400" b="1" dirty="0" smtClean="0">
                <a:solidFill>
                  <a:srgbClr val="0000CC"/>
                </a:solidFill>
              </a:rPr>
              <a:t>Use the History website of the Curriculum Department</a:t>
            </a:r>
          </a:p>
          <a:p>
            <a:pPr marL="442913" indent="-442913" algn="l">
              <a:buClr>
                <a:srgbClr val="FF0000"/>
              </a:buClr>
              <a:buFont typeface="Wingdings" pitchFamily="2" charset="2"/>
              <a:buChar char="q"/>
            </a:pPr>
            <a:r>
              <a:rPr lang="en-GB" sz="2400" b="1" dirty="0" smtClean="0">
                <a:solidFill>
                  <a:srgbClr val="0000CC"/>
                </a:solidFill>
              </a:rPr>
              <a:t>Use ICT resources for </a:t>
            </a:r>
            <a:r>
              <a:rPr lang="en-GB" sz="2400" b="1" dirty="0" err="1" smtClean="0">
                <a:solidFill>
                  <a:srgbClr val="0000CC"/>
                </a:solidFill>
              </a:rPr>
              <a:t>powerpoints</a:t>
            </a:r>
            <a:r>
              <a:rPr lang="en-GB" sz="2400" b="1" dirty="0" smtClean="0">
                <a:solidFill>
                  <a:srgbClr val="0000CC"/>
                </a:solidFill>
              </a:rPr>
              <a:t> and </a:t>
            </a:r>
            <a:r>
              <a:rPr lang="en-GB" sz="2400" b="1" dirty="0" err="1" smtClean="0">
                <a:solidFill>
                  <a:srgbClr val="0000CC"/>
                </a:solidFill>
              </a:rPr>
              <a:t>photostories</a:t>
            </a:r>
            <a:endParaRPr lang="en-GB" sz="2400" b="1" dirty="0" smtClean="0">
              <a:solidFill>
                <a:srgbClr val="0000CC"/>
              </a:solidFill>
            </a:endParaRPr>
          </a:p>
          <a:p>
            <a:pPr marL="442913" indent="-442913" algn="l">
              <a:buClr>
                <a:srgbClr val="FF0000"/>
              </a:buClr>
              <a:buFont typeface="Wingdings" pitchFamily="2" charset="2"/>
              <a:buChar char="q"/>
            </a:pPr>
            <a:r>
              <a:rPr lang="en-GB" sz="2400" b="1" dirty="0" smtClean="0">
                <a:solidFill>
                  <a:srgbClr val="0000CC"/>
                </a:solidFill>
              </a:rPr>
              <a:t>Use video, documentary or film clips</a:t>
            </a:r>
          </a:p>
          <a:p>
            <a:pPr marL="342900" indent="-342900" algn="l">
              <a:buFont typeface="Wingdings" pitchFamily="2" charset="2"/>
              <a:buChar char="q"/>
            </a:pPr>
            <a:endParaRPr lang="en-GB" sz="2400" b="1" dirty="0" smtClean="0">
              <a:solidFill>
                <a:srgbClr val="0033CC"/>
              </a:solidFill>
            </a:endParaRPr>
          </a:p>
          <a:p>
            <a:pPr algn="l"/>
            <a:endParaRPr lang="en-GB" sz="24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695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695</Words>
  <Application>Microsoft Office PowerPoint</Application>
  <PresentationFormat>On-screen Show (4:3)</PresentationFormat>
  <Paragraphs>161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1. Schooling in Malta</vt:lpstr>
      <vt:lpstr>2. Schools in Malta</vt:lpstr>
      <vt:lpstr>4. History Teaching in State Primary Schools</vt:lpstr>
      <vt:lpstr>5. History Teaching in State Secondary Schools</vt:lpstr>
      <vt:lpstr>6. History Option Classes in State Secondary Schools</vt:lpstr>
      <vt:lpstr> 7.  The main aims of teaching history </vt:lpstr>
      <vt:lpstr>8. Objectives of Secondary School History</vt:lpstr>
      <vt:lpstr>9. Teachers are advised to make use of  the following strategies       and resources:</vt:lpstr>
    </vt:vector>
  </TitlesOfParts>
  <Company>Government of Malta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Classic</cp:lastModifiedBy>
  <cp:revision>55</cp:revision>
  <dcterms:created xsi:type="dcterms:W3CDTF">2012-09-05T09:13:33Z</dcterms:created>
  <dcterms:modified xsi:type="dcterms:W3CDTF">2012-09-26T13:36:22Z</dcterms:modified>
</cp:coreProperties>
</file>