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4"/>
  </p:notesMasterIdLst>
  <p:handoutMasterIdLst>
    <p:handoutMasterId r:id="rId45"/>
  </p:handoutMasterIdLst>
  <p:sldIdLst>
    <p:sldId id="256" r:id="rId2"/>
    <p:sldId id="258" r:id="rId3"/>
    <p:sldId id="259" r:id="rId4"/>
    <p:sldId id="280" r:id="rId5"/>
    <p:sldId id="281" r:id="rId6"/>
    <p:sldId id="287" r:id="rId7"/>
    <p:sldId id="289" r:id="rId8"/>
    <p:sldId id="293" r:id="rId9"/>
    <p:sldId id="290" r:id="rId10"/>
    <p:sldId id="292" r:id="rId11"/>
    <p:sldId id="294" r:id="rId12"/>
    <p:sldId id="298" r:id="rId13"/>
    <p:sldId id="297" r:id="rId14"/>
    <p:sldId id="299" r:id="rId15"/>
    <p:sldId id="307" r:id="rId16"/>
    <p:sldId id="308" r:id="rId17"/>
    <p:sldId id="300" r:id="rId18"/>
    <p:sldId id="301" r:id="rId19"/>
    <p:sldId id="302" r:id="rId20"/>
    <p:sldId id="303" r:id="rId21"/>
    <p:sldId id="305" r:id="rId22"/>
    <p:sldId id="306" r:id="rId23"/>
    <p:sldId id="309" r:id="rId24"/>
    <p:sldId id="310" r:id="rId25"/>
    <p:sldId id="311" r:id="rId26"/>
    <p:sldId id="313" r:id="rId27"/>
    <p:sldId id="317" r:id="rId28"/>
    <p:sldId id="318" r:id="rId29"/>
    <p:sldId id="319" r:id="rId30"/>
    <p:sldId id="320" r:id="rId31"/>
    <p:sldId id="324" r:id="rId32"/>
    <p:sldId id="321" r:id="rId33"/>
    <p:sldId id="322" r:id="rId34"/>
    <p:sldId id="323" r:id="rId35"/>
    <p:sldId id="261" r:id="rId36"/>
    <p:sldId id="283" r:id="rId37"/>
    <p:sldId id="284" r:id="rId38"/>
    <p:sldId id="278" r:id="rId39"/>
    <p:sldId id="282" r:id="rId40"/>
    <p:sldId id="286" r:id="rId41"/>
    <p:sldId id="295" r:id="rId42"/>
    <p:sldId id="296" r:id="rId43"/>
  </p:sldIdLst>
  <p:sldSz cx="9144000" cy="6858000" type="screen4x3"/>
  <p:notesSz cx="7104063" cy="10234613"/>
  <p:defaultTextStyle>
    <a:defPPr>
      <a:defRPr lang="en-US"/>
    </a:defPPr>
    <a:lvl1pPr algn="l" rtl="0" fontAlgn="base">
      <a:spcBef>
        <a:spcPct val="20000"/>
      </a:spcBef>
      <a:spcAft>
        <a:spcPct val="0"/>
      </a:spcAft>
      <a:buChar char="•"/>
      <a:defRPr sz="2800" kern="1200">
        <a:solidFill>
          <a:schemeClr val="tx1"/>
        </a:solidFill>
        <a:latin typeface="Arial" charset="0"/>
        <a:ea typeface="+mn-ea"/>
        <a:cs typeface="+mn-cs"/>
      </a:defRPr>
    </a:lvl1pPr>
    <a:lvl2pPr marL="457200" algn="l" rtl="0" fontAlgn="base">
      <a:spcBef>
        <a:spcPct val="20000"/>
      </a:spcBef>
      <a:spcAft>
        <a:spcPct val="0"/>
      </a:spcAft>
      <a:buChar char="•"/>
      <a:defRPr sz="2800" kern="1200">
        <a:solidFill>
          <a:schemeClr val="tx1"/>
        </a:solidFill>
        <a:latin typeface="Arial" charset="0"/>
        <a:ea typeface="+mn-ea"/>
        <a:cs typeface="+mn-cs"/>
      </a:defRPr>
    </a:lvl2pPr>
    <a:lvl3pPr marL="914400" algn="l" rtl="0" fontAlgn="base">
      <a:spcBef>
        <a:spcPct val="20000"/>
      </a:spcBef>
      <a:spcAft>
        <a:spcPct val="0"/>
      </a:spcAft>
      <a:buChar char="•"/>
      <a:defRPr sz="2800" kern="1200">
        <a:solidFill>
          <a:schemeClr val="tx1"/>
        </a:solidFill>
        <a:latin typeface="Arial" charset="0"/>
        <a:ea typeface="+mn-ea"/>
        <a:cs typeface="+mn-cs"/>
      </a:defRPr>
    </a:lvl3pPr>
    <a:lvl4pPr marL="1371600" algn="l" rtl="0" fontAlgn="base">
      <a:spcBef>
        <a:spcPct val="20000"/>
      </a:spcBef>
      <a:spcAft>
        <a:spcPct val="0"/>
      </a:spcAft>
      <a:buChar char="•"/>
      <a:defRPr sz="2800" kern="1200">
        <a:solidFill>
          <a:schemeClr val="tx1"/>
        </a:solidFill>
        <a:latin typeface="Arial" charset="0"/>
        <a:ea typeface="+mn-ea"/>
        <a:cs typeface="+mn-cs"/>
      </a:defRPr>
    </a:lvl4pPr>
    <a:lvl5pPr marL="1828800" algn="l" rtl="0" fontAlgn="base">
      <a:spcBef>
        <a:spcPct val="20000"/>
      </a:spcBef>
      <a:spcAft>
        <a:spcPct val="0"/>
      </a:spcAft>
      <a:buChar char="•"/>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3300"/>
    <a:srgbClr val="003366"/>
    <a:srgbClr val="FFFF99"/>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85444" autoAdjust="0"/>
  </p:normalViewPr>
  <p:slideViewPr>
    <p:cSldViewPr>
      <p:cViewPr>
        <p:scale>
          <a:sx n="50" d="100"/>
          <a:sy n="50" d="100"/>
        </p:scale>
        <p:origin x="-2610" y="-7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5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3078163"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t" anchorCtr="0" compatLnSpc="1">
            <a:prstTxWarp prst="textNoShape">
              <a:avLst/>
            </a:prstTxWarp>
          </a:bodyPr>
          <a:lstStyle>
            <a:lvl1pPr defTabSz="990600">
              <a:spcBef>
                <a:spcPct val="0"/>
              </a:spcBef>
              <a:buFontTx/>
              <a:buNone/>
              <a:defRPr sz="1300" smtClean="0">
                <a:latin typeface="Arial" pitchFamily="34" charset="0"/>
              </a:defRPr>
            </a:lvl1pPr>
          </a:lstStyle>
          <a:p>
            <a:pPr>
              <a:defRPr/>
            </a:pPr>
            <a:endParaRPr lang="en-US"/>
          </a:p>
        </p:txBody>
      </p:sp>
      <p:sp>
        <p:nvSpPr>
          <p:cNvPr id="40963" name="Rectangle 3"/>
          <p:cNvSpPr>
            <a:spLocks noGrp="1" noChangeArrowheads="1"/>
          </p:cNvSpPr>
          <p:nvPr>
            <p:ph type="dt" sz="quarter" idx="1"/>
          </p:nvPr>
        </p:nvSpPr>
        <p:spPr bwMode="auto">
          <a:xfrm>
            <a:off x="4024313" y="0"/>
            <a:ext cx="3078162"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t" anchorCtr="0" compatLnSpc="1">
            <a:prstTxWarp prst="textNoShape">
              <a:avLst/>
            </a:prstTxWarp>
          </a:bodyPr>
          <a:lstStyle>
            <a:lvl1pPr algn="r" defTabSz="990600">
              <a:spcBef>
                <a:spcPct val="0"/>
              </a:spcBef>
              <a:buFontTx/>
              <a:buNone/>
              <a:defRPr sz="1300" smtClean="0">
                <a:latin typeface="Arial" pitchFamily="34" charset="0"/>
              </a:defRPr>
            </a:lvl1pPr>
          </a:lstStyle>
          <a:p>
            <a:pPr>
              <a:defRPr/>
            </a:pPr>
            <a:endParaRPr lang="en-US"/>
          </a:p>
        </p:txBody>
      </p:sp>
      <p:sp>
        <p:nvSpPr>
          <p:cNvPr id="40964" name="Rectangle 4"/>
          <p:cNvSpPr>
            <a:spLocks noGrp="1" noChangeArrowheads="1"/>
          </p:cNvSpPr>
          <p:nvPr>
            <p:ph type="ftr" sz="quarter" idx="2"/>
          </p:nvPr>
        </p:nvSpPr>
        <p:spPr bwMode="auto">
          <a:xfrm>
            <a:off x="0" y="9721850"/>
            <a:ext cx="3078163"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b" anchorCtr="0" compatLnSpc="1">
            <a:prstTxWarp prst="textNoShape">
              <a:avLst/>
            </a:prstTxWarp>
          </a:bodyPr>
          <a:lstStyle>
            <a:lvl1pPr defTabSz="990600">
              <a:spcBef>
                <a:spcPct val="0"/>
              </a:spcBef>
              <a:buFontTx/>
              <a:buNone/>
              <a:defRPr sz="1300" smtClean="0">
                <a:latin typeface="Arial" pitchFamily="34" charset="0"/>
              </a:defRPr>
            </a:lvl1pPr>
          </a:lstStyle>
          <a:p>
            <a:pPr>
              <a:defRPr/>
            </a:pPr>
            <a:endParaRPr lang="en-US"/>
          </a:p>
        </p:txBody>
      </p:sp>
      <p:sp>
        <p:nvSpPr>
          <p:cNvPr id="40965" name="Rectangle 5"/>
          <p:cNvSpPr>
            <a:spLocks noGrp="1" noChangeArrowheads="1"/>
          </p:cNvSpPr>
          <p:nvPr>
            <p:ph type="sldNum" sz="quarter" idx="3"/>
          </p:nvPr>
        </p:nvSpPr>
        <p:spPr bwMode="auto">
          <a:xfrm>
            <a:off x="4024313" y="9721850"/>
            <a:ext cx="3078162"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75" tIns="49538" rIns="99075" bIns="49538" numCol="1" anchor="b" anchorCtr="0" compatLnSpc="1">
            <a:prstTxWarp prst="textNoShape">
              <a:avLst/>
            </a:prstTxWarp>
          </a:bodyPr>
          <a:lstStyle>
            <a:lvl1pPr algn="r" defTabSz="990600">
              <a:spcBef>
                <a:spcPct val="0"/>
              </a:spcBef>
              <a:buFontTx/>
              <a:buNone/>
              <a:defRPr sz="1300" smtClean="0">
                <a:latin typeface="Arial" pitchFamily="34" charset="0"/>
              </a:defRPr>
            </a:lvl1pPr>
          </a:lstStyle>
          <a:p>
            <a:pPr>
              <a:defRPr/>
            </a:pPr>
            <a:fld id="{984DDCF5-7221-4FCB-BC4D-A110C38DE6E4}" type="slidenum">
              <a:rPr lang="en-US"/>
              <a:pPr>
                <a:defRPr/>
              </a:pPr>
              <a:t>‹#›</a:t>
            </a:fld>
            <a:endParaRPr lang="en-US"/>
          </a:p>
        </p:txBody>
      </p:sp>
    </p:spTree>
    <p:extLst>
      <p:ext uri="{BB962C8B-B14F-4D97-AF65-F5344CB8AC3E}">
        <p14:creationId xmlns:p14="http://schemas.microsoft.com/office/powerpoint/2010/main" val="22398147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3078163"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200" smtClean="0">
                <a:latin typeface="Arial" pitchFamily="34" charset="0"/>
              </a:defRPr>
            </a:lvl1pPr>
          </a:lstStyle>
          <a:p>
            <a:pPr>
              <a:defRPr/>
            </a:pPr>
            <a:endParaRPr lang="en-US"/>
          </a:p>
        </p:txBody>
      </p:sp>
      <p:sp>
        <p:nvSpPr>
          <p:cNvPr id="44035" name="Rectangle 3"/>
          <p:cNvSpPr>
            <a:spLocks noGrp="1" noChangeArrowheads="1"/>
          </p:cNvSpPr>
          <p:nvPr>
            <p:ph type="dt" idx="1"/>
          </p:nvPr>
        </p:nvSpPr>
        <p:spPr bwMode="auto">
          <a:xfrm>
            <a:off x="4024313" y="0"/>
            <a:ext cx="3078162"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200" smtClean="0">
                <a:latin typeface="Arial" pitchFamily="34" charset="0"/>
              </a:defRPr>
            </a:lvl1pPr>
          </a:lstStyle>
          <a:p>
            <a:pPr>
              <a:defRPr/>
            </a:pPr>
            <a:endParaRPr lang="en-US"/>
          </a:p>
        </p:txBody>
      </p:sp>
      <p:sp>
        <p:nvSpPr>
          <p:cNvPr id="46084" name="Rectangle 4"/>
          <p:cNvSpPr>
            <a:spLocks noRot="1" noChangeArrowheads="1" noTextEdit="1"/>
          </p:cNvSpPr>
          <p:nvPr>
            <p:ph type="sldImg" idx="2"/>
          </p:nvPr>
        </p:nvSpPr>
        <p:spPr bwMode="auto">
          <a:xfrm>
            <a:off x="995363" y="768350"/>
            <a:ext cx="5113337" cy="38369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4037" name="Rectangle 5"/>
          <p:cNvSpPr>
            <a:spLocks noGrp="1" noChangeArrowheads="1"/>
          </p:cNvSpPr>
          <p:nvPr>
            <p:ph type="body" sz="quarter" idx="3"/>
          </p:nvPr>
        </p:nvSpPr>
        <p:spPr bwMode="auto">
          <a:xfrm>
            <a:off x="711200" y="4860925"/>
            <a:ext cx="5683250"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038" name="Rectangle 6"/>
          <p:cNvSpPr>
            <a:spLocks noGrp="1" noChangeArrowheads="1"/>
          </p:cNvSpPr>
          <p:nvPr>
            <p:ph type="ftr" sz="quarter" idx="4"/>
          </p:nvPr>
        </p:nvSpPr>
        <p:spPr bwMode="auto">
          <a:xfrm>
            <a:off x="0" y="9721850"/>
            <a:ext cx="3078163"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FontTx/>
              <a:buNone/>
              <a:defRPr sz="1200" smtClean="0">
                <a:latin typeface="Arial" pitchFamily="34" charset="0"/>
              </a:defRPr>
            </a:lvl1pPr>
          </a:lstStyle>
          <a:p>
            <a:pPr>
              <a:defRPr/>
            </a:pPr>
            <a:endParaRPr lang="en-US"/>
          </a:p>
        </p:txBody>
      </p:sp>
      <p:sp>
        <p:nvSpPr>
          <p:cNvPr id="44039" name="Rectangle 7"/>
          <p:cNvSpPr>
            <a:spLocks noGrp="1" noChangeArrowheads="1"/>
          </p:cNvSpPr>
          <p:nvPr>
            <p:ph type="sldNum" sz="quarter" idx="5"/>
          </p:nvPr>
        </p:nvSpPr>
        <p:spPr bwMode="auto">
          <a:xfrm>
            <a:off x="4024313" y="9721850"/>
            <a:ext cx="3078162"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FontTx/>
              <a:buNone/>
              <a:defRPr sz="1200" smtClean="0">
                <a:latin typeface="Arial" pitchFamily="34" charset="0"/>
              </a:defRPr>
            </a:lvl1pPr>
          </a:lstStyle>
          <a:p>
            <a:pPr>
              <a:defRPr/>
            </a:pPr>
            <a:fld id="{BA62A44A-0F78-4077-81FA-2A25811CF2E1}" type="slidenum">
              <a:rPr lang="en-US"/>
              <a:pPr>
                <a:defRPr/>
              </a:pPr>
              <a:t>‹#›</a:t>
            </a:fld>
            <a:endParaRPr lang="en-US"/>
          </a:p>
        </p:txBody>
      </p:sp>
    </p:spTree>
    <p:extLst>
      <p:ext uri="{BB962C8B-B14F-4D97-AF65-F5344CB8AC3E}">
        <p14:creationId xmlns:p14="http://schemas.microsoft.com/office/powerpoint/2010/main" val="13725177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A6D8B5AB-C345-444E-9E92-238CED5579DF}" type="slidenum">
              <a:rPr lang="en-US" sz="1200"/>
              <a:pPr eaLnBrk="1" hangingPunct="1"/>
              <a:t>1</a:t>
            </a:fld>
            <a:endParaRPr lang="en-US" sz="1200"/>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6D31CB2E-C95D-4057-A8AF-B8D74B665DBF}" type="slidenum">
              <a:rPr lang="en-US" sz="1200"/>
              <a:pPr eaLnBrk="1" hangingPunct="1"/>
              <a:t>10</a:t>
            </a:fld>
            <a:endParaRPr lang="en-US" sz="1200"/>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42A08DC1-EE51-4EDB-B32C-28629D00FAF1}" type="slidenum">
              <a:rPr lang="en-US" sz="1200"/>
              <a:pPr eaLnBrk="1" hangingPunct="1"/>
              <a:t>11</a:t>
            </a:fld>
            <a:endParaRPr lang="en-US" sz="1200"/>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01C1BA07-D431-4738-A054-89EA897DC95B}" type="slidenum">
              <a:rPr lang="en-US" sz="1200"/>
              <a:pPr eaLnBrk="1" hangingPunct="1"/>
              <a:t>12</a:t>
            </a:fld>
            <a:endParaRPr lang="en-US" sz="1200"/>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764944EF-A773-4680-94DC-FB82DACB384E}" type="slidenum">
              <a:rPr lang="en-US" sz="1200"/>
              <a:pPr eaLnBrk="1" hangingPunct="1"/>
              <a:t>13</a:t>
            </a:fld>
            <a:endParaRPr lang="en-US" sz="1200"/>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8F1DC95C-CE38-4D43-B517-EBB1804AEF2D}" type="slidenum">
              <a:rPr lang="en-US" sz="1200"/>
              <a:pPr eaLnBrk="1" hangingPunct="1"/>
              <a:t>14</a:t>
            </a:fld>
            <a:endParaRPr lang="en-US" sz="1200"/>
          </a:p>
        </p:txBody>
      </p:sp>
      <p:sp>
        <p:nvSpPr>
          <p:cNvPr id="60419" name="Rectangle 2"/>
          <p:cNvSpPr>
            <a:spLocks noRo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B91A0636-3207-4C0D-9B00-3F667865FA18}" type="slidenum">
              <a:rPr lang="en-US" sz="1200"/>
              <a:pPr eaLnBrk="1" hangingPunct="1"/>
              <a:t>15</a:t>
            </a:fld>
            <a:endParaRPr lang="en-US" sz="1200"/>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r>
              <a:rPr lang="el-GR" sz="1600" b="1" smtClean="0">
                <a:latin typeface="Arial" charset="0"/>
              </a:rPr>
              <a:t>Τα έντυπα αυτοαξιολόγησης και αξιολόγησης των προτάσεων και το ημερολόγιο του διδάσκοντα χρησιμοποιήθηκαν ως συμπληρωματικά στοιχεία για ενδυνάμωση των συμπερασμάτων που έχουν εξαχθεί από τα δοκίμια και τα ερωτηματολόγια ΙΜΙ.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7F441A52-6E99-4CEA-B22C-4538074D0062}" type="slidenum">
              <a:rPr lang="en-US" sz="1200"/>
              <a:pPr eaLnBrk="1" hangingPunct="1"/>
              <a:t>16</a:t>
            </a:fld>
            <a:endParaRPr lang="en-US" sz="1200"/>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r>
              <a:rPr lang="el-GR" sz="1800" b="1" smtClean="0">
                <a:latin typeface="Arial" charset="0"/>
              </a:rPr>
              <a:t>Η τελευταία φάση της έρευνας αφορούσε την ανάλυση των αποτελεσμάτων και την εξαγωγή συμπερασμάτων.  </a:t>
            </a:r>
            <a:endParaRPr lang="en-GB" sz="1800" b="1" smtClean="0">
              <a:latin typeface="Arial" charset="0"/>
            </a:endParaRPr>
          </a:p>
          <a:p>
            <a:pPr eaLnBrk="1" hangingPunct="1"/>
            <a:r>
              <a:rPr lang="el-GR" sz="1800" b="1" smtClean="0">
                <a:latin typeface="Arial" charset="0"/>
              </a:rPr>
              <a:t>Για την ανάλυση των αποτελεσμάτων χρησιμοποιήθηκαν τα στατιστικά προγράμματα  </a:t>
            </a:r>
            <a:r>
              <a:rPr lang="en-GB" sz="1800" b="1" smtClean="0">
                <a:latin typeface="Arial" charset="0"/>
              </a:rPr>
              <a:t>SPSS</a:t>
            </a:r>
            <a:r>
              <a:rPr lang="el-GR" sz="1800" b="1" smtClean="0">
                <a:latin typeface="Arial" charset="0"/>
              </a:rPr>
              <a:t> και </a:t>
            </a:r>
            <a:r>
              <a:rPr lang="en-GB" sz="1800" b="1" smtClean="0">
                <a:latin typeface="Arial" charset="0"/>
              </a:rPr>
              <a:t>ORIGIN</a:t>
            </a:r>
            <a:r>
              <a:rPr lang="el-GR" sz="1800" b="1" smtClean="0">
                <a:latin typeface="Arial" charset="0"/>
              </a:rPr>
              <a:t>.  Από την κατηγοριοποίηση των απαντήσεων των μαθητών προέκυψε διατακτική κλίμακα και στις περιπτώσεις σύγκρισης των αποτελεσμάτων των προ-πειραματικού και μετα-πειραματικού δοκιμίου χρησιμοποιήθηκε το στατιστικό κριτήριο </a:t>
            </a:r>
            <a:r>
              <a:rPr lang="en-US" sz="1800" b="1" smtClean="0">
                <a:latin typeface="Arial" charset="0"/>
              </a:rPr>
              <a:t>Wilcoxon</a:t>
            </a:r>
            <a:r>
              <a:rPr lang="el-GR" sz="1800" b="1" smtClean="0">
                <a:latin typeface="Arial" charset="0"/>
              </a:rPr>
              <a:t> επίσης για κάθε σύγκριση  υπολογίστηκε ο παράγοντας επίδρασης (</a:t>
            </a:r>
            <a:r>
              <a:rPr lang="en-GB" sz="1800" b="1" smtClean="0">
                <a:latin typeface="Arial" charset="0"/>
              </a:rPr>
              <a:t>effect size</a:t>
            </a:r>
            <a:r>
              <a:rPr lang="el-GR" sz="1800" b="1" smtClean="0">
                <a:latin typeface="Arial" charset="0"/>
              </a:rPr>
              <a:t>, , Ν: συνολικός αριθμός μετρήσεων.</a:t>
            </a:r>
            <a:r>
              <a:rPr lang="en-US" sz="1800" b="1" smtClean="0">
                <a:latin typeface="Arial" charset="0"/>
              </a:rPr>
              <a:t> </a:t>
            </a:r>
            <a:r>
              <a:rPr lang="el-GR" sz="1800" b="1" smtClean="0">
                <a:latin typeface="Arial" charset="0"/>
              </a:rPr>
              <a:t>Για τον έλεγχο σημαντικών διαφορών μεταξύ των τμημάτων χρησιμοποιήθηκε το μη παραμετρικό κριτήριο </a:t>
            </a:r>
            <a:r>
              <a:rPr lang="en-GB" sz="1800" b="1" smtClean="0">
                <a:latin typeface="Arial" charset="0"/>
              </a:rPr>
              <a:t>Mann</a:t>
            </a:r>
            <a:r>
              <a:rPr lang="el-GR" sz="1800" b="1" smtClean="0">
                <a:latin typeface="Arial" charset="0"/>
              </a:rPr>
              <a:t>-</a:t>
            </a:r>
            <a:r>
              <a:rPr lang="en-GB" sz="1800" b="1" smtClean="0">
                <a:latin typeface="Arial" charset="0"/>
              </a:rPr>
              <a:t>Whitney</a:t>
            </a:r>
            <a:r>
              <a:rPr lang="el-GR" sz="1800" b="1" smtClean="0">
                <a:latin typeface="Arial" charset="0"/>
              </a:rPr>
              <a:t> (</a:t>
            </a:r>
            <a:r>
              <a:rPr lang="en-GB" sz="1800" b="1" smtClean="0">
                <a:latin typeface="Arial" charset="0"/>
              </a:rPr>
              <a:t>U</a:t>
            </a:r>
            <a:r>
              <a:rPr lang="el-GR" sz="1800" b="1" smtClean="0">
                <a:latin typeface="Arial" charset="0"/>
              </a:rPr>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E58A5675-9F2D-4C21-BBBA-8B42409D165F}" type="slidenum">
              <a:rPr lang="en-US" sz="1200"/>
              <a:pPr eaLnBrk="1" hangingPunct="1"/>
              <a:t>17</a:t>
            </a:fld>
            <a:endParaRPr lang="en-US" sz="1200"/>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A20A86F9-A0E2-461A-B4D2-983464B42E52}" type="slidenum">
              <a:rPr lang="en-US" sz="1200"/>
              <a:pPr eaLnBrk="1" hangingPunct="1"/>
              <a:t>18</a:t>
            </a:fld>
            <a:endParaRPr lang="en-US" sz="1200"/>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4234C327-1677-48FA-9249-F555A153105C}" type="slidenum">
              <a:rPr lang="en-US" sz="1200"/>
              <a:pPr eaLnBrk="1" hangingPunct="1"/>
              <a:t>19</a:t>
            </a:fld>
            <a:endParaRPr lang="en-US" sz="1200"/>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r>
              <a:rPr lang="el-GR" sz="1400" b="1" smtClean="0">
                <a:latin typeface="Arial" charset="0"/>
              </a:rPr>
              <a:t>Υπήρχε μετατόπιση των απαντήσεων των μαθητών προς τις ψηλότερες κατηγορίες.  </a:t>
            </a:r>
            <a:endParaRPr lang="en-US" sz="1400" b="1" smtClean="0">
              <a:latin typeface="Arial" charset="0"/>
            </a:endParaRPr>
          </a:p>
          <a:p>
            <a:pPr eaLnBrk="1" hangingPunct="1">
              <a:spcBef>
                <a:spcPct val="0"/>
              </a:spcBef>
            </a:pPr>
            <a:r>
              <a:rPr lang="el-GR" sz="1400" b="1" smtClean="0">
                <a:latin typeface="Arial" charset="0"/>
                <a:cs typeface="Times New Roman" pitchFamily="18" charset="0"/>
              </a:rPr>
              <a:t>Δεν κατανόησαν την ερώτηση./Δεν απαντούν./Ασαφής απάντηση.</a:t>
            </a:r>
          </a:p>
          <a:p>
            <a:pPr eaLnBrk="1" hangingPunct="1">
              <a:spcBef>
                <a:spcPct val="0"/>
              </a:spcBef>
            </a:pPr>
            <a:r>
              <a:rPr lang="el-GR" sz="1400" b="1" smtClean="0">
                <a:latin typeface="Arial" charset="0"/>
                <a:cs typeface="Times New Roman" pitchFamily="18" charset="0"/>
              </a:rPr>
              <a:t>Θεωρούν πως ο ήχος περνά μόνο πάνω από τον τοίχο αγνοώντας άλλες διαδικασίες διάδοσης του ήχου.</a:t>
            </a:r>
          </a:p>
          <a:p>
            <a:pPr eaLnBrk="1" hangingPunct="1">
              <a:spcBef>
                <a:spcPct val="0"/>
              </a:spcBef>
            </a:pPr>
            <a:r>
              <a:rPr lang="el-GR" sz="1400" b="1" smtClean="0">
                <a:latin typeface="Arial" charset="0"/>
                <a:cs typeface="Times New Roman" pitchFamily="18" charset="0"/>
              </a:rPr>
              <a:t>Εξηγούν αναφέροντας τον τρόπο διάδοσης του ήχου σε ένα χώρο πάνω και μέσα από τον τοίχο. </a:t>
            </a:r>
          </a:p>
          <a:p>
            <a:pPr eaLnBrk="1" hangingPunct="1">
              <a:spcBef>
                <a:spcPct val="0"/>
              </a:spcBef>
            </a:pPr>
            <a:r>
              <a:rPr lang="el-GR" sz="1400" b="1" smtClean="0">
                <a:latin typeface="Arial" charset="0"/>
                <a:cs typeface="Times New Roman" pitchFamily="18" charset="0"/>
              </a:rPr>
              <a:t>Εξηγούν αναφέροντας τον τρόπο διάδοσης του ήχου σε ένα χώρο πάνω και μέσα από τον τοίχο χρησιμοποιώντας έννοιες όπως ανάκλαση, αντήχηση, μεταφορά ενέργειας κοκ. </a:t>
            </a:r>
          </a:p>
          <a:p>
            <a:pPr eaLnBrk="1" hangingPunct="1">
              <a:spcBef>
                <a:spcPct val="0"/>
              </a:spcBef>
            </a:pPr>
            <a:r>
              <a:rPr lang="el-GR" sz="1400" b="1" smtClean="0">
                <a:latin typeface="Arial" charset="0"/>
                <a:cs typeface="Times New Roman" pitchFamily="18" charset="0"/>
              </a:rPr>
              <a:t>Πάνω από τους μισούς μαθητές έδωσαν ικανοποιητικές απαντήσεις στο μεταπειραματικό ενώ δύο απάντησαν σωστά χρησιμοποιώντας και τις κατάλληλες έννοιες.</a:t>
            </a:r>
            <a:endParaRPr lang="en-US" sz="1400" b="1" smtClean="0">
              <a:latin typeface="Arial"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4FA839C9-FB99-4C7A-B9FF-11F7C11F1D12}" type="slidenum">
              <a:rPr lang="en-US" sz="1200"/>
              <a:pPr eaLnBrk="1" hangingPunct="1"/>
              <a:t>2</a:t>
            </a:fld>
            <a:endParaRPr lang="en-US" sz="1200"/>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lnSpc>
                <a:spcPct val="160000"/>
              </a:lnSpc>
              <a:spcBef>
                <a:spcPct val="75000"/>
              </a:spcBef>
              <a:spcAft>
                <a:spcPct val="30000"/>
              </a:spcAft>
              <a:buSzPct val="115000"/>
              <a:buFont typeface="Wingdings" pitchFamily="2" charset="2"/>
              <a:buNone/>
            </a:pPr>
            <a:r>
              <a:rPr lang="el-GR" smtClean="0">
                <a:latin typeface="Arial" charset="0"/>
              </a:rPr>
              <a:t>Το προβληματοκεντρικό μοντέλο μάθησης με συνθετική εργασία</a:t>
            </a:r>
            <a:r>
              <a:rPr lang="en-GB" smtClean="0">
                <a:latin typeface="Arial" charset="0"/>
              </a:rPr>
              <a:t> (PBL)</a:t>
            </a:r>
            <a:endParaRPr lang="el-GR" smtClean="0">
              <a:latin typeface="Arial" charset="0"/>
            </a:endParaRPr>
          </a:p>
          <a:p>
            <a:pPr eaLnBrk="1" hangingPunct="1"/>
            <a:endParaRPr lang="en-US" sz="1600" b="1"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5986C6DC-78CE-4492-A3CF-915B3216EB34}" type="slidenum">
              <a:rPr lang="en-US" sz="1200"/>
              <a:pPr eaLnBrk="1" hangingPunct="1"/>
              <a:t>20</a:t>
            </a:fld>
            <a:endParaRPr lang="en-US" sz="1200"/>
          </a:p>
        </p:txBody>
      </p:sp>
      <p:sp>
        <p:nvSpPr>
          <p:cNvPr id="66563" name="Rectangle 2"/>
          <p:cNvSpPr>
            <a:spLocks noRo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eaLnBrk="1" hangingPunct="1"/>
            <a:r>
              <a:rPr lang="el-GR" sz="1400" b="1" smtClean="0">
                <a:latin typeface="Arial" charset="0"/>
              </a:rPr>
              <a:t>Σε ανάλυση που πραγματοποιήθηκε με το κριτήριο </a:t>
            </a:r>
            <a:r>
              <a:rPr lang="en-GB" sz="1400" b="1" smtClean="0">
                <a:latin typeface="Arial" charset="0"/>
              </a:rPr>
              <a:t>Wilcoxon </a:t>
            </a:r>
            <a:r>
              <a:rPr lang="el-GR" sz="1400" b="1" smtClean="0">
                <a:latin typeface="Arial" charset="0"/>
              </a:rPr>
              <a:t>παρατηρήθηκε στατιστικά σημαντική βελτίωση στις απαντήσεις των μαθητών και ο παράγοντας επίδρασης είχε τιμή .47. Δηλαδή η διδακτική παρέμβαση είχε πολύ σημαντική επίδραση αφού ήταν κοντά στο 0.5, αν ο δείκτης επίδραση ήταν κοντά στο 0.3 θεωρείται πως είχε μέτρια επίδραση και στο 0.1 πως δεν είχε σχεδόν καμία επίδραση βάση της βιβλιογραφίας (</a:t>
            </a:r>
            <a:r>
              <a:rPr lang="en-US" sz="1400" b="1" smtClean="0">
                <a:latin typeface="Arial" charset="0"/>
              </a:rPr>
              <a:t>Cohen</a:t>
            </a:r>
            <a:r>
              <a:rPr lang="el-GR" sz="1400" b="1" smtClean="0">
                <a:latin typeface="Arial" charset="0"/>
              </a:rPr>
              <a:t>, 1988; </a:t>
            </a:r>
            <a:r>
              <a:rPr lang="en-US" sz="1400" b="1" smtClean="0">
                <a:latin typeface="Arial" charset="0"/>
              </a:rPr>
              <a:t>Field</a:t>
            </a:r>
            <a:r>
              <a:rPr lang="el-GR" sz="1400" b="1" smtClean="0">
                <a:latin typeface="Arial" charset="0"/>
              </a:rPr>
              <a:t>, 2009) </a:t>
            </a:r>
            <a:endParaRPr lang="en-US" sz="1400" b="1"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7FBE093B-6789-472E-B45E-7A89B3F69B68}" type="slidenum">
              <a:rPr lang="en-US" sz="1200"/>
              <a:pPr eaLnBrk="1" hangingPunct="1"/>
              <a:t>21</a:t>
            </a:fld>
            <a:endParaRPr lang="en-US" sz="1200"/>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l-GR" sz="1400" b="1" smtClean="0">
                <a:latin typeface="Arial" charset="0"/>
              </a:rPr>
              <a:t>Σε αυτό σημείο θα σας παρουσιάσω τα αποτελέσματα αναφορικά με τα συναισθήματα των μαθητών και τη σύγκριση που πραγματοποιήθηκε των απόψεων των μαθητών για τα δύο είδη των δραστηριοτήτων εφαρμογή του διδακτικού υλικού και ετοιμασίας της πρότασης. Οι παράμετροι που χρησιμοποιήθηκαν ήταν:</a:t>
            </a:r>
          </a:p>
          <a:p>
            <a:pPr eaLnBrk="1" hangingPunct="1"/>
            <a:r>
              <a:rPr lang="el-GR" sz="1400" b="1" smtClean="0">
                <a:latin typeface="Arial" charset="0"/>
              </a:rPr>
              <a:t>διερευνά πόσο ενδιαφέρουσες και απολαυστικές βρήκαν οι μαθητές τις συγκεκριμένες δραστηριότητες</a:t>
            </a:r>
          </a:p>
          <a:p>
            <a:pPr eaLnBrk="1" hangingPunct="1"/>
            <a:r>
              <a:rPr lang="el-GR" sz="1400" b="1" smtClean="0">
                <a:latin typeface="Arial" charset="0"/>
              </a:rPr>
              <a:t>διερευνά αν αισθάνθηκαν, μέσα από αυτού του είδους τις δραστηριότητες, να έρχονται σε επαφή με τους συμμαθητές τους δείχνοντας πνεύμα συνεργασίας και εμπιστοσύνης</a:t>
            </a:r>
          </a:p>
          <a:p>
            <a:pPr eaLnBrk="1" hangingPunct="1"/>
            <a:r>
              <a:rPr lang="el-GR" sz="1400" b="1" smtClean="0">
                <a:latin typeface="Arial" charset="0"/>
              </a:rPr>
              <a:t>Αν ένιωσαν να χρειάζεται προσπάθεια η εμπλοκή τους σε αυτές και αν τις αισθάνθηκαν σημαντικές για εκείνους</a:t>
            </a:r>
          </a:p>
          <a:p>
            <a:pPr eaLnBrk="1" hangingPunct="1"/>
            <a:r>
              <a:rPr lang="el-GR" sz="1400" b="1" smtClean="0">
                <a:latin typeface="Arial" charset="0"/>
              </a:rPr>
              <a:t>Κατά πόσο τις θεώρησαν υποχρεωτικές ή αν είχαν το δικαίωμα επιλογής </a:t>
            </a:r>
          </a:p>
          <a:p>
            <a:pPr eaLnBrk="1" hangingPunct="1"/>
            <a:r>
              <a:rPr lang="el-GR" sz="1400" b="1" smtClean="0">
                <a:latin typeface="Arial" charset="0"/>
              </a:rPr>
              <a:t>Αν ένιωσαν να πιέζονται ή ένταση κατά τη διάρκεια εμπλοκής τους σε αυτές </a:t>
            </a:r>
          </a:p>
          <a:p>
            <a:pPr eaLnBrk="1" hangingPunct="1"/>
            <a:r>
              <a:rPr lang="el-GR" sz="1400" b="1" smtClean="0">
                <a:latin typeface="Arial" charset="0"/>
              </a:rPr>
              <a:t>Αν τις θεωρούν χρήσιμες και αξιόλογες. </a:t>
            </a:r>
          </a:p>
          <a:p>
            <a:pPr eaLnBrk="1" hangingPunct="1"/>
            <a:r>
              <a:rPr lang="el-GR" sz="1400" b="1" smtClean="0">
                <a:latin typeface="Arial" charset="0"/>
              </a:rPr>
              <a:t>Αν μπορούσαν να τις φέρουν εις πέρας</a:t>
            </a:r>
          </a:p>
          <a:p>
            <a:pPr eaLnBrk="1" hangingPunct="1"/>
            <a:r>
              <a:rPr lang="el-GR" sz="1400" b="1" smtClean="0">
                <a:latin typeface="Arial" charset="0"/>
              </a:rPr>
              <a:t>Η κλίμακα είχε αριθμούς από το 1 μέχρι το 7 όπου σήμαινε πως οι δηλώσεις που άνηκαν σε αυτές τις μεταβλητές τους εξέφραζαν πλήρως ή όχι. </a:t>
            </a:r>
          </a:p>
          <a:p>
            <a:pPr eaLnBrk="1" hangingPunct="1"/>
            <a:endParaRPr lang="el-GR" sz="1400" b="1" smtClean="0">
              <a:latin typeface="Arial" charset="0"/>
            </a:endParaRPr>
          </a:p>
          <a:p>
            <a:pPr eaLnBrk="1" hangingPunct="1"/>
            <a:endParaRPr lang="en-GB" sz="1400" b="1" smtClean="0">
              <a:latin typeface="Arial" charset="0"/>
            </a:endParaRPr>
          </a:p>
          <a:p>
            <a:pPr eaLnBrk="1" hangingPunct="1"/>
            <a:endParaRPr lang="en-US" sz="1400" b="1"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B63185FC-ED47-4850-917D-C77DFE143CC5}" type="slidenum">
              <a:rPr lang="en-US" sz="1200"/>
              <a:pPr eaLnBrk="1" hangingPunct="1"/>
              <a:t>22</a:t>
            </a:fld>
            <a:endParaRPr lang="en-US" sz="1200"/>
          </a:p>
        </p:txBody>
      </p:sp>
      <p:sp>
        <p:nvSpPr>
          <p:cNvPr id="68611" name="Rectangle 2"/>
          <p:cNvSpPr>
            <a:spLocks noRo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r>
              <a:rPr lang="el-GR" sz="1400" smtClean="0">
                <a:latin typeface="Arial" charset="0"/>
              </a:rPr>
              <a:t>Η μεταβλητές ενδιαφέρον/απόλαυση και η κοινωνική διασύνδεση είχαν τους ψηλότερους μέσους όρο από τις άλλες Επομένως μπορεί να λεχθεί πως οι μαθητές βρήκαν αρκετά ενδιαφέρον και απολαυστικά και τα δύο είδη δραστηριοτήτων και ένιωσαν, μέσα από αυτού του είδους τις δραστηριότητες, να έρχονται σε επαφή με τους συμμαθητές τους δείχνοντας πνεύμα συνεργασίας και εμπιστοσύνης. Επίσης βρήκαν την ετοιμασία παρουσίασης για την πρότασή τους στην επίλυση προβλήματος ως αρκετά χρήσιμη και σημαντική. Δεν θεώρησαν πως κατέβαλαν μεγάλη προσπάθεια ούτε να ένιωσαν ιδιαίτερη πίεση. Παρόλο που η διαφορά των μέσων όρων για τις μεταβλητές που διερευνούν τα συναισθήματα των μαθητών δεν φαίνεται να διαφέρει ιδιαίτερα, δηλαδή οι μαθητές βρήκαν τα δύο είδη δραστηριοτήτων περίπου τα ίδια, σε τέσσερις από τις επτά μεταβλητές υπήρξε στατιστικά σημαντική διαφοροποίηση. Η εμπλοκή τους στη διδακτική παρέμβαση δεν ήταν προαιρετική αλλά οι μαθητές δεν θεώρησαν πως συμμετείχαν γιατί ήταν υποχρεωμένοι. Η μεταβλητή διακριτή αντίληψη επιλογής είχε μέσο όρο στην πρώτη μέτρηση 5.10 και στη δεύτερη μέτρηση 4.37, που δείχνει πως για την ετοιμασία της παρουσίασης οι μαθητές ένιωσαν περισσότερο υποχρεωμένοι από ότι κατά τη διάρκεια ενασχόλησής τους με τη διδακτική ενότητα. Οι μαθητές θεώρησαν τη διαδικασία ετοιμασίας της παρουσίασης περισσότερο χρήσιμη και με μεγαλύτερη αξία επίσης θεώρησαν πως σε αυτή τη διαδικασία ήρθαν πιο κοντά στους συμμαθητές τους και ομαδικά κατάφεραν να φέρουν εις πέρας την αποστολή που τους ανατέθηκε. Αναφορικά με την προσπάθεια που κατέβαλαν οι μαθητές στη διαδικασία ετοιμασίας της παρουσίασης της πρότασης τους, δώδεκα μαθητές (67%) έδωσαν θετικότερες βαθμολογίες.</a:t>
            </a:r>
            <a:endParaRPr lang="en-US" sz="1400"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7D2481AD-3C66-4F77-AF4A-92462FCE217C}" type="slidenum">
              <a:rPr lang="en-US" sz="1200"/>
              <a:pPr eaLnBrk="1" hangingPunct="1"/>
              <a:t>23</a:t>
            </a:fld>
            <a:endParaRPr lang="en-US" sz="1200"/>
          </a:p>
        </p:txBody>
      </p:sp>
      <p:sp>
        <p:nvSpPr>
          <p:cNvPr id="69635" name="Rectangle 2"/>
          <p:cNvSpPr>
            <a:spLocks noRo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r>
              <a:rPr lang="el-GR" sz="1000" smtClean="0">
                <a:latin typeface="Arial" charset="0"/>
              </a:rPr>
              <a:t>4</a:t>
            </a:r>
            <a:r>
              <a:rPr lang="el-GR" sz="1400" b="1" smtClean="0">
                <a:latin typeface="Arial" charset="0"/>
              </a:rPr>
              <a:t>. (</a:t>
            </a:r>
            <a:r>
              <a:rPr lang="en-US" sz="1400" b="1" smtClean="0">
                <a:latin typeface="Arial" charset="0"/>
              </a:rPr>
              <a:t>Schneider</a:t>
            </a:r>
            <a:r>
              <a:rPr lang="el-GR" sz="1400" b="1" smtClean="0">
                <a:latin typeface="Arial" charset="0"/>
              </a:rPr>
              <a:t> </a:t>
            </a:r>
            <a:r>
              <a:rPr lang="en-US" sz="1400" b="1" smtClean="0">
                <a:latin typeface="Arial" charset="0"/>
              </a:rPr>
              <a:t>et</a:t>
            </a:r>
            <a:r>
              <a:rPr lang="el-GR" sz="1400" b="1" smtClean="0">
                <a:latin typeface="Arial" charset="0"/>
              </a:rPr>
              <a:t> </a:t>
            </a:r>
            <a:r>
              <a:rPr lang="en-US" sz="1400" b="1" smtClean="0">
                <a:latin typeface="Arial" charset="0"/>
              </a:rPr>
              <a:t>al</a:t>
            </a:r>
            <a:r>
              <a:rPr lang="el-GR" sz="1400" b="1" smtClean="0">
                <a:latin typeface="Arial" charset="0"/>
              </a:rPr>
              <a:t>, 2002)</a:t>
            </a:r>
          </a:p>
          <a:p>
            <a:pPr algn="ctr" eaLnBrk="1" hangingPunct="1"/>
            <a:r>
              <a:rPr lang="el-GR" sz="1400" b="1" smtClean="0">
                <a:latin typeface="Arial" charset="0"/>
              </a:rPr>
              <a:t>Οι δύο ομάδες που δεν κατάφεραν να αποδώσουν το ίδιο καλά στην κατασκευή του τελικού προϊόντος της συνθετικής εργασίας είχαν δυσκολία στην κατανόηση των δύο μοντέλων σύνδεσης του τρόπου κατάταξης των υλικών με βάση τις ιδιότητες της δομής τους και σε διαδικασίες αυτοαξιολόγησης. </a:t>
            </a:r>
          </a:p>
          <a:p>
            <a:pPr eaLnBrk="1" hangingPunct="1"/>
            <a:endParaRPr lang="el-GR" sz="1400" b="1" smtClean="0">
              <a:latin typeface="Arial" charset="0"/>
            </a:endParaRPr>
          </a:p>
          <a:p>
            <a:pPr eaLnBrk="1" hangingPunct="1"/>
            <a:r>
              <a:rPr lang="el-GR" sz="1000" smtClean="0">
                <a:latin typeface="Arial" charset="0"/>
              </a:rPr>
              <a:t>17 </a:t>
            </a:r>
            <a:r>
              <a:rPr lang="el-GR" smtClean="0">
                <a:latin typeface="Arial" charset="0"/>
              </a:rPr>
              <a:t>(</a:t>
            </a:r>
            <a:r>
              <a:rPr lang="en-GB" smtClean="0">
                <a:latin typeface="Arial" charset="0"/>
              </a:rPr>
              <a:t>Black</a:t>
            </a:r>
            <a:r>
              <a:rPr lang="el-GR" smtClean="0">
                <a:latin typeface="Arial" charset="0"/>
              </a:rPr>
              <a:t> και </a:t>
            </a:r>
            <a:r>
              <a:rPr lang="en-GB" smtClean="0">
                <a:latin typeface="Arial" charset="0"/>
              </a:rPr>
              <a:t>Wiliam</a:t>
            </a:r>
            <a:r>
              <a:rPr lang="el-GR" smtClean="0">
                <a:latin typeface="Arial" charset="0"/>
              </a:rPr>
              <a:t>, 1998). </a:t>
            </a:r>
            <a:endParaRPr 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80E8D826-BDC8-4B61-9CA8-3A00A8BA5AC5}" type="slidenum">
              <a:rPr lang="en-US" sz="1200"/>
              <a:pPr eaLnBrk="1" hangingPunct="1"/>
              <a:t>24</a:t>
            </a:fld>
            <a:endParaRPr lang="en-US" sz="1200"/>
          </a:p>
        </p:txBody>
      </p:sp>
      <p:sp>
        <p:nvSpPr>
          <p:cNvPr id="70659" name="Rectangle 2"/>
          <p:cNvSpPr>
            <a:spLocks noRo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r>
              <a:rPr lang="el-GR" sz="1400" b="1" smtClean="0">
                <a:latin typeface="Arial" charset="0"/>
              </a:rPr>
              <a:t>Ενώ</a:t>
            </a:r>
            <a:r>
              <a:rPr lang="el-GR" sz="1100" smtClean="0">
                <a:latin typeface="Arial" charset="0"/>
              </a:rPr>
              <a:t> </a:t>
            </a:r>
            <a:r>
              <a:rPr lang="el-GR" sz="1600" b="1" smtClean="0">
                <a:latin typeface="Arial" charset="0"/>
              </a:rPr>
              <a:t>με την έναρξη της διδακτικής παρέμβασης οι μαθητές δυσκολεύονταν στην ομαδική εργασία</a:t>
            </a:r>
            <a:endParaRPr lang="en-US" sz="1600" b="1"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22CE35B6-6140-4B10-BE24-94CDF238FDF4}" type="slidenum">
              <a:rPr lang="en-US" sz="1200"/>
              <a:pPr eaLnBrk="1" hangingPunct="1"/>
              <a:t>25</a:t>
            </a:fld>
            <a:endParaRPr lang="en-US" sz="1200"/>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r>
              <a:rPr lang="el-GR" smtClean="0">
                <a:latin typeface="Arial" charset="0"/>
              </a:rPr>
              <a:t>13. </a:t>
            </a:r>
            <a:r>
              <a:rPr lang="en-GB" smtClean="0">
                <a:latin typeface="Arial" charset="0"/>
              </a:rPr>
              <a:t>Lavonen, 2008</a:t>
            </a:r>
            <a:endParaRPr 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0FADCCC3-C336-45D5-871A-C3090D27777C}" type="slidenum">
              <a:rPr lang="en-US" sz="1200"/>
              <a:pPr eaLnBrk="1" hangingPunct="1"/>
              <a:t>27</a:t>
            </a:fld>
            <a:endParaRPr lang="en-US" sz="1200"/>
          </a:p>
        </p:txBody>
      </p:sp>
      <p:sp>
        <p:nvSpPr>
          <p:cNvPr id="72707" name="Rectangle 2"/>
          <p:cNvSpPr>
            <a:spLocks noRo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lnSpc>
                <a:spcPct val="115000"/>
              </a:lnSpc>
              <a:spcBef>
                <a:spcPct val="25000"/>
              </a:spcBef>
              <a:spcAft>
                <a:spcPct val="40000"/>
              </a:spcAft>
            </a:pPr>
            <a:r>
              <a:rPr lang="el-GR" sz="1600" b="1" smtClean="0">
                <a:latin typeface="Arial" charset="0"/>
              </a:rPr>
              <a:t>Δεν ήμουν παρόν στη συμπλήρωση του διαγνωστικού δοκιμίου που έγινε δύο χρονιά μετά και τα αποτελέσματα διαφοροποιούνται αρκετά μεταξύ των δύο τμημάτων, στα οποία είχε εφαρμοστεί η διδακτική παρέμβαση. Αυτό πιθανώς να οφείλεται στην αδιαφορία του ενός εκ των δύο τμημάτων να συμπληρώσει το δοκίμιο. Επομένως φάνηκε ανάγκη για εξέταση των παραγόντων που επηρεάζουν την απόφαση ενός μαθητή να συμπληρώσει η όχι ένα δοκίμιο.</a:t>
            </a:r>
            <a:endParaRPr lang="en-US" sz="1600" b="1"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2C98D4AE-37CD-4D62-9D3F-200C657A3F7F}" type="slidenum">
              <a:rPr lang="en-US" sz="1200"/>
              <a:pPr eaLnBrk="1" hangingPunct="1"/>
              <a:t>28</a:t>
            </a:fld>
            <a:endParaRPr lang="en-US" sz="1200"/>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lnSpc>
                <a:spcPct val="115000"/>
              </a:lnSpc>
              <a:spcBef>
                <a:spcPct val="25000"/>
              </a:spcBef>
              <a:spcAft>
                <a:spcPct val="40000"/>
              </a:spcAft>
            </a:pPr>
            <a:r>
              <a:rPr lang="el-GR" sz="1600" b="1" smtClean="0">
                <a:solidFill>
                  <a:srgbClr val="003366"/>
                </a:solidFill>
                <a:latin typeface="Arial" charset="0"/>
              </a:rPr>
              <a:t>Εδώ πρέπει να αναφερθεί πως τα συμπεράσματα που εξήχθησαν από την παρούσα έρευνα είναι μη γενικεύσιμα αφού είχε πολύ μικρό σε αριθμό και βολικό δείγμα.</a:t>
            </a:r>
            <a:r>
              <a:rPr lang="en-US" sz="1600" b="1" smtClean="0">
                <a:latin typeface="Arial" charset="0"/>
              </a:rPr>
              <a:t> </a:t>
            </a:r>
            <a:endParaRPr lang="el-GR" sz="1600" b="1" smtClean="0">
              <a:latin typeface="Arial" charset="0"/>
            </a:endParaRPr>
          </a:p>
          <a:p>
            <a:pPr eaLnBrk="1" hangingPunct="1">
              <a:lnSpc>
                <a:spcPct val="115000"/>
              </a:lnSpc>
              <a:spcBef>
                <a:spcPct val="25000"/>
              </a:spcBef>
              <a:spcAft>
                <a:spcPct val="40000"/>
              </a:spcAft>
            </a:pPr>
            <a:r>
              <a:rPr lang="el-GR" sz="1600" b="1" smtClean="0">
                <a:latin typeface="Arial" charset="0"/>
              </a:rPr>
              <a:t>Έτσι για να κλείσω την παρουσίαση ΝΙΏΘΩ ΤΗΝ ΑΝΆΓΚΗ ΝΑ Σας ΑΝΑΦΈΡΩ πως για 2μιση μήνες περίπου πήγαινα στη τάξη με χαμόγελο αφού ήξερα πως οι μαθητές θα δούλευαν με ενθουσιασμό, πολλές φορές χτυπούσε το κουδούνι από το διάλλειμα και οι μαθητές ήταν έξω από την τάξη περιμένοντας με να έρθω, ενώ άλλες δεν έβγαιναν για διάλλειμα γιατί ήθελαν να ολοκληρώσουν αυτό που έκαναν ή να συζητήσουν με μένα τα αποτελέσματα τους!!!!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3AF3B423-09FB-4269-82FE-CAAEAF750131}" type="slidenum">
              <a:rPr lang="en-US" sz="1200"/>
              <a:pPr eaLnBrk="1" hangingPunct="1"/>
              <a:t>29</a:t>
            </a:fld>
            <a:endParaRPr lang="en-US" sz="1200"/>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r>
              <a:rPr lang="el-GR" sz="1400" b="1" smtClean="0">
                <a:latin typeface="Arial" charset="0"/>
              </a:rPr>
              <a:t>Θα ήθελα να ευχαριστήσω τον κ. Κωνσταντίνο Κωνσταντίνου για την ανάθεση του θέματος και τη στήριξη του κατά τη διάρκεια οργάνωσης και εφαρμογής της διδακτικής παρέμβασης.</a:t>
            </a:r>
          </a:p>
          <a:p>
            <a:pPr eaLnBrk="1" hangingPunct="1"/>
            <a:r>
              <a:rPr lang="el-GR" sz="1400" b="1" smtClean="0">
                <a:latin typeface="Arial" charset="0"/>
              </a:rPr>
              <a:t>Τον Νικό για τη βοήθεια του στην ανάλυση των αποτελεσμάτων. Τον Μιχάλη και την Αργυρώ για τη βοήθεια τους στην εφαρμογή της διδακτικής παρέμβασης. Γενικά θα ήθελα να ευχαριστήσω την ομάδα μάθησης στις Φυσικές και Περιβαλλόντικές επιστήμες για τη μετάφραση του διδακτικού υλικού, του ερωτηματολογίου αναφορικά με τα συναισθήματα των μαθητών και τις ερωτήσεις των διαγνωστικών δοκιμίων. Επίσης θα ήθελα να ευχαριστήσω τον διευθυντή του Σχολείου μου για την στήριξη του και όλους τους συναδέλφους που με βοήθησαν. Φυσικά θα πρέπει να ευχαριστήσω και την ομάδα ερευνητών του Πανεπιστημίου της Βαρκελώνης για τη κατασκευή του διδακτικού υλικού «Ακουστικές ιδιότητες των υλικών» που εγώ προσωπικά το βρήκα εξαιρετικό. </a:t>
            </a:r>
            <a:endParaRPr lang="en-US" sz="1400" b="1"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0532AF1A-A2E5-448F-908C-40F25B03DA2C}" type="slidenum">
              <a:rPr lang="en-US" sz="1200"/>
              <a:pPr eaLnBrk="1" hangingPunct="1"/>
              <a:t>32</a:t>
            </a:fld>
            <a:endParaRPr lang="en-US" sz="1200"/>
          </a:p>
        </p:txBody>
      </p:sp>
      <p:sp>
        <p:nvSpPr>
          <p:cNvPr id="75779" name="Rectangle 2"/>
          <p:cNvSpPr>
            <a:spLocks noRo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C7024D98-E54F-428E-BDAE-1AAF45827FF0}" type="slidenum">
              <a:rPr lang="en-US" sz="1200"/>
              <a:pPr eaLnBrk="1" hangingPunct="1"/>
              <a:t>3</a:t>
            </a:fld>
            <a:endParaRPr lang="en-US" sz="1200"/>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A7220F41-1EB3-4A84-891E-69B92469EF02}" type="slidenum">
              <a:rPr lang="en-US" sz="1200"/>
              <a:pPr eaLnBrk="1" hangingPunct="1"/>
              <a:t>35</a:t>
            </a:fld>
            <a:endParaRPr lang="en-US" sz="1200"/>
          </a:p>
        </p:txBody>
      </p:sp>
      <p:sp>
        <p:nvSpPr>
          <p:cNvPr id="76803" name="Rectangle 2"/>
          <p:cNvSpPr>
            <a:spLocks noRo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r>
              <a:rPr lang="el-GR" sz="1300" smtClean="0">
                <a:latin typeface="Calibri" pitchFamily="34" charset="0"/>
              </a:rPr>
              <a:t>Μέσα από </a:t>
            </a:r>
            <a:r>
              <a:rPr lang="en-GB" sz="1300" smtClean="0">
                <a:latin typeface="Calibri" pitchFamily="34" charset="0"/>
              </a:rPr>
              <a:t>PROJECT </a:t>
            </a:r>
            <a:r>
              <a:rPr lang="el-GR" sz="1400" smtClean="0">
                <a:latin typeface="Arial" charset="0"/>
              </a:rPr>
              <a:t>στην εισαγωγή και δόμηση της συνθετικής εργασίας</a:t>
            </a:r>
            <a:r>
              <a:rPr lang="el-GR" sz="1400" baseline="30000" smtClean="0">
                <a:latin typeface="Arial" charset="0"/>
              </a:rPr>
              <a:t>6</a:t>
            </a:r>
            <a:endParaRPr lang="en-US" sz="1400" baseline="30000"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244390E0-4CDD-4504-ABA6-C946486CBD4C}" type="slidenum">
              <a:rPr lang="en-US" sz="1200"/>
              <a:pPr eaLnBrk="1" hangingPunct="1"/>
              <a:t>36</a:t>
            </a:fld>
            <a:endParaRPr lang="en-US" sz="1200"/>
          </a:p>
        </p:txBody>
      </p:sp>
      <p:sp>
        <p:nvSpPr>
          <p:cNvPr id="77827" name="Rectangle 2"/>
          <p:cNvSpPr>
            <a:spLocks noRo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r>
              <a:rPr lang="el-GR" sz="1300" smtClean="0">
                <a:latin typeface="Calibri" pitchFamily="34" charset="0"/>
              </a:rPr>
              <a:t>Μέσα από </a:t>
            </a:r>
            <a:r>
              <a:rPr lang="en-GB" sz="1300" smtClean="0">
                <a:latin typeface="Calibri" pitchFamily="34" charset="0"/>
              </a:rPr>
              <a:t>PROJECT </a:t>
            </a:r>
            <a:r>
              <a:rPr lang="el-GR" sz="1400" smtClean="0">
                <a:latin typeface="Arial" charset="0"/>
              </a:rPr>
              <a:t>στην εισαγωγή και δόμηση της συνθετικής εργασίας</a:t>
            </a:r>
            <a:r>
              <a:rPr lang="el-GR" sz="1400" baseline="30000" smtClean="0">
                <a:latin typeface="Arial" charset="0"/>
              </a:rPr>
              <a:t>6</a:t>
            </a:r>
            <a:endParaRPr lang="en-US" sz="1400" baseline="30000"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FF6420CB-9A7F-4568-BBDC-6CD3E67A4CB3}" type="slidenum">
              <a:rPr lang="en-US" sz="1200"/>
              <a:pPr eaLnBrk="1" hangingPunct="1"/>
              <a:t>37</a:t>
            </a:fld>
            <a:endParaRPr lang="en-US" sz="1200"/>
          </a:p>
        </p:txBody>
      </p:sp>
      <p:sp>
        <p:nvSpPr>
          <p:cNvPr id="78851" name="Rectangle 2"/>
          <p:cNvSpPr>
            <a:spLocks noRo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r>
              <a:rPr lang="el-GR" sz="1300" smtClean="0">
                <a:latin typeface="Calibri" pitchFamily="34" charset="0"/>
              </a:rPr>
              <a:t>Μέσα από </a:t>
            </a:r>
            <a:r>
              <a:rPr lang="en-GB" sz="1300" smtClean="0">
                <a:latin typeface="Calibri" pitchFamily="34" charset="0"/>
              </a:rPr>
              <a:t>PROJECT </a:t>
            </a:r>
            <a:r>
              <a:rPr lang="el-GR" sz="1400" smtClean="0">
                <a:latin typeface="Arial" charset="0"/>
              </a:rPr>
              <a:t>στην εισαγωγή και δόμηση της συνθετικής εργασίας</a:t>
            </a:r>
            <a:r>
              <a:rPr lang="el-GR" sz="1400" baseline="30000" smtClean="0">
                <a:latin typeface="Arial" charset="0"/>
              </a:rPr>
              <a:t>6</a:t>
            </a:r>
            <a:endParaRPr lang="en-US" sz="1400" baseline="30000"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C66E7CE2-44A1-4B73-A066-A16E735FB7B0}" type="slidenum">
              <a:rPr lang="en-US" sz="1200"/>
              <a:pPr eaLnBrk="1" hangingPunct="1"/>
              <a:t>38</a:t>
            </a:fld>
            <a:endParaRPr lang="en-US" sz="1200"/>
          </a:p>
        </p:txBody>
      </p:sp>
      <p:sp>
        <p:nvSpPr>
          <p:cNvPr id="79875" name="Rectangle 2"/>
          <p:cNvSpPr>
            <a:spLocks noRo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lnSpc>
                <a:spcPct val="115000"/>
              </a:lnSpc>
              <a:spcAft>
                <a:spcPct val="45000"/>
              </a:spcAft>
              <a:buSzPct val="125000"/>
              <a:buFont typeface="Wingdings" pitchFamily="2" charset="2"/>
              <a:buNone/>
            </a:pPr>
            <a:r>
              <a:rPr lang="el-GR" sz="1800" b="1" smtClean="0">
                <a:latin typeface="Arial" charset="0"/>
              </a:rPr>
              <a:t>Όταν όμως είναι καλά σχεδιασμένα και ικανοποιούν τους στόχους για μάθηση, οι μαθητές είναι ικανοί να αναπτύξουν την κατανόηση που απαιτείται.</a:t>
            </a:r>
          </a:p>
          <a:p>
            <a:pPr eaLnBrk="1" hangingPunct="1">
              <a:lnSpc>
                <a:spcPct val="115000"/>
              </a:lnSpc>
              <a:spcAft>
                <a:spcPct val="45000"/>
              </a:spcAft>
              <a:buSzPct val="125000"/>
              <a:buFont typeface="Wingdings" pitchFamily="2" charset="2"/>
              <a:buNone/>
            </a:pPr>
            <a:r>
              <a:rPr lang="el-GR" sz="1800" b="1" smtClean="0">
                <a:latin typeface="Arial" charset="0"/>
              </a:rPr>
              <a:t>Επίσης ένας σημαντικός παράγοντας για επιτυχημένη εμπλοκή των μαθητών σε αυτό το περιβάλλον μάθησης είναι οι διαδικασίες κινήτρων για προσωπική ανάπτυξη και ευημερία. </a:t>
            </a:r>
            <a:r>
              <a:rPr lang="el-GR" sz="1600" b="1" smtClean="0">
                <a:latin typeface="Arial" charset="0"/>
              </a:rPr>
              <a:t>Γενικά η υλοποίηση συνθετικών εργασιών σε πραγματικές συνθήκες τάξης ενδέχεται να ενθαρρύνει την ενεργό μάθηση και την πρακτική λήψης αποφάσεων, δεξιότητες που συμβάλλουν στην ανάπτυξη ώριμων μαθητών</a:t>
            </a:r>
            <a:r>
              <a:rPr lang="en-US" sz="1600" b="1" smtClean="0">
                <a:latin typeface="Arial" charset="0"/>
              </a:rPr>
              <a:t> </a:t>
            </a:r>
            <a:r>
              <a:rPr lang="el-GR" sz="1600" b="1" smtClean="0">
                <a:latin typeface="Arial" charset="0"/>
              </a:rPr>
              <a:t>(</a:t>
            </a:r>
            <a:r>
              <a:rPr lang="en-US" sz="1600" b="1" smtClean="0">
                <a:latin typeface="Arial" charset="0"/>
              </a:rPr>
              <a:t>Gerlach</a:t>
            </a:r>
            <a:r>
              <a:rPr lang="el-GR" sz="1600" b="1" smtClean="0">
                <a:latin typeface="Arial" charset="0"/>
              </a:rPr>
              <a:t>, 2008). Σε αυτό το σημείο θα σας παρουσιάσω τη μεθοδολογία που ακολουθήθηκε για τη διεξαγωγή της έρευνας!!!</a:t>
            </a:r>
            <a:endParaRPr lang="en-US" sz="1600" b="1"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B16C154B-D8C3-4D94-A30B-B019F7C2079D}" type="slidenum">
              <a:rPr lang="en-US" sz="1200"/>
              <a:pPr eaLnBrk="1" hangingPunct="1"/>
              <a:t>39</a:t>
            </a:fld>
            <a:endParaRPr lang="en-US" sz="1200"/>
          </a:p>
        </p:txBody>
      </p:sp>
      <p:sp>
        <p:nvSpPr>
          <p:cNvPr id="80899" name="Rectangle 2"/>
          <p:cNvSpPr>
            <a:spLocks noRo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el-GR" sz="1400" baseline="30000"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15D1135D-0A64-4935-A763-3ECC97D4C225}" type="slidenum">
              <a:rPr lang="en-US" sz="1200"/>
              <a:pPr eaLnBrk="1" hangingPunct="1"/>
              <a:t>40</a:t>
            </a:fld>
            <a:endParaRPr lang="en-US" sz="1200"/>
          </a:p>
        </p:txBody>
      </p:sp>
      <p:sp>
        <p:nvSpPr>
          <p:cNvPr id="81923" name="Rectangle 2"/>
          <p:cNvSpPr>
            <a:spLocks noRo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spcBef>
                <a:spcPct val="0"/>
              </a:spcBef>
            </a:pPr>
            <a:r>
              <a:rPr lang="el-GR" smtClean="0">
                <a:latin typeface="Arial" charset="0"/>
              </a:rPr>
              <a:t>Δύο είδη ενδιαφέροντος παρουσιάζονται, αυτό που είναι χαρακτηριστικό του ατόμου (</a:t>
            </a:r>
            <a:r>
              <a:rPr lang="en-US" smtClean="0">
                <a:latin typeface="Arial" charset="0"/>
              </a:rPr>
              <a:t>personal</a:t>
            </a:r>
            <a:r>
              <a:rPr lang="el-GR" smtClean="0">
                <a:latin typeface="Arial" charset="0"/>
              </a:rPr>
              <a:t> </a:t>
            </a:r>
            <a:r>
              <a:rPr lang="en-US" smtClean="0">
                <a:latin typeface="Arial" charset="0"/>
              </a:rPr>
              <a:t>interest</a:t>
            </a:r>
            <a:r>
              <a:rPr lang="el-GR" smtClean="0">
                <a:latin typeface="Arial" charset="0"/>
              </a:rPr>
              <a:t>) και το ενδιαφέρον που εμφανίζεται ως ψυχολογική κατάσταση προκαλούμενη από συγκεκριμένα χαρακτηριστικά του μαθησιακού περιβάλλοντος (</a:t>
            </a:r>
            <a:r>
              <a:rPr lang="en-US" smtClean="0">
                <a:latin typeface="Arial" charset="0"/>
              </a:rPr>
              <a:t>situational</a:t>
            </a:r>
            <a:r>
              <a:rPr lang="el-GR" smtClean="0">
                <a:latin typeface="Arial" charset="0"/>
              </a:rPr>
              <a:t> </a:t>
            </a:r>
            <a:r>
              <a:rPr lang="en-US" smtClean="0">
                <a:latin typeface="Arial" charset="0"/>
              </a:rPr>
              <a:t>interest</a:t>
            </a:r>
            <a:r>
              <a:rPr lang="el-GR" smtClean="0">
                <a:latin typeface="Arial" charset="0"/>
              </a:rPr>
              <a:t>). </a:t>
            </a:r>
          </a:p>
          <a:p>
            <a:pPr eaLnBrk="1" hangingPunct="1"/>
            <a:r>
              <a:rPr lang="el-GR" smtClean="0">
                <a:latin typeface="Arial" charset="0"/>
              </a:rPr>
              <a:t>Παρόλο που οι μαθητές παράγουν το δικό τους είδος κινήτρων, αυτά μπορούν να ενισχυθούν ή ακόμα και να διδαχθούν (</a:t>
            </a:r>
            <a:r>
              <a:rPr lang="en-US" smtClean="0">
                <a:latin typeface="Arial" charset="0"/>
              </a:rPr>
              <a:t>Lavonen</a:t>
            </a:r>
            <a:r>
              <a:rPr lang="el-GR" smtClean="0">
                <a:latin typeface="Arial" charset="0"/>
              </a:rPr>
              <a:t>, 2008). Ο διδάσκοντας μπορεί να ρυθμίσει μερικώς την απόκτηση του σχετικού ενδιαφέροντος από τους μαθητές και να τους ενθαρρύνει έτσι ώστε να αυτορυθμίσουν (</a:t>
            </a:r>
            <a:r>
              <a:rPr lang="en-US" smtClean="0">
                <a:latin typeface="Arial" charset="0"/>
              </a:rPr>
              <a:t>self</a:t>
            </a:r>
            <a:r>
              <a:rPr lang="el-GR" smtClean="0">
                <a:latin typeface="Arial" charset="0"/>
              </a:rPr>
              <a:t> </a:t>
            </a:r>
            <a:r>
              <a:rPr lang="en-US" smtClean="0">
                <a:latin typeface="Arial" charset="0"/>
              </a:rPr>
              <a:t>regulate</a:t>
            </a:r>
            <a:r>
              <a:rPr lang="el-GR" smtClean="0">
                <a:latin typeface="Arial" charset="0"/>
              </a:rPr>
              <a:t>) τη γνώση (</a:t>
            </a:r>
            <a:r>
              <a:rPr lang="en-US" smtClean="0">
                <a:latin typeface="Arial" charset="0"/>
              </a:rPr>
              <a:t>Krapp</a:t>
            </a:r>
            <a:r>
              <a:rPr lang="el-GR" smtClean="0">
                <a:latin typeface="Arial" charset="0"/>
              </a:rPr>
              <a:t>, 2002</a:t>
            </a:r>
            <a:r>
              <a:rPr lang="en-US" smtClean="0">
                <a:latin typeface="Arial" charset="0"/>
              </a:rPr>
              <a:t>a</a:t>
            </a:r>
            <a:r>
              <a:rPr lang="el-GR" smtClean="0">
                <a:latin typeface="Arial" charset="0"/>
              </a:rPr>
              <a:t>). Όταν ο διδάσκοντας καταφέρει να ενεργοποιήσει σχετικό ενδιαφέρον στους μαθητές θα πρέπει να το κρατήσει αρκετά ώστε να οδηγήσει σε εσωτερικό ενδιαφέρον (</a:t>
            </a:r>
            <a:r>
              <a:rPr lang="en-US" smtClean="0">
                <a:latin typeface="Arial" charset="0"/>
              </a:rPr>
              <a:t>Lavonen</a:t>
            </a:r>
            <a:r>
              <a:rPr lang="el-GR" smtClean="0">
                <a:latin typeface="Arial" charset="0"/>
              </a:rPr>
              <a:t> </a:t>
            </a:r>
            <a:r>
              <a:rPr lang="en-US" smtClean="0">
                <a:latin typeface="Arial" charset="0"/>
              </a:rPr>
              <a:t>et</a:t>
            </a:r>
            <a:r>
              <a:rPr lang="el-GR" smtClean="0">
                <a:latin typeface="Arial" charset="0"/>
              </a:rPr>
              <a:t> </a:t>
            </a:r>
            <a:r>
              <a:rPr lang="en-US" smtClean="0">
                <a:latin typeface="Arial" charset="0"/>
              </a:rPr>
              <a:t>al</a:t>
            </a:r>
            <a:r>
              <a:rPr lang="el-GR" smtClean="0">
                <a:latin typeface="Arial" charset="0"/>
              </a:rPr>
              <a:t>, 2005). </a:t>
            </a:r>
            <a:endParaRPr lang="en-US" smtClean="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337B8DC3-904A-4721-A408-2DA96DB4ACA9}" type="slidenum">
              <a:rPr lang="en-US" sz="1200"/>
              <a:pPr eaLnBrk="1" hangingPunct="1"/>
              <a:t>41</a:t>
            </a:fld>
            <a:endParaRPr lang="en-US" sz="1200"/>
          </a:p>
        </p:txBody>
      </p:sp>
      <p:sp>
        <p:nvSpPr>
          <p:cNvPr id="82947" name="Rectangle 2"/>
          <p:cNvSpPr>
            <a:spLocks noRo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F625C1E4-1720-4E51-9722-5BA87B35E2A7}" type="slidenum">
              <a:rPr lang="en-US" sz="1200"/>
              <a:pPr eaLnBrk="1" hangingPunct="1"/>
              <a:t>42</a:t>
            </a:fld>
            <a:endParaRPr lang="en-US" sz="1200"/>
          </a:p>
        </p:txBody>
      </p:sp>
      <p:sp>
        <p:nvSpPr>
          <p:cNvPr id="83971" name="Rectangle 2"/>
          <p:cNvSpPr>
            <a:spLocks noRo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15944654-AC45-4F75-B7BB-66ABF0C40242}" type="slidenum">
              <a:rPr lang="en-US" sz="1200"/>
              <a:pPr eaLnBrk="1" hangingPunct="1"/>
              <a:t>4</a:t>
            </a:fld>
            <a:endParaRPr lang="en-US" sz="1200"/>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algn="ctr" eaLnBrk="1" hangingPunct="1">
              <a:lnSpc>
                <a:spcPct val="120000"/>
              </a:lnSpc>
              <a:spcBef>
                <a:spcPct val="25000"/>
              </a:spcBef>
            </a:pPr>
            <a:r>
              <a:rPr lang="en-US" sz="1300" smtClean="0">
                <a:latin typeface="Arial" charset="0"/>
              </a:rPr>
              <a:t>H</a:t>
            </a:r>
            <a:r>
              <a:rPr lang="el-GR" sz="1300" smtClean="0">
                <a:latin typeface="Arial" charset="0"/>
              </a:rPr>
              <a:t> μάθηση επιτυγχάνεται με τη διατύπωση επιστημονικά συναφούς κεντρικού ερωτήματος στην εισαγωγή και δόμηση της συνθετικής εργασίας</a:t>
            </a:r>
            <a:r>
              <a:rPr lang="el-GR" sz="1000" baseline="30000" smtClean="0">
                <a:latin typeface="Arial" charset="0"/>
              </a:rPr>
              <a:t>6</a:t>
            </a:r>
            <a:r>
              <a:rPr lang="el-GR" sz="1300" smtClean="0">
                <a:latin typeface="Arial" charset="0"/>
              </a:rPr>
              <a:t>, το οποίο είναι επιλεγμένο με τέτοιο τρόπο ώστε να έχει νόημα για τους μαθητές, επιτρέποντας τους να το νιώθουν ως κτήμα τους και να τους παρέχει κίνητρα</a:t>
            </a:r>
            <a:r>
              <a:rPr lang="el-GR" sz="1000" baseline="30000" smtClean="0">
                <a:latin typeface="Arial" charset="0"/>
              </a:rPr>
              <a:t>4</a:t>
            </a:r>
            <a:r>
              <a:rPr lang="el-GR" sz="1300" smtClean="0">
                <a:latin typeface="Arial" charset="0"/>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881A3B1D-60F3-4D69-A317-E817E2A29748}" type="slidenum">
              <a:rPr lang="en-US" sz="1200"/>
              <a:pPr eaLnBrk="1" hangingPunct="1"/>
              <a:t>5</a:t>
            </a:fld>
            <a:endParaRPr lang="en-US" sz="1200"/>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BB44B501-4D8B-409D-AD22-0A103E0884B2}" type="slidenum">
              <a:rPr lang="en-US" sz="1200"/>
              <a:pPr eaLnBrk="1" hangingPunct="1"/>
              <a:t>6</a:t>
            </a:fld>
            <a:endParaRPr lang="en-US" sz="1200"/>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F4E87FE3-C319-49AA-AEDC-5D5E0AA50A06}" type="slidenum">
              <a:rPr lang="en-US" sz="1200"/>
              <a:pPr eaLnBrk="1" hangingPunct="1"/>
              <a:t>7</a:t>
            </a:fld>
            <a:endParaRPr lang="en-US" sz="1200"/>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lnSpc>
                <a:spcPct val="105000"/>
              </a:lnSpc>
              <a:spcBef>
                <a:spcPct val="40000"/>
              </a:spcBef>
            </a:pPr>
            <a:r>
              <a:rPr lang="el-GR" sz="1600" b="1" smtClean="0">
                <a:latin typeface="Arial" charset="0"/>
              </a:rPr>
              <a:t>Με την ολοκλήρωση εφαρμογής του διδακτικού υλικού, οι μαθητές είχαν τρεις βδομάδες για την ετοιμασία πρότασης για επίλυση του προβλήματος και την παράδοση και παρουσίαση του τελικού προϊόντος.</a:t>
            </a:r>
            <a:r>
              <a:rPr lang="en-US" sz="1600" b="1" smtClean="0">
                <a:latin typeface="Arial" charset="0"/>
              </a:rPr>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AA5E5566-AA7C-46E7-9B6D-C815285F86F9}" type="slidenum">
              <a:rPr lang="en-US" sz="1200"/>
              <a:pPr eaLnBrk="1" hangingPunct="1"/>
              <a:t>8</a:t>
            </a:fld>
            <a:endParaRPr lang="en-US" sz="1200"/>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fld id="{04A4322B-B245-4F3B-89FE-74F1A3F3338C}" type="slidenum">
              <a:rPr lang="en-US" sz="1200"/>
              <a:pPr eaLnBrk="1" hangingPunct="1"/>
              <a:t>9</a:t>
            </a:fld>
            <a:endParaRPr lang="en-US" sz="1200"/>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el-GR" sz="1600" b="1"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685800" y="2130425"/>
            <a:ext cx="7772400" cy="1470025"/>
          </a:xfrm>
        </p:spPr>
        <p:txBody>
          <a:bodyPr/>
          <a:lstStyle>
            <a:lvl1pPr>
              <a:defRPr/>
            </a:lvl1pPr>
          </a:lstStyle>
          <a:p>
            <a:pPr lvl="0"/>
            <a:r>
              <a:rPr lang="en-US" noProof="0" smtClean="0"/>
              <a:t>Click to edit Master title style</a:t>
            </a:r>
          </a:p>
        </p:txBody>
      </p:sp>
      <p:sp>
        <p:nvSpPr>
          <p:cNvPr id="23555"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Tree>
    <p:extLst>
      <p:ext uri="{BB962C8B-B14F-4D97-AF65-F5344CB8AC3E}">
        <p14:creationId xmlns:p14="http://schemas.microsoft.com/office/powerpoint/2010/main" val="4180304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3294934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
            <a:ext cx="2057400" cy="6019800"/>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76200"/>
            <a:ext cx="60198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4198531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mtClean="0"/>
              <a:t>Click to edit Master title style</a:t>
            </a:r>
            <a:endParaRPr lang="el-GR"/>
          </a:p>
        </p:txBody>
      </p:sp>
      <p:sp>
        <p:nvSpPr>
          <p:cNvPr id="3" name="Text Placeholder 2"/>
          <p:cNvSpPr>
            <a:spLocks noGrp="1"/>
          </p:cNvSpPr>
          <p:nvPr>
            <p:ph type="body" sz="half" idx="1"/>
          </p:nvPr>
        </p:nvSpPr>
        <p:spPr>
          <a:xfrm>
            <a:off x="457200" y="1295400"/>
            <a:ext cx="40386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295400"/>
            <a:ext cx="40386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1091187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2430165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94408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2954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2954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2188779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4128641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val="3508382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0968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67885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15042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457200" y="762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295400"/>
            <a:ext cx="82296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8" name="Group 13"/>
          <p:cNvGrpSpPr>
            <a:grpSpLocks/>
          </p:cNvGrpSpPr>
          <p:nvPr userDrawn="1"/>
        </p:nvGrpSpPr>
        <p:grpSpPr bwMode="auto">
          <a:xfrm>
            <a:off x="457200" y="301625"/>
            <a:ext cx="749300" cy="979488"/>
            <a:chOff x="288" y="190"/>
            <a:chExt cx="472" cy="617"/>
          </a:xfrm>
        </p:grpSpPr>
        <p:pic>
          <p:nvPicPr>
            <p:cNvPr id="1029" name="Picture 5" descr="dixwristik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88" y="753"/>
              <a:ext cx="469" cy="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7" descr="dixwristik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91" y="192"/>
              <a:ext cx="469" cy="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6" descr="dixwristiko"/>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88" y="190"/>
              <a:ext cx="70" cy="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10" descr="dixwristiko"/>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88" y="190"/>
              <a:ext cx="70" cy="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676"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3366"/>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rgbClr val="003366"/>
          </a:solidFill>
          <a:effectLst>
            <a:outerShdw blurRad="38100" dist="38100" dir="2700000" algn="tl">
              <a:srgbClr val="C0C0C0"/>
            </a:outerShdw>
          </a:effectLst>
          <a:latin typeface="Arial" pitchFamily="34" charset="0"/>
        </a:defRPr>
      </a:lvl2pPr>
      <a:lvl3pPr algn="ctr" rtl="0" eaLnBrk="0" fontAlgn="base" hangingPunct="0">
        <a:spcBef>
          <a:spcPct val="0"/>
        </a:spcBef>
        <a:spcAft>
          <a:spcPct val="0"/>
        </a:spcAft>
        <a:defRPr sz="4400" b="1">
          <a:solidFill>
            <a:srgbClr val="003366"/>
          </a:solidFill>
          <a:effectLst>
            <a:outerShdw blurRad="38100" dist="38100" dir="2700000" algn="tl">
              <a:srgbClr val="C0C0C0"/>
            </a:outerShdw>
          </a:effectLst>
          <a:latin typeface="Arial" pitchFamily="34" charset="0"/>
        </a:defRPr>
      </a:lvl3pPr>
      <a:lvl4pPr algn="ctr" rtl="0" eaLnBrk="0" fontAlgn="base" hangingPunct="0">
        <a:spcBef>
          <a:spcPct val="0"/>
        </a:spcBef>
        <a:spcAft>
          <a:spcPct val="0"/>
        </a:spcAft>
        <a:defRPr sz="4400" b="1">
          <a:solidFill>
            <a:srgbClr val="003366"/>
          </a:solidFill>
          <a:effectLst>
            <a:outerShdw blurRad="38100" dist="38100" dir="2700000" algn="tl">
              <a:srgbClr val="C0C0C0"/>
            </a:outerShdw>
          </a:effectLst>
          <a:latin typeface="Arial" pitchFamily="34" charset="0"/>
        </a:defRPr>
      </a:lvl4pPr>
      <a:lvl5pPr algn="ctr" rtl="0" eaLnBrk="0" fontAlgn="base" hangingPunct="0">
        <a:spcBef>
          <a:spcPct val="0"/>
        </a:spcBef>
        <a:spcAft>
          <a:spcPct val="0"/>
        </a:spcAft>
        <a:defRPr sz="4400" b="1">
          <a:solidFill>
            <a:srgbClr val="003366"/>
          </a:solidFill>
          <a:effectLst>
            <a:outerShdw blurRad="38100" dist="38100" dir="2700000" algn="tl">
              <a:srgbClr val="C0C0C0"/>
            </a:outerShdw>
          </a:effectLst>
          <a:latin typeface="Arial" pitchFamily="34" charset="0"/>
        </a:defRPr>
      </a:lvl5pPr>
      <a:lvl6pPr marL="457200" algn="ctr" rtl="0" fontAlgn="base">
        <a:spcBef>
          <a:spcPct val="0"/>
        </a:spcBef>
        <a:spcAft>
          <a:spcPct val="0"/>
        </a:spcAft>
        <a:defRPr sz="4400" b="1">
          <a:solidFill>
            <a:srgbClr val="003366"/>
          </a:solidFill>
          <a:effectLst>
            <a:outerShdw blurRad="38100" dist="38100" dir="2700000" algn="tl">
              <a:srgbClr val="C0C0C0"/>
            </a:outerShdw>
          </a:effectLst>
          <a:latin typeface="Arial" pitchFamily="34" charset="0"/>
        </a:defRPr>
      </a:lvl6pPr>
      <a:lvl7pPr marL="914400" algn="ctr" rtl="0" fontAlgn="base">
        <a:spcBef>
          <a:spcPct val="0"/>
        </a:spcBef>
        <a:spcAft>
          <a:spcPct val="0"/>
        </a:spcAft>
        <a:defRPr sz="4400" b="1">
          <a:solidFill>
            <a:srgbClr val="003366"/>
          </a:solidFill>
          <a:effectLst>
            <a:outerShdw blurRad="38100" dist="38100" dir="2700000" algn="tl">
              <a:srgbClr val="C0C0C0"/>
            </a:outerShdw>
          </a:effectLst>
          <a:latin typeface="Arial" pitchFamily="34" charset="0"/>
        </a:defRPr>
      </a:lvl7pPr>
      <a:lvl8pPr marL="1371600" algn="ctr" rtl="0" fontAlgn="base">
        <a:spcBef>
          <a:spcPct val="0"/>
        </a:spcBef>
        <a:spcAft>
          <a:spcPct val="0"/>
        </a:spcAft>
        <a:defRPr sz="4400" b="1">
          <a:solidFill>
            <a:srgbClr val="003366"/>
          </a:solidFill>
          <a:effectLst>
            <a:outerShdw blurRad="38100" dist="38100" dir="2700000" algn="tl">
              <a:srgbClr val="C0C0C0"/>
            </a:outerShdw>
          </a:effectLst>
          <a:latin typeface="Arial" pitchFamily="34" charset="0"/>
        </a:defRPr>
      </a:lvl8pPr>
      <a:lvl9pPr marL="1828800" algn="ctr" rtl="0" fontAlgn="base">
        <a:spcBef>
          <a:spcPct val="0"/>
        </a:spcBef>
        <a:spcAft>
          <a:spcPct val="0"/>
        </a:spcAft>
        <a:defRPr sz="4400" b="1">
          <a:solidFill>
            <a:srgbClr val="003366"/>
          </a:solidFill>
          <a:effectLst>
            <a:outerShdw blurRad="38100" dist="38100" dir="2700000" algn="tl">
              <a:srgbClr val="C0C0C0"/>
            </a:outerShdw>
          </a:effectLst>
          <a:latin typeface="Arial" pitchFamily="34" charset="0"/>
        </a:defRPr>
      </a:lvl9pPr>
    </p:titleStyle>
    <p:bodyStyle>
      <a:lvl1pPr marL="342900" indent="-342900" algn="l" rtl="0" eaLnBrk="0" fontAlgn="base" hangingPunct="0">
        <a:spcBef>
          <a:spcPct val="20000"/>
        </a:spcBef>
        <a:spcAft>
          <a:spcPct val="0"/>
        </a:spcAft>
        <a:buClr>
          <a:srgbClr val="003366"/>
        </a:buClr>
        <a:buFont typeface="Wingdings" pitchFamily="2" charset="2"/>
        <a:buChar char="Ø"/>
        <a:defRPr sz="3200">
          <a:solidFill>
            <a:srgbClr val="003366"/>
          </a:solidFill>
          <a:latin typeface="+mn-lt"/>
          <a:ea typeface="+mn-ea"/>
          <a:cs typeface="+mn-cs"/>
        </a:defRPr>
      </a:lvl1pPr>
      <a:lvl2pPr marL="742950" indent="-285750" algn="l" rtl="0" eaLnBrk="0" fontAlgn="base" hangingPunct="0">
        <a:spcBef>
          <a:spcPct val="20000"/>
        </a:spcBef>
        <a:spcAft>
          <a:spcPct val="0"/>
        </a:spcAft>
        <a:buClr>
          <a:srgbClr val="003366"/>
        </a:buClr>
        <a:buFont typeface="Wingdings" pitchFamily="2" charset="2"/>
        <a:buChar char="Ø"/>
        <a:defRPr sz="2800">
          <a:solidFill>
            <a:srgbClr val="003366"/>
          </a:solidFill>
          <a:latin typeface="+mn-lt"/>
        </a:defRPr>
      </a:lvl2pPr>
      <a:lvl3pPr marL="1143000" indent="-228600" algn="l" rtl="0" eaLnBrk="0" fontAlgn="base" hangingPunct="0">
        <a:spcBef>
          <a:spcPct val="20000"/>
        </a:spcBef>
        <a:spcAft>
          <a:spcPct val="0"/>
        </a:spcAft>
        <a:buClr>
          <a:srgbClr val="003366"/>
        </a:buClr>
        <a:buFont typeface="Wingdings" pitchFamily="2" charset="2"/>
        <a:buChar char="Ø"/>
        <a:defRPr sz="2400">
          <a:solidFill>
            <a:srgbClr val="003366"/>
          </a:solidFill>
          <a:latin typeface="+mn-lt"/>
        </a:defRPr>
      </a:lvl3pPr>
      <a:lvl4pPr marL="1600200" indent="-228600" algn="l" rtl="0" eaLnBrk="0" fontAlgn="base" hangingPunct="0">
        <a:spcBef>
          <a:spcPct val="20000"/>
        </a:spcBef>
        <a:spcAft>
          <a:spcPct val="0"/>
        </a:spcAft>
        <a:buClr>
          <a:srgbClr val="003366"/>
        </a:buClr>
        <a:buFont typeface="Wingdings" pitchFamily="2" charset="2"/>
        <a:buChar char="Ø"/>
        <a:defRPr sz="2000">
          <a:solidFill>
            <a:srgbClr val="003366"/>
          </a:solidFill>
          <a:latin typeface="+mn-lt"/>
        </a:defRPr>
      </a:lvl4pPr>
      <a:lvl5pPr marL="2057400" indent="-228600" algn="l" rtl="0" eaLnBrk="0" fontAlgn="base" hangingPunct="0">
        <a:spcBef>
          <a:spcPct val="20000"/>
        </a:spcBef>
        <a:spcAft>
          <a:spcPct val="0"/>
        </a:spcAft>
        <a:buClr>
          <a:srgbClr val="003366"/>
        </a:buClr>
        <a:buFont typeface="Wingdings" pitchFamily="2" charset="2"/>
        <a:buChar char="Ø"/>
        <a:defRPr sz="2000">
          <a:solidFill>
            <a:srgbClr val="003366"/>
          </a:solidFill>
          <a:latin typeface="+mn-lt"/>
        </a:defRPr>
      </a:lvl5pPr>
      <a:lvl6pPr marL="2514600" indent="-228600" algn="l" rtl="0" fontAlgn="base">
        <a:spcBef>
          <a:spcPct val="20000"/>
        </a:spcBef>
        <a:spcAft>
          <a:spcPct val="0"/>
        </a:spcAft>
        <a:buClr>
          <a:srgbClr val="003366"/>
        </a:buClr>
        <a:buFont typeface="Wingdings" pitchFamily="2" charset="2"/>
        <a:buChar char="Ø"/>
        <a:defRPr sz="2000">
          <a:solidFill>
            <a:srgbClr val="003366"/>
          </a:solidFill>
          <a:latin typeface="+mn-lt"/>
        </a:defRPr>
      </a:lvl6pPr>
      <a:lvl7pPr marL="2971800" indent="-228600" algn="l" rtl="0" fontAlgn="base">
        <a:spcBef>
          <a:spcPct val="20000"/>
        </a:spcBef>
        <a:spcAft>
          <a:spcPct val="0"/>
        </a:spcAft>
        <a:buClr>
          <a:srgbClr val="003366"/>
        </a:buClr>
        <a:buFont typeface="Wingdings" pitchFamily="2" charset="2"/>
        <a:buChar char="Ø"/>
        <a:defRPr sz="2000">
          <a:solidFill>
            <a:srgbClr val="003366"/>
          </a:solidFill>
          <a:latin typeface="+mn-lt"/>
        </a:defRPr>
      </a:lvl7pPr>
      <a:lvl8pPr marL="3429000" indent="-228600" algn="l" rtl="0" fontAlgn="base">
        <a:spcBef>
          <a:spcPct val="20000"/>
        </a:spcBef>
        <a:spcAft>
          <a:spcPct val="0"/>
        </a:spcAft>
        <a:buClr>
          <a:srgbClr val="003366"/>
        </a:buClr>
        <a:buFont typeface="Wingdings" pitchFamily="2" charset="2"/>
        <a:buChar char="Ø"/>
        <a:defRPr sz="2000">
          <a:solidFill>
            <a:srgbClr val="003366"/>
          </a:solidFill>
          <a:latin typeface="+mn-lt"/>
        </a:defRPr>
      </a:lvl8pPr>
      <a:lvl9pPr marL="3886200" indent="-228600" algn="l" rtl="0" fontAlgn="base">
        <a:spcBef>
          <a:spcPct val="20000"/>
        </a:spcBef>
        <a:spcAft>
          <a:spcPct val="0"/>
        </a:spcAft>
        <a:buClr>
          <a:srgbClr val="003366"/>
        </a:buClr>
        <a:buFont typeface="Wingdings" pitchFamily="2" charset="2"/>
        <a:buChar char="Ø"/>
        <a:defRPr sz="2000">
          <a:solidFill>
            <a:srgbClr val="003366"/>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ideo" Target="file:///C:\Documents%20and%20Settings\EfiL\My%20Documents\MASTER\Diatrivi\DiatriviFinal\PARADOTEA\AFTER\akoustikes.WMV" TargetMode="Externa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diskothiki.pp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slide" Target="slide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Rectangle 7"/>
          <p:cNvSpPr>
            <a:spLocks noChangeArrowheads="1"/>
          </p:cNvSpPr>
          <p:nvPr/>
        </p:nvSpPr>
        <p:spPr bwMode="auto">
          <a:xfrm>
            <a:off x="1562100" y="0"/>
            <a:ext cx="60198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0"/>
              </a:spcBef>
              <a:buFontTx/>
              <a:buNone/>
            </a:pPr>
            <a:r>
              <a:rPr lang="el-GR" sz="2200" b="1">
                <a:solidFill>
                  <a:schemeClr val="bg1"/>
                </a:solidFill>
                <a:latin typeface="Calibri" pitchFamily="34" charset="0"/>
              </a:rPr>
              <a:t>ΣΕΜΙΝΑΡΙΑ ΔΙΔΑΚΤΙΚΗΣ ΤΗΣ ΦΥΣΙΚΗΣ</a:t>
            </a:r>
          </a:p>
          <a:p>
            <a:pPr algn="ctr" eaLnBrk="0" hangingPunct="0">
              <a:spcBef>
                <a:spcPct val="0"/>
              </a:spcBef>
              <a:buFontTx/>
              <a:buNone/>
            </a:pPr>
            <a:r>
              <a:rPr lang="el-GR" sz="2200" b="1">
                <a:solidFill>
                  <a:schemeClr val="bg1"/>
                </a:solidFill>
                <a:latin typeface="Calibri" pitchFamily="34" charset="0"/>
              </a:rPr>
              <a:t>8</a:t>
            </a:r>
            <a:r>
              <a:rPr lang="el-GR" sz="2200" b="1" baseline="30000">
                <a:solidFill>
                  <a:schemeClr val="bg1"/>
                </a:solidFill>
                <a:latin typeface="Calibri" pitchFamily="34" charset="0"/>
              </a:rPr>
              <a:t>Η</a:t>
            </a:r>
            <a:r>
              <a:rPr lang="el-GR" sz="2200" b="1">
                <a:solidFill>
                  <a:schemeClr val="bg1"/>
                </a:solidFill>
                <a:latin typeface="Calibri" pitchFamily="34" charset="0"/>
              </a:rPr>
              <a:t> ΣΥΝΑΝΤΗΣΗ </a:t>
            </a:r>
          </a:p>
          <a:p>
            <a:pPr algn="ctr" eaLnBrk="0" hangingPunct="0">
              <a:spcBef>
                <a:spcPct val="0"/>
              </a:spcBef>
              <a:buFontTx/>
              <a:buNone/>
            </a:pPr>
            <a:endParaRPr lang="el-GR" sz="2200" b="1">
              <a:solidFill>
                <a:schemeClr val="bg1"/>
              </a:solidFill>
              <a:latin typeface="Calibri" pitchFamily="34" charset="0"/>
            </a:endParaRPr>
          </a:p>
        </p:txBody>
      </p:sp>
      <p:sp>
        <p:nvSpPr>
          <p:cNvPr id="4098" name="Rectangle 2"/>
          <p:cNvSpPr>
            <a:spLocks noGrp="1" noChangeArrowheads="1"/>
          </p:cNvSpPr>
          <p:nvPr>
            <p:ph type="ctrTitle"/>
          </p:nvPr>
        </p:nvSpPr>
        <p:spPr>
          <a:xfrm>
            <a:off x="473075" y="2238375"/>
            <a:ext cx="8686800" cy="2819400"/>
          </a:xfrm>
        </p:spPr>
        <p:txBody>
          <a:bodyPr/>
          <a:lstStyle/>
          <a:p>
            <a:pPr eaLnBrk="1" hangingPunct="1">
              <a:defRPr/>
            </a:pPr>
            <a:r>
              <a:rPr lang="el-GR" sz="3800" b="0" smtClean="0">
                <a:solidFill>
                  <a:schemeClr val="bg1"/>
                </a:solidFill>
                <a:latin typeface="Calibri" pitchFamily="34" charset="0"/>
              </a:rPr>
              <a:t>Εφαρμογή ενός προβληματοκεντρικού</a:t>
            </a:r>
            <a:r>
              <a:rPr lang="en-GB" sz="3800" b="0" smtClean="0">
                <a:solidFill>
                  <a:schemeClr val="bg1"/>
                </a:solidFill>
                <a:latin typeface="Calibri" pitchFamily="34" charset="0"/>
              </a:rPr>
              <a:t> </a:t>
            </a:r>
            <a:r>
              <a:rPr lang="el-GR" sz="3800" b="0" smtClean="0">
                <a:solidFill>
                  <a:schemeClr val="bg1"/>
                </a:solidFill>
                <a:latin typeface="Calibri" pitchFamily="34" charset="0"/>
              </a:rPr>
              <a:t>μοντέλου μάθησης με συνθετική εργασία </a:t>
            </a:r>
            <a:br>
              <a:rPr lang="el-GR" sz="3800" b="0" smtClean="0">
                <a:solidFill>
                  <a:schemeClr val="bg1"/>
                </a:solidFill>
                <a:latin typeface="Calibri" pitchFamily="34" charset="0"/>
              </a:rPr>
            </a:br>
            <a:r>
              <a:rPr lang="el-GR" sz="3800" b="0" smtClean="0">
                <a:solidFill>
                  <a:schemeClr val="bg1"/>
                </a:solidFill>
                <a:latin typeface="Calibri" pitchFamily="34" charset="0"/>
              </a:rPr>
              <a:t>γύρω από το ζήτημα της Ηχομόνωσης</a:t>
            </a:r>
            <a:endParaRPr lang="en-US" sz="3800" b="0" smtClean="0">
              <a:solidFill>
                <a:schemeClr val="bg1"/>
              </a:solidFill>
              <a:latin typeface="Calibri" pitchFamily="34" charset="0"/>
            </a:endParaRPr>
          </a:p>
        </p:txBody>
      </p:sp>
      <p:sp>
        <p:nvSpPr>
          <p:cNvPr id="3076" name="Rectangle 3"/>
          <p:cNvSpPr>
            <a:spLocks noGrp="1" noChangeArrowheads="1"/>
          </p:cNvSpPr>
          <p:nvPr>
            <p:ph type="subTitle" idx="1"/>
          </p:nvPr>
        </p:nvSpPr>
        <p:spPr>
          <a:xfrm>
            <a:off x="1295400" y="4724400"/>
            <a:ext cx="6400800" cy="1971675"/>
          </a:xfrm>
        </p:spPr>
        <p:txBody>
          <a:bodyPr/>
          <a:lstStyle/>
          <a:p>
            <a:pPr eaLnBrk="1" hangingPunct="1"/>
            <a:endParaRPr lang="el-GR" sz="3600" b="1" smtClean="0">
              <a:solidFill>
                <a:schemeClr val="bg1"/>
              </a:solidFill>
              <a:latin typeface="Calibri" pitchFamily="34" charset="0"/>
            </a:endParaRPr>
          </a:p>
          <a:p>
            <a:pPr eaLnBrk="1" hangingPunct="1"/>
            <a:r>
              <a:rPr lang="el-GR" sz="3600" b="1" smtClean="0">
                <a:solidFill>
                  <a:schemeClr val="bg1"/>
                </a:solidFill>
                <a:latin typeface="Calibri" pitchFamily="34" charset="0"/>
              </a:rPr>
              <a:t>Λοϊζίδου Έφη</a:t>
            </a:r>
            <a:endParaRPr lang="en-GB" sz="3600" b="1" smtClean="0">
              <a:solidFill>
                <a:schemeClr val="bg1"/>
              </a:solidFill>
              <a:latin typeface="Calibri" pitchFamily="34" charset="0"/>
            </a:endParaRPr>
          </a:p>
          <a:p>
            <a:pPr eaLnBrk="1" hangingPunct="1"/>
            <a:r>
              <a:rPr lang="en-GB" sz="3600" b="1" smtClean="0">
                <a:solidFill>
                  <a:schemeClr val="bg1"/>
                </a:solidFill>
                <a:latin typeface="Calibri" pitchFamily="34" charset="0"/>
              </a:rPr>
              <a:t>21</a:t>
            </a:r>
            <a:r>
              <a:rPr lang="en-GB" sz="2800" b="1" smtClean="0">
                <a:solidFill>
                  <a:schemeClr val="bg1"/>
                </a:solidFill>
                <a:latin typeface="Calibri" pitchFamily="34" charset="0"/>
              </a:rPr>
              <a:t> </a:t>
            </a:r>
            <a:r>
              <a:rPr lang="el-GR" sz="2800" b="1" smtClean="0">
                <a:solidFill>
                  <a:schemeClr val="bg1"/>
                </a:solidFill>
                <a:latin typeface="Calibri" pitchFamily="34" charset="0"/>
              </a:rPr>
              <a:t>ΙΟΥΝΙΟΥ 2012</a:t>
            </a:r>
            <a:endParaRPr lang="en-US" sz="2800" b="1" smtClean="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a:xfrm>
            <a:off x="608013" y="271463"/>
            <a:ext cx="8610600" cy="914400"/>
          </a:xfrm>
        </p:spPr>
        <p:txBody>
          <a:bodyPr bIns="0"/>
          <a:lstStyle/>
          <a:p>
            <a:pPr marL="800100" indent="-800100" algn="l" eaLnBrk="1" hangingPunct="1">
              <a:lnSpc>
                <a:spcPct val="90000"/>
              </a:lnSpc>
              <a:defRPr/>
            </a:pPr>
            <a:r>
              <a:rPr lang="el-GR" sz="3800" smtClean="0"/>
              <a:t>Εφαρμογή: Το διδακτικό υλικό</a:t>
            </a:r>
            <a:r>
              <a:rPr lang="el-GR" sz="3600" smtClean="0"/>
              <a:t> </a:t>
            </a:r>
            <a:r>
              <a:rPr lang="el-GR" smtClean="0"/>
              <a:t> </a:t>
            </a:r>
            <a:endParaRPr lang="en-US" sz="3500" smtClean="0"/>
          </a:p>
        </p:txBody>
      </p:sp>
      <p:sp>
        <p:nvSpPr>
          <p:cNvPr id="303108" name="Rectangle 4"/>
          <p:cNvSpPr>
            <a:spLocks noGrp="1" noChangeArrowheads="1"/>
          </p:cNvSpPr>
          <p:nvPr>
            <p:ph type="body" idx="1"/>
          </p:nvPr>
        </p:nvSpPr>
        <p:spPr>
          <a:xfrm>
            <a:off x="457200" y="1295400"/>
            <a:ext cx="8686800" cy="4800600"/>
          </a:xfrm>
        </p:spPr>
        <p:txBody>
          <a:bodyPr/>
          <a:lstStyle/>
          <a:p>
            <a:pPr marL="533400" indent="-533400" eaLnBrk="1" hangingPunct="1">
              <a:lnSpc>
                <a:spcPct val="130000"/>
              </a:lnSpc>
              <a:buFont typeface="Wingdings" pitchFamily="2" charset="2"/>
              <a:buNone/>
            </a:pPr>
            <a:r>
              <a:rPr lang="el-GR" sz="2700" smtClean="0"/>
              <a:t>Οι μαθητές :</a:t>
            </a:r>
          </a:p>
          <a:p>
            <a:pPr marL="533400" indent="-533400" eaLnBrk="1" hangingPunct="1">
              <a:lnSpc>
                <a:spcPct val="130000"/>
              </a:lnSpc>
              <a:buSzPct val="115000"/>
              <a:buFont typeface="Wingdings" pitchFamily="2" charset="2"/>
              <a:buChar char="ü"/>
            </a:pPr>
            <a:r>
              <a:rPr lang="el-GR" sz="2700" smtClean="0"/>
              <a:t>εργάζονται σε ομάδες</a:t>
            </a:r>
          </a:p>
          <a:p>
            <a:pPr marL="533400" indent="-533400" eaLnBrk="1" hangingPunct="1">
              <a:lnSpc>
                <a:spcPct val="130000"/>
              </a:lnSpc>
              <a:buSzPct val="115000"/>
              <a:buFont typeface="Wingdings" pitchFamily="2" charset="2"/>
              <a:buChar char="ü"/>
            </a:pPr>
            <a:r>
              <a:rPr lang="el-GR" sz="2700" smtClean="0"/>
              <a:t>ασχολούνται με ένα θέμα της καθημερινότητας, όπως είναι αυτό της ηχορύπανσης σε μια δισκοθήκη </a:t>
            </a:r>
          </a:p>
          <a:p>
            <a:pPr marL="533400" indent="-533400" eaLnBrk="1" hangingPunct="1">
              <a:lnSpc>
                <a:spcPct val="130000"/>
              </a:lnSpc>
              <a:buSzPct val="115000"/>
              <a:buFont typeface="Wingdings" pitchFamily="2" charset="2"/>
              <a:buChar char="ü"/>
            </a:pPr>
            <a:r>
              <a:rPr lang="el-GR" sz="2700" smtClean="0"/>
              <a:t>καλούνται να προτείνουν λύσεις, αφού κάνουν προβλέψεις, εντοπίσουν τους παράγοντες που επηρεάζουν, κάνουν μετρήσεις και καταλήξουν σε αξιόπιστα συμπεράσματα. </a:t>
            </a:r>
          </a:p>
          <a:p>
            <a:pPr marL="533400" indent="-533400" eaLnBrk="1" hangingPunct="1">
              <a:lnSpc>
                <a:spcPct val="90000"/>
              </a:lnSpc>
              <a:buSzPct val="115000"/>
            </a:pPr>
            <a:endParaRPr lang="en-US" sz="27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3108">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310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31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a:xfrm>
            <a:off x="608013" y="271463"/>
            <a:ext cx="8610600" cy="914400"/>
          </a:xfrm>
        </p:spPr>
        <p:txBody>
          <a:bodyPr bIns="0"/>
          <a:lstStyle/>
          <a:p>
            <a:pPr marL="800100" indent="-800100" algn="l" eaLnBrk="1" hangingPunct="1">
              <a:lnSpc>
                <a:spcPct val="90000"/>
              </a:lnSpc>
              <a:defRPr/>
            </a:pPr>
            <a:r>
              <a:rPr lang="el-GR" sz="3800" smtClean="0"/>
              <a:t>Εφαρμογή: Το διδακτικό υλικό</a:t>
            </a:r>
            <a:r>
              <a:rPr lang="el-GR" sz="3600" smtClean="0"/>
              <a:t> </a:t>
            </a:r>
            <a:r>
              <a:rPr lang="el-GR" smtClean="0"/>
              <a:t> </a:t>
            </a:r>
            <a:endParaRPr lang="en-US" sz="3500" smtClean="0"/>
          </a:p>
        </p:txBody>
      </p:sp>
      <p:sp>
        <p:nvSpPr>
          <p:cNvPr id="307203" name="Rectangle 3"/>
          <p:cNvSpPr>
            <a:spLocks noGrp="1" noChangeArrowheads="1"/>
          </p:cNvSpPr>
          <p:nvPr>
            <p:ph type="body" idx="1"/>
          </p:nvPr>
        </p:nvSpPr>
        <p:spPr>
          <a:xfrm>
            <a:off x="457200" y="1295400"/>
            <a:ext cx="8686800" cy="4800600"/>
          </a:xfrm>
        </p:spPr>
        <p:txBody>
          <a:bodyPr/>
          <a:lstStyle/>
          <a:p>
            <a:pPr marL="533400" indent="-533400" eaLnBrk="1" hangingPunct="1">
              <a:lnSpc>
                <a:spcPct val="130000"/>
              </a:lnSpc>
              <a:buFont typeface="Wingdings" pitchFamily="2" charset="2"/>
              <a:buNone/>
            </a:pPr>
            <a:r>
              <a:rPr lang="el-GR" sz="2700" smtClean="0"/>
              <a:t>Ο διδάσκοντας:</a:t>
            </a:r>
          </a:p>
          <a:p>
            <a:pPr marL="533400" indent="-533400" eaLnBrk="1" hangingPunct="1">
              <a:lnSpc>
                <a:spcPct val="130000"/>
              </a:lnSpc>
              <a:buSzPct val="115000"/>
              <a:buFont typeface="Wingdings" pitchFamily="2" charset="2"/>
              <a:buChar char="ü"/>
            </a:pPr>
            <a:r>
              <a:rPr lang="el-GR" sz="2700" smtClean="0"/>
              <a:t>επιβλέπει και συντονίζει τις διαδικασίες που ακολουθούν οι μαθητές </a:t>
            </a:r>
          </a:p>
          <a:p>
            <a:pPr marL="533400" indent="-533400" eaLnBrk="1" hangingPunct="1">
              <a:lnSpc>
                <a:spcPct val="130000"/>
              </a:lnSpc>
              <a:buSzPct val="115000"/>
              <a:buFont typeface="Wingdings" pitchFamily="2" charset="2"/>
              <a:buChar char="ü"/>
            </a:pPr>
            <a:r>
              <a:rPr lang="el-GR" sz="2700" smtClean="0"/>
              <a:t>τους συμβουλεύει και προσπαθεί να διαπιστώσει κατά πόσο πραγματικά κατανοούν, μέσω συζήτησης</a:t>
            </a:r>
          </a:p>
          <a:p>
            <a:pPr marL="533400" indent="-533400" eaLnBrk="1" hangingPunct="1">
              <a:lnSpc>
                <a:spcPct val="130000"/>
              </a:lnSpc>
              <a:buSzPct val="115000"/>
              <a:buFont typeface="Wingdings" pitchFamily="2" charset="2"/>
              <a:buChar char="ü"/>
            </a:pPr>
            <a:r>
              <a:rPr lang="el-GR" sz="2700" smtClean="0"/>
              <a:t>παρακολουθεί στενά την εξέλιξη των γνώσεων και της κατανόησης </a:t>
            </a:r>
          </a:p>
          <a:p>
            <a:pPr marL="533400" indent="-533400" eaLnBrk="1" hangingPunct="1">
              <a:lnSpc>
                <a:spcPct val="130000"/>
              </a:lnSpc>
              <a:buSzPct val="115000"/>
              <a:buFont typeface="Wingdings" pitchFamily="2" charset="2"/>
              <a:buChar char="ü"/>
            </a:pPr>
            <a:r>
              <a:rPr lang="el-GR" sz="2700" smtClean="0"/>
              <a:t>διατηρεί αναστοχαστικό ημερολόγιο </a:t>
            </a:r>
            <a:endParaRPr lang="en-US" sz="27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20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720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720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72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ChangeArrowheads="1"/>
          </p:cNvSpPr>
          <p:nvPr/>
        </p:nvSpPr>
        <p:spPr bwMode="auto">
          <a:xfrm>
            <a:off x="228600" y="3733800"/>
            <a:ext cx="5029200"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spAutoFit/>
          </a:bodyPr>
          <a:lstStyle/>
          <a:p>
            <a:pPr marL="361950" indent="-361950">
              <a:lnSpc>
                <a:spcPct val="130000"/>
              </a:lnSpc>
              <a:spcBef>
                <a:spcPct val="0"/>
              </a:spcBef>
              <a:buSzPct val="120000"/>
              <a:buFont typeface="Wingdings" pitchFamily="2" charset="2"/>
              <a:buChar char="§"/>
            </a:pPr>
            <a:r>
              <a:rPr lang="el-GR" b="1" i="1">
                <a:solidFill>
                  <a:srgbClr val="003366"/>
                </a:solidFill>
              </a:rPr>
              <a:t>Μέσο αξιολόγησης του διδακτικού υλικού:</a:t>
            </a:r>
            <a:r>
              <a:rPr lang="el-GR">
                <a:solidFill>
                  <a:srgbClr val="003366"/>
                </a:solidFill>
              </a:rPr>
              <a:t> Αναστοχαστικό ημερολόγιο του διδάσκοντα.</a:t>
            </a:r>
          </a:p>
        </p:txBody>
      </p:sp>
      <p:sp>
        <p:nvSpPr>
          <p:cNvPr id="14339" name="Rectangle 5"/>
          <p:cNvSpPr>
            <a:spLocks noChangeArrowheads="1"/>
          </p:cNvSpPr>
          <p:nvPr/>
        </p:nvSpPr>
        <p:spPr bwMode="auto">
          <a:xfrm>
            <a:off x="228600" y="1295400"/>
            <a:ext cx="83058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130000"/>
              </a:lnSpc>
              <a:buClr>
                <a:srgbClr val="003366"/>
              </a:buClr>
              <a:buSzPct val="115000"/>
              <a:buFont typeface="Wingdings" pitchFamily="2" charset="2"/>
              <a:buChar char="§"/>
            </a:pPr>
            <a:r>
              <a:rPr lang="el-GR" b="1" i="1">
                <a:solidFill>
                  <a:srgbClr val="003366"/>
                </a:solidFill>
              </a:rPr>
              <a:t>Μέσο αξιολόγησης επίτευξης γνωσιολογικών στόχων:</a:t>
            </a:r>
            <a:r>
              <a:rPr lang="el-GR">
                <a:solidFill>
                  <a:srgbClr val="003366"/>
                </a:solidFill>
              </a:rPr>
              <a:t> Γραπτές απαντήσεις σε διαγνωστικά δοκίμια πριν και μετά τη διδακτική παρέμβαση με ανοικτού τύπου ερωτήσεις.</a:t>
            </a:r>
          </a:p>
        </p:txBody>
      </p:sp>
      <p:pic>
        <p:nvPicPr>
          <p:cNvPr id="315400" name="akoustikes.WMV">
            <a:hlinkClick r:id="" action="ppaction://media"/>
          </p:cNvPr>
          <p:cNvPicPr>
            <a:picLocks noRot="1" noChangeAspect="1" noChangeArrowheads="1"/>
          </p:cNvPicPr>
          <p:nvPr>
            <p:ph idx="1"/>
            <a:videoFile r:link="rId1"/>
          </p:nvPr>
        </p:nvPicPr>
        <p:blipFill>
          <a:blip r:embed="rId4">
            <a:extLst>
              <a:ext uri="{28A0092B-C50C-407E-A947-70E740481C1C}">
                <a14:useLocalDpi xmlns:a14="http://schemas.microsoft.com/office/drawing/2010/main" val="0"/>
              </a:ext>
            </a:extLst>
          </a:blip>
          <a:srcRect/>
          <a:stretch>
            <a:fillRect/>
          </a:stretch>
        </p:blipFill>
        <p:spPr>
          <a:xfrm>
            <a:off x="5181600" y="3124200"/>
            <a:ext cx="3733800" cy="280035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5403" name="Rectangle 11"/>
          <p:cNvSpPr>
            <a:spLocks noGrp="1" noChangeArrowheads="1"/>
          </p:cNvSpPr>
          <p:nvPr>
            <p:ph type="title"/>
          </p:nvPr>
        </p:nvSpPr>
        <p:spPr>
          <a:xfrm>
            <a:off x="608013" y="271463"/>
            <a:ext cx="8610600" cy="914400"/>
          </a:xfrm>
        </p:spPr>
        <p:txBody>
          <a:bodyPr bIns="0"/>
          <a:lstStyle/>
          <a:p>
            <a:pPr marL="800100" indent="-800100" algn="l" eaLnBrk="1" hangingPunct="1">
              <a:lnSpc>
                <a:spcPct val="90000"/>
              </a:lnSpc>
              <a:defRPr/>
            </a:pPr>
            <a:r>
              <a:rPr lang="el-GR" sz="3800" smtClean="0"/>
              <a:t>Εφαρμογή: Το διδακτικό υλικό</a:t>
            </a:r>
            <a:r>
              <a:rPr lang="el-GR" smtClean="0"/>
              <a:t>  </a:t>
            </a:r>
            <a:endParaRPr lang="en-US" smtClean="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15400"/>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315400"/>
                                        </p:tgtEl>
                                      </p:cBhvr>
                                    </p:cmd>
                                  </p:childTnLst>
                                </p:cTn>
                              </p:par>
                            </p:childTnLst>
                          </p:cTn>
                        </p:par>
                      </p:childTnLst>
                    </p:cTn>
                  </p:par>
                </p:childTnLst>
              </p:cTn>
              <p:nextCondLst>
                <p:cond evt="onClick" delay="0">
                  <p:tgtEl>
                    <p:spTgt spid="315400"/>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315400"/>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xfrm>
            <a:off x="608013" y="271463"/>
            <a:ext cx="8610600" cy="914400"/>
          </a:xfrm>
        </p:spPr>
        <p:txBody>
          <a:bodyPr bIns="0"/>
          <a:lstStyle/>
          <a:p>
            <a:pPr marL="800100" indent="-800100" algn="l" eaLnBrk="1" hangingPunct="1">
              <a:lnSpc>
                <a:spcPct val="90000"/>
              </a:lnSpc>
              <a:defRPr/>
            </a:pPr>
            <a:r>
              <a:rPr lang="el-GR" sz="3800" smtClean="0"/>
              <a:t>Εφαρμογή: </a:t>
            </a:r>
            <a:r>
              <a:rPr lang="en-GB" sz="3400" smtClean="0"/>
              <a:t>H </a:t>
            </a:r>
            <a:r>
              <a:rPr lang="el-GR" sz="3400" smtClean="0"/>
              <a:t>Ετοιμασία της Πρότασης</a:t>
            </a:r>
            <a:r>
              <a:rPr lang="el-GR" sz="3600" smtClean="0"/>
              <a:t> </a:t>
            </a:r>
            <a:r>
              <a:rPr lang="el-GR" smtClean="0"/>
              <a:t> </a:t>
            </a:r>
            <a:endParaRPr lang="en-US" sz="3500" smtClean="0"/>
          </a:p>
        </p:txBody>
      </p:sp>
      <p:sp>
        <p:nvSpPr>
          <p:cNvPr id="313347" name="Rectangle 3"/>
          <p:cNvSpPr>
            <a:spLocks noGrp="1" noChangeArrowheads="1"/>
          </p:cNvSpPr>
          <p:nvPr>
            <p:ph type="body" idx="1"/>
          </p:nvPr>
        </p:nvSpPr>
        <p:spPr>
          <a:xfrm>
            <a:off x="304800" y="1295400"/>
            <a:ext cx="8839200" cy="5257800"/>
          </a:xfrm>
        </p:spPr>
        <p:txBody>
          <a:bodyPr/>
          <a:lstStyle/>
          <a:p>
            <a:pPr marL="0" indent="0" eaLnBrk="1" hangingPunct="1">
              <a:lnSpc>
                <a:spcPct val="130000"/>
              </a:lnSpc>
              <a:buFont typeface="Wingdings" pitchFamily="2" charset="2"/>
              <a:buNone/>
            </a:pPr>
            <a:r>
              <a:rPr lang="el-GR" sz="3600" smtClean="0"/>
              <a:t>Χρόνος: 2 βδομάδες ελεύθερος χρόνος </a:t>
            </a:r>
          </a:p>
          <a:p>
            <a:pPr marL="0" indent="0" eaLnBrk="1" hangingPunct="1">
              <a:lnSpc>
                <a:spcPct val="130000"/>
              </a:lnSpc>
              <a:buFont typeface="Wingdings" pitchFamily="2" charset="2"/>
              <a:buNone/>
            </a:pPr>
            <a:r>
              <a:rPr lang="el-GR" sz="3600" smtClean="0"/>
              <a:t>+ 2 περίοδοι διδασκαλίας </a:t>
            </a:r>
            <a:r>
              <a:rPr lang="el-GR" sz="2800" smtClean="0"/>
              <a:t>(ρύθμιση από τον διδάσκοντα του τρόπου εργασίας των ομάδων)</a:t>
            </a:r>
          </a:p>
          <a:p>
            <a:pPr marL="0" indent="0" algn="ctr" eaLnBrk="1" hangingPunct="1">
              <a:lnSpc>
                <a:spcPct val="130000"/>
              </a:lnSpc>
              <a:buFont typeface="Wingdings" pitchFamily="2" charset="2"/>
              <a:buNone/>
            </a:pPr>
            <a:r>
              <a:rPr lang="el-GR" sz="3600" smtClean="0">
                <a:solidFill>
                  <a:srgbClr val="CC3300"/>
                </a:solidFill>
              </a:rPr>
              <a:t>Κλείδα αξιολόγησης Τελικού Προϊόντος</a:t>
            </a:r>
            <a:r>
              <a:rPr lang="el-GR" sz="3600" smtClean="0"/>
              <a:t> </a:t>
            </a:r>
          </a:p>
          <a:p>
            <a:pPr marL="0" indent="0" algn="ctr" eaLnBrk="1" hangingPunct="1">
              <a:lnSpc>
                <a:spcPct val="130000"/>
              </a:lnSpc>
              <a:buFont typeface="Wingdings" pitchFamily="2" charset="2"/>
              <a:buNone/>
            </a:pPr>
            <a:endParaRPr lang="el-GR" sz="1200" smtClean="0"/>
          </a:p>
          <a:p>
            <a:pPr marL="0" indent="0" eaLnBrk="1" hangingPunct="1">
              <a:lnSpc>
                <a:spcPct val="130000"/>
              </a:lnSpc>
              <a:spcBef>
                <a:spcPct val="50000"/>
              </a:spcBef>
              <a:buFont typeface="Wingdings" pitchFamily="2" charset="2"/>
              <a:buNone/>
            </a:pPr>
            <a:r>
              <a:rPr lang="el-GR" sz="2800" smtClean="0"/>
              <a:t>Ανατροφοδότηση  Αυτοαξιολόγηση Ετεροαξιολόγηση</a:t>
            </a:r>
          </a:p>
          <a:p>
            <a:pPr marL="0" indent="0" eaLnBrk="1" hangingPunct="1">
              <a:lnSpc>
                <a:spcPct val="130000"/>
              </a:lnSpc>
              <a:spcBef>
                <a:spcPct val="0"/>
              </a:spcBef>
              <a:buFont typeface="Wingdings" pitchFamily="2" charset="2"/>
              <a:buNone/>
            </a:pPr>
            <a:r>
              <a:rPr lang="el-GR" sz="3600" smtClean="0"/>
              <a:t>Παρουσίαση της λύσης που προτείνουν</a:t>
            </a:r>
            <a:endParaRPr lang="en-US" sz="3600" smtClean="0"/>
          </a:p>
        </p:txBody>
      </p:sp>
      <p:sp>
        <p:nvSpPr>
          <p:cNvPr id="313348" name="Line 4"/>
          <p:cNvSpPr>
            <a:spLocks noChangeShapeType="1"/>
          </p:cNvSpPr>
          <p:nvPr/>
        </p:nvSpPr>
        <p:spPr bwMode="auto">
          <a:xfrm flipH="1">
            <a:off x="1676400" y="4248150"/>
            <a:ext cx="1085850" cy="552450"/>
          </a:xfrm>
          <a:prstGeom prst="line">
            <a:avLst/>
          </a:prstGeom>
          <a:noFill/>
          <a:ln w="9525">
            <a:solidFill>
              <a:srgbClr val="00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3349" name="Line 5"/>
          <p:cNvSpPr>
            <a:spLocks noChangeShapeType="1"/>
          </p:cNvSpPr>
          <p:nvPr/>
        </p:nvSpPr>
        <p:spPr bwMode="auto">
          <a:xfrm>
            <a:off x="4343400" y="4191000"/>
            <a:ext cx="0" cy="690563"/>
          </a:xfrm>
          <a:prstGeom prst="line">
            <a:avLst/>
          </a:prstGeom>
          <a:noFill/>
          <a:ln w="9525">
            <a:solidFill>
              <a:srgbClr val="00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3350" name="Line 6"/>
          <p:cNvSpPr>
            <a:spLocks noChangeShapeType="1"/>
          </p:cNvSpPr>
          <p:nvPr/>
        </p:nvSpPr>
        <p:spPr bwMode="auto">
          <a:xfrm>
            <a:off x="6019800" y="4267200"/>
            <a:ext cx="914400" cy="533400"/>
          </a:xfrm>
          <a:prstGeom prst="line">
            <a:avLst/>
          </a:prstGeom>
          <a:noFill/>
          <a:ln w="9525">
            <a:solidFill>
              <a:srgbClr val="00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3347">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334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33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335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13347">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133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8" grpId="0" animBg="1"/>
      <p:bldP spid="313349" grpId="0" animBg="1"/>
      <p:bldP spid="31335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608013" y="271463"/>
            <a:ext cx="8610600" cy="914400"/>
          </a:xfrm>
        </p:spPr>
        <p:txBody>
          <a:bodyPr bIns="0"/>
          <a:lstStyle/>
          <a:p>
            <a:pPr marL="800100" indent="-800100" algn="l" eaLnBrk="1" hangingPunct="1">
              <a:lnSpc>
                <a:spcPct val="90000"/>
              </a:lnSpc>
              <a:defRPr/>
            </a:pPr>
            <a:r>
              <a:rPr lang="el-GR" sz="3800" smtClean="0"/>
              <a:t>Εφαρμογή: </a:t>
            </a:r>
            <a:r>
              <a:rPr lang="en-GB" sz="3400" smtClean="0"/>
              <a:t>H </a:t>
            </a:r>
            <a:r>
              <a:rPr lang="el-GR" sz="3400" smtClean="0"/>
              <a:t>Ετοιμασία της Πρότασης</a:t>
            </a:r>
            <a:r>
              <a:rPr lang="el-GR" sz="3600" smtClean="0"/>
              <a:t> </a:t>
            </a:r>
            <a:r>
              <a:rPr lang="el-GR" smtClean="0"/>
              <a:t> </a:t>
            </a:r>
            <a:endParaRPr lang="en-US" sz="3500" smtClean="0"/>
          </a:p>
        </p:txBody>
      </p:sp>
      <p:sp>
        <p:nvSpPr>
          <p:cNvPr id="16387" name="Rectangle 8"/>
          <p:cNvSpPr>
            <a:spLocks noChangeArrowheads="1"/>
          </p:cNvSpPr>
          <p:nvPr/>
        </p:nvSpPr>
        <p:spPr bwMode="auto">
          <a:xfrm>
            <a:off x="-76200" y="1295400"/>
            <a:ext cx="83058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120000"/>
              </a:lnSpc>
              <a:spcBef>
                <a:spcPct val="5000"/>
              </a:spcBef>
              <a:buClr>
                <a:srgbClr val="003366"/>
              </a:buClr>
              <a:buSzPct val="115000"/>
              <a:buFont typeface="Wingdings" pitchFamily="2" charset="2"/>
              <a:buChar char="§"/>
            </a:pPr>
            <a:r>
              <a:rPr lang="el-GR" b="1" i="1">
                <a:solidFill>
                  <a:srgbClr val="003366"/>
                </a:solidFill>
              </a:rPr>
              <a:t>Μέσο αξιολόγησης μεταφοράς των γνώσεων από το διδακτικό υλικό στην πρόταση:</a:t>
            </a:r>
            <a:r>
              <a:rPr lang="el-GR">
                <a:solidFill>
                  <a:srgbClr val="003366"/>
                </a:solidFill>
              </a:rPr>
              <a:t> Το τελικό προϊόν και η παρουσίασή του (αξιολόγηση από τους συμμαθητές τους και τον διδάσκοντα)</a:t>
            </a:r>
          </a:p>
        </p:txBody>
      </p:sp>
      <p:sp>
        <p:nvSpPr>
          <p:cNvPr id="16388" name="Rectangle 9"/>
          <p:cNvSpPr>
            <a:spLocks noChangeArrowheads="1"/>
          </p:cNvSpPr>
          <p:nvPr/>
        </p:nvSpPr>
        <p:spPr bwMode="auto">
          <a:xfrm>
            <a:off x="-76200" y="3810000"/>
            <a:ext cx="60198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spAutoFit/>
          </a:bodyPr>
          <a:lstStyle/>
          <a:p>
            <a:pPr marL="361950" indent="-361950">
              <a:lnSpc>
                <a:spcPct val="120000"/>
              </a:lnSpc>
              <a:spcBef>
                <a:spcPct val="0"/>
              </a:spcBef>
              <a:buSzPct val="120000"/>
              <a:buFont typeface="Wingdings" pitchFamily="2" charset="2"/>
              <a:buChar char="§"/>
            </a:pPr>
            <a:r>
              <a:rPr lang="el-GR" b="1" i="1">
                <a:solidFill>
                  <a:srgbClr val="003366"/>
                </a:solidFill>
              </a:rPr>
              <a:t>Μέσο αξιολόγησης της συνθετικής εργασίας:</a:t>
            </a:r>
            <a:r>
              <a:rPr lang="el-GR">
                <a:solidFill>
                  <a:srgbClr val="003366"/>
                </a:solidFill>
              </a:rPr>
              <a:t> </a:t>
            </a:r>
            <a:r>
              <a:rPr lang="el-GR" sz="2700">
                <a:solidFill>
                  <a:srgbClr val="003366"/>
                </a:solidFill>
              </a:rPr>
              <a:t>Αναστοχαστικό ημερολόγιο του διδάσκοντα, έντυπα αξιολόγησης.</a:t>
            </a:r>
          </a:p>
        </p:txBody>
      </p:sp>
      <p:pic>
        <p:nvPicPr>
          <p:cNvPr id="16389" name="Picture 10">
            <a:hlinkClick r:id="rId3" action="ppaction://hlinkpres?slideindex=1&amp;slidetitl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2600" y="3581400"/>
            <a:ext cx="3352800" cy="253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5" name="Rectangle 3"/>
          <p:cNvSpPr>
            <a:spLocks noGrp="1" noChangeArrowheads="1"/>
          </p:cNvSpPr>
          <p:nvPr>
            <p:ph type="body" idx="1"/>
          </p:nvPr>
        </p:nvSpPr>
        <p:spPr>
          <a:xfrm>
            <a:off x="457200" y="2362200"/>
            <a:ext cx="8686800" cy="4419600"/>
          </a:xfrm>
        </p:spPr>
        <p:txBody>
          <a:bodyPr/>
          <a:lstStyle/>
          <a:p>
            <a:pPr marL="536575" indent="-536575" eaLnBrk="1" hangingPunct="1">
              <a:lnSpc>
                <a:spcPct val="115000"/>
              </a:lnSpc>
              <a:spcAft>
                <a:spcPct val="45000"/>
              </a:spcAft>
            </a:pPr>
            <a:r>
              <a:rPr lang="el-GR" sz="2400" smtClean="0"/>
              <a:t>στις απαντήσεις μαθητών στα διαγνωστικά δοκίμια (προ-πειραματικά και μετα-πειραματικά), στις σημειώσεις εκπαιδευτικού και στα τελικά προϊόντα των ομάδων.</a:t>
            </a:r>
          </a:p>
          <a:p>
            <a:pPr marL="536575" indent="-536575" eaLnBrk="1" hangingPunct="1">
              <a:lnSpc>
                <a:spcPct val="115000"/>
              </a:lnSpc>
              <a:spcAft>
                <a:spcPct val="45000"/>
              </a:spcAft>
            </a:pPr>
            <a:r>
              <a:rPr lang="el-GR" sz="2400" smtClean="0"/>
              <a:t>σε δύο συμπληρωμένα ερωτηματολόγια ΙΜΙ, στα έντυπα αυτοαξιολόγησης και αξιολόγησης των προτάσεων.   </a:t>
            </a:r>
          </a:p>
          <a:p>
            <a:pPr marL="536575" indent="-536575" eaLnBrk="1" hangingPunct="1">
              <a:lnSpc>
                <a:spcPct val="115000"/>
              </a:lnSpc>
              <a:spcAft>
                <a:spcPct val="45000"/>
              </a:spcAft>
            </a:pPr>
            <a:r>
              <a:rPr lang="el-GR" sz="2400" smtClean="0"/>
              <a:t>σε εννοιολογικούς χάρτες και στο διδακτικό υλικό κάθε μαθητή.  </a:t>
            </a:r>
          </a:p>
        </p:txBody>
      </p:sp>
      <p:sp>
        <p:nvSpPr>
          <p:cNvPr id="17411" name="Rectangle 4"/>
          <p:cNvSpPr>
            <a:spLocks noChangeArrowheads="1"/>
          </p:cNvSpPr>
          <p:nvPr/>
        </p:nvSpPr>
        <p:spPr bwMode="auto">
          <a:xfrm>
            <a:off x="304800" y="1371600"/>
            <a:ext cx="861060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buClr>
                <a:srgbClr val="003366"/>
              </a:buClr>
              <a:buFont typeface="Wingdings" pitchFamily="2" charset="2"/>
              <a:buNone/>
            </a:pPr>
            <a:r>
              <a:rPr lang="el-GR" sz="2400">
                <a:solidFill>
                  <a:srgbClr val="003366"/>
                </a:solidFill>
              </a:rPr>
              <a:t>Τα δεδομένα που χρησιμοποιηθήκαν στην εξαγωγή συμπερασμάτων χωρίζονται ως εξής:</a:t>
            </a:r>
          </a:p>
        </p:txBody>
      </p:sp>
      <p:sp>
        <p:nvSpPr>
          <p:cNvPr id="340998" name="Rectangle 6"/>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Αποτελέσματα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09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409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409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3" name="Rectangle 3"/>
          <p:cNvSpPr>
            <a:spLocks noGrp="1" noChangeArrowheads="1"/>
          </p:cNvSpPr>
          <p:nvPr>
            <p:ph type="body" idx="1"/>
          </p:nvPr>
        </p:nvSpPr>
        <p:spPr>
          <a:xfrm>
            <a:off x="228600" y="1524000"/>
            <a:ext cx="8686800" cy="4800600"/>
          </a:xfrm>
        </p:spPr>
        <p:txBody>
          <a:bodyPr/>
          <a:lstStyle/>
          <a:p>
            <a:pPr eaLnBrk="1" hangingPunct="1">
              <a:lnSpc>
                <a:spcPct val="110000"/>
              </a:lnSpc>
              <a:spcAft>
                <a:spcPct val="50000"/>
              </a:spcAft>
            </a:pPr>
            <a:r>
              <a:rPr lang="el-GR" sz="2500" smtClean="0"/>
              <a:t>Οι απαντήσεις των μαθητών στα δοκίμια ομαδοποιήθηκαν σε κατηγορίες ανάλογα με την ομοιότητα που παρουσιάζουν ως προς το είδος είτε της απάντησης είτε του συλλογισμού που χρησιμοποίησε ο κάθε μαθητής για να δικαιολογήσει την απάντησή του.</a:t>
            </a:r>
          </a:p>
          <a:p>
            <a:pPr eaLnBrk="1" hangingPunct="1">
              <a:lnSpc>
                <a:spcPct val="110000"/>
              </a:lnSpc>
              <a:spcAft>
                <a:spcPct val="50000"/>
              </a:spcAft>
            </a:pPr>
            <a:r>
              <a:rPr lang="el-GR" sz="2500" smtClean="0"/>
              <a:t>Τα δεδομένα από τα ερωτηματολόγια ΙΜΙ ελέγχθηκαν ως προς την αξιοπιστία και υπολογίστηκε ο μέσος όρος για κάθε μεταβλητή, που διερευνούσαν τα επιμέρους στοιχεία, όπως προτείνεται στη βιβλιογραφία</a:t>
            </a:r>
            <a:r>
              <a:rPr lang="el-GR" sz="2500" baseline="30000" smtClean="0"/>
              <a:t>13</a:t>
            </a:r>
            <a:r>
              <a:rPr lang="el-GR" sz="2500" smtClean="0"/>
              <a:t>.</a:t>
            </a:r>
            <a:r>
              <a:rPr lang="el-GR" sz="2800" smtClean="0"/>
              <a:t>     </a:t>
            </a:r>
          </a:p>
        </p:txBody>
      </p:sp>
      <p:sp>
        <p:nvSpPr>
          <p:cNvPr id="343045" name="Rectangle 5"/>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Αποτελέσματα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30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42" name="Rectangle 6"/>
          <p:cNvSpPr>
            <a:spLocks noChangeArrowheads="1"/>
          </p:cNvSpPr>
          <p:nvPr/>
        </p:nvSpPr>
        <p:spPr bwMode="auto">
          <a:xfrm>
            <a:off x="152400" y="1371600"/>
            <a:ext cx="88392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15000"/>
              </a:lnSpc>
              <a:spcBef>
                <a:spcPct val="0"/>
              </a:spcBef>
              <a:buClr>
                <a:srgbClr val="003366"/>
              </a:buClr>
              <a:buFont typeface="Wingdings" pitchFamily="2" charset="2"/>
              <a:buNone/>
            </a:pPr>
            <a:r>
              <a:rPr lang="el-GR" sz="2100" b="1">
                <a:solidFill>
                  <a:srgbClr val="003366"/>
                </a:solidFill>
              </a:rPr>
              <a:t>Εκπαιδευτικός</a:t>
            </a:r>
          </a:p>
          <a:p>
            <a:pPr>
              <a:lnSpc>
                <a:spcPct val="115000"/>
              </a:lnSpc>
              <a:spcBef>
                <a:spcPct val="0"/>
              </a:spcBef>
              <a:buClr>
                <a:srgbClr val="003366"/>
              </a:buClr>
              <a:buFont typeface="Wingdings" pitchFamily="2" charset="2"/>
              <a:buNone/>
            </a:pPr>
            <a:r>
              <a:rPr lang="el-GR" sz="2100">
                <a:solidFill>
                  <a:srgbClr val="003366"/>
                </a:solidFill>
              </a:rPr>
              <a:t>«Κατά τη διάρκεια της διδακτικής παρέμβασης ήταν εμφανής η θετική επίδραση που είχε η </a:t>
            </a:r>
            <a:r>
              <a:rPr lang="el-GR" altLang="ja-JP" sz="2100">
                <a:solidFill>
                  <a:srgbClr val="003366"/>
                </a:solidFill>
                <a:ea typeface="ＭＳ Ｐゴシック" pitchFamily="34" charset="-128"/>
              </a:rPr>
              <a:t>όλη εμπειρία </a:t>
            </a:r>
            <a:r>
              <a:rPr lang="el-GR" sz="2100">
                <a:solidFill>
                  <a:srgbClr val="003366"/>
                </a:solidFill>
              </a:rPr>
              <a:t>στους μαθητές. Μετά από κάποιο χρονικό διάστημα έδειχναν ιδιαίτερη προθυμία να εργαστούν σε ομάδες και να συνεργαστούν στο σχεδιασμό και την εκτέλεση των πακέτων εργασίας. Απέκτησαν αυτοπεποίθηση και υιοθέτησαν με ευκολία το ρόλο του ερευνητή».</a:t>
            </a:r>
          </a:p>
          <a:p>
            <a:pPr>
              <a:lnSpc>
                <a:spcPct val="75000"/>
              </a:lnSpc>
              <a:spcBef>
                <a:spcPct val="0"/>
              </a:spcBef>
              <a:buClr>
                <a:srgbClr val="003366"/>
              </a:buClr>
              <a:buFont typeface="Wingdings" pitchFamily="2" charset="2"/>
              <a:buNone/>
            </a:pPr>
            <a:endParaRPr lang="el-GR" sz="2100" b="1">
              <a:solidFill>
                <a:srgbClr val="003366"/>
              </a:solidFill>
            </a:endParaRPr>
          </a:p>
          <a:p>
            <a:pPr>
              <a:lnSpc>
                <a:spcPct val="115000"/>
              </a:lnSpc>
              <a:spcBef>
                <a:spcPct val="0"/>
              </a:spcBef>
              <a:buClr>
                <a:srgbClr val="003366"/>
              </a:buClr>
              <a:buFont typeface="Wingdings" pitchFamily="2" charset="2"/>
              <a:buNone/>
            </a:pPr>
            <a:r>
              <a:rPr lang="el-GR" sz="2100" b="1">
                <a:solidFill>
                  <a:srgbClr val="003366"/>
                </a:solidFill>
              </a:rPr>
              <a:t>Μαθητές</a:t>
            </a:r>
          </a:p>
          <a:p>
            <a:pPr>
              <a:lnSpc>
                <a:spcPct val="115000"/>
              </a:lnSpc>
              <a:spcBef>
                <a:spcPct val="0"/>
              </a:spcBef>
              <a:buClr>
                <a:srgbClr val="003366"/>
              </a:buClr>
              <a:buFont typeface="Wingdings" pitchFamily="2" charset="2"/>
              <a:buNone/>
            </a:pPr>
            <a:r>
              <a:rPr lang="el-GR" sz="2100">
                <a:solidFill>
                  <a:srgbClr val="003366"/>
                </a:solidFill>
              </a:rPr>
              <a:t>«Ενδιαφέρον, μας βοήθησε να σκεφτούμε και να γράψουμε τις απόψεις μας και να μάθουμε από τα λάθη μας.» «Μάθαμε πράγματα που δεν κάναμε στο παρελθόν και που είχαμε απορίες για μερικά φαινόμενα που ζούμε στην καθημερινότητα.»</a:t>
            </a:r>
            <a:endParaRPr lang="en-US" sz="2100">
              <a:solidFill>
                <a:srgbClr val="003366"/>
              </a:solidFill>
            </a:endParaRPr>
          </a:p>
        </p:txBody>
      </p:sp>
      <p:sp>
        <p:nvSpPr>
          <p:cNvPr id="321547" name="Rectangle 11"/>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Αποτελέσματα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154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154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body" sz="half" idx="1"/>
          </p:nvPr>
        </p:nvSpPr>
        <p:spPr>
          <a:xfrm>
            <a:off x="457200" y="1295400"/>
            <a:ext cx="8686800" cy="4800600"/>
          </a:xfrm>
          <a:noFill/>
        </p:spPr>
        <p:txBody>
          <a:bodyPr/>
          <a:lstStyle/>
          <a:p>
            <a:pPr marL="0" indent="0" eaLnBrk="1" hangingPunct="1">
              <a:spcBef>
                <a:spcPct val="0"/>
              </a:spcBef>
              <a:buClrTx/>
              <a:buFontTx/>
              <a:buNone/>
            </a:pPr>
            <a:r>
              <a:rPr lang="el-GR" sz="2400" smtClean="0"/>
              <a:t>Σύγκριση των απαντήσεων των μαθητών στο προ-πειραματικό και στο μετα-πειραματικό δοκίμιο σε ερώτηση που αφορούσε γνώσεις των μαθητών για τον τρόπο διάδοσης του ήχου και φαινόμενα που λαμβάνουν χώρα κατά τη διάδοσή του.</a:t>
            </a:r>
          </a:p>
          <a:p>
            <a:pPr marL="0" indent="0" eaLnBrk="1" hangingPunct="1">
              <a:buFont typeface="Wingdings" pitchFamily="2" charset="2"/>
              <a:buNone/>
            </a:pPr>
            <a:endParaRPr lang="en-US" sz="2400" smtClean="0"/>
          </a:p>
        </p:txBody>
      </p:sp>
      <p:graphicFrame>
        <p:nvGraphicFramePr>
          <p:cNvPr id="323608" name="Group 24"/>
          <p:cNvGraphicFramePr>
            <a:graphicFrameLocks noGrp="1"/>
          </p:cNvGraphicFramePr>
          <p:nvPr>
            <p:ph sz="half" idx="2"/>
          </p:nvPr>
        </p:nvGraphicFramePr>
        <p:xfrm>
          <a:off x="0" y="3124200"/>
          <a:ext cx="9144000" cy="2895600"/>
        </p:xfrm>
        <a:graphic>
          <a:graphicData uri="http://schemas.openxmlformats.org/drawingml/2006/table">
            <a:tbl>
              <a:tblPr/>
              <a:tblGrid>
                <a:gridCol w="1839913"/>
                <a:gridCol w="7304087"/>
              </a:tblGrid>
              <a:tr h="406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rgbClr val="003366"/>
                          </a:solidFill>
                          <a:effectLst/>
                          <a:latin typeface="Times New Roman" pitchFamily="18" charset="0"/>
                          <a:cs typeface="Times New Roman" pitchFamily="18" charset="0"/>
                        </a:rPr>
                        <a:t>Κατηγορία Ι</a:t>
                      </a:r>
                      <a:endParaRPr kumimoji="0" lang="el-GR" sz="1800" b="0" i="0" u="none" strike="noStrike" cap="none" normalizeH="0" baseline="0" smtClean="0">
                        <a:ln>
                          <a:noFill/>
                        </a:ln>
                        <a:solidFill>
                          <a:srgbClr val="003366"/>
                        </a:solidFill>
                        <a:effectLst/>
                        <a:latin typeface="Times New Roman" pitchFamily="18" charset="0"/>
                      </a:endParaRPr>
                    </a:p>
                  </a:txBody>
                  <a:tcPr anchor="ctr"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rgbClr val="003366"/>
                          </a:solidFill>
                          <a:effectLst/>
                          <a:latin typeface="Times New Roman" pitchFamily="18" charset="0"/>
                          <a:cs typeface="Times New Roman" pitchFamily="18" charset="0"/>
                        </a:rPr>
                        <a:t>Δεν κατανόησαν την ερώτηση./Δεν απαντούν./Ασαφής απάντηση.</a:t>
                      </a:r>
                      <a:endParaRPr kumimoji="0" lang="el-GR" sz="1800" b="0" i="0" u="none" strike="noStrike" cap="none" normalizeH="0" baseline="0" smtClean="0">
                        <a:ln>
                          <a:noFill/>
                        </a:ln>
                        <a:solidFill>
                          <a:srgbClr val="003366"/>
                        </a:solidFill>
                        <a:effectLst/>
                        <a:latin typeface="Times New Roman" pitchFamily="18" charset="0"/>
                      </a:endParaRPr>
                    </a:p>
                  </a:txBody>
                  <a:tcPr anchor="ctr"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r>
              <a:tr h="722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rgbClr val="003366"/>
                          </a:solidFill>
                          <a:effectLst/>
                          <a:latin typeface="Times New Roman" pitchFamily="18" charset="0"/>
                          <a:cs typeface="Times New Roman" pitchFamily="18" charset="0"/>
                        </a:rPr>
                        <a:t>Κατηγορία ΙΙ</a:t>
                      </a:r>
                      <a:endParaRPr kumimoji="0" lang="el-GR" sz="1800" b="0" i="0" u="none" strike="noStrike" cap="none" normalizeH="0" baseline="0" smtClean="0">
                        <a:ln>
                          <a:noFill/>
                        </a:ln>
                        <a:solidFill>
                          <a:srgbClr val="003366"/>
                        </a:solidFill>
                        <a:effectLst/>
                        <a:latin typeface="Times New Roman" pitchFamily="18" charset="0"/>
                      </a:endParaRPr>
                    </a:p>
                  </a:txBody>
                  <a:tcPr anchor="ctr"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rgbClr val="003366"/>
                          </a:solidFill>
                          <a:effectLst/>
                          <a:latin typeface="Times New Roman" pitchFamily="18" charset="0"/>
                          <a:cs typeface="Times New Roman" pitchFamily="18" charset="0"/>
                        </a:rPr>
                        <a:t>Θεωρούν πως ο ήχος περνά μόνο πάνω από τον τοίχο αγνοώντας άλλες διαδικασίες διάδοσης του ήχου.</a:t>
                      </a:r>
                      <a:endParaRPr kumimoji="0" lang="el-GR" sz="1800" b="0" i="0" u="none" strike="noStrike" cap="none" normalizeH="0" baseline="0" smtClean="0">
                        <a:ln>
                          <a:noFill/>
                        </a:ln>
                        <a:solidFill>
                          <a:srgbClr val="003366"/>
                        </a:solidFill>
                        <a:effectLst/>
                        <a:latin typeface="Times New Roman" pitchFamily="18" charset="0"/>
                      </a:endParaRPr>
                    </a:p>
                  </a:txBody>
                  <a:tcPr anchor="ctr"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r>
              <a:tr h="712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rgbClr val="003366"/>
                          </a:solidFill>
                          <a:effectLst/>
                          <a:latin typeface="Times New Roman" pitchFamily="18" charset="0"/>
                          <a:cs typeface="Times New Roman" pitchFamily="18" charset="0"/>
                        </a:rPr>
                        <a:t>Κατηγορία ΙΙΙ</a:t>
                      </a:r>
                      <a:endParaRPr kumimoji="0" lang="el-GR" sz="1800" b="0" i="0" u="none" strike="noStrike" cap="none" normalizeH="0" baseline="0" smtClean="0">
                        <a:ln>
                          <a:noFill/>
                        </a:ln>
                        <a:solidFill>
                          <a:srgbClr val="003366"/>
                        </a:solidFill>
                        <a:effectLst/>
                        <a:latin typeface="Times New Roman" pitchFamily="18" charset="0"/>
                      </a:endParaRPr>
                    </a:p>
                  </a:txBody>
                  <a:tcPr anchor="ctr"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rgbClr val="003366"/>
                          </a:solidFill>
                          <a:effectLst/>
                          <a:latin typeface="Times New Roman" pitchFamily="18" charset="0"/>
                          <a:cs typeface="Times New Roman" pitchFamily="18" charset="0"/>
                        </a:rPr>
                        <a:t>Εξηγούν αναφέροντας τον τρόπο διάδοσης του ήχου σε ένα χώρο πάνω και μέσα από τον τοίχο.</a:t>
                      </a:r>
                      <a:r>
                        <a:rPr kumimoji="0" lang="el-GR" sz="1800" b="0" i="0" u="none" strike="noStrike" cap="none" normalizeH="0" baseline="0" smtClean="0">
                          <a:ln>
                            <a:noFill/>
                          </a:ln>
                          <a:solidFill>
                            <a:srgbClr val="003366"/>
                          </a:solidFill>
                          <a:effectLst/>
                          <a:latin typeface="Times New Roman" pitchFamily="18" charset="0"/>
                          <a:cs typeface="Times New Roman" pitchFamily="18" charset="0"/>
                        </a:rPr>
                        <a:t> </a:t>
                      </a:r>
                      <a:endParaRPr kumimoji="0" lang="el-GR" sz="1800" b="0" i="0" u="none" strike="noStrike" cap="none" normalizeH="0" baseline="0" smtClean="0">
                        <a:ln>
                          <a:noFill/>
                        </a:ln>
                        <a:solidFill>
                          <a:srgbClr val="003366"/>
                        </a:solidFill>
                        <a:effectLst/>
                        <a:latin typeface="Times New Roman" pitchFamily="18" charset="0"/>
                      </a:endParaRPr>
                    </a:p>
                  </a:txBody>
                  <a:tcPr anchor="ctr"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r>
              <a:tr h="10541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rgbClr val="003366"/>
                          </a:solidFill>
                          <a:effectLst/>
                          <a:latin typeface="Times New Roman" pitchFamily="18" charset="0"/>
                          <a:cs typeface="Times New Roman" pitchFamily="18" charset="0"/>
                        </a:rPr>
                        <a:t>Κατηγορία Ι</a:t>
                      </a:r>
                      <a:r>
                        <a:rPr kumimoji="0" lang="en-GB" sz="1800" b="1" i="0" u="none" strike="noStrike" cap="none" normalizeH="0" baseline="0" smtClean="0">
                          <a:ln>
                            <a:noFill/>
                          </a:ln>
                          <a:solidFill>
                            <a:srgbClr val="003366"/>
                          </a:solidFill>
                          <a:effectLst/>
                          <a:latin typeface="Times New Roman" pitchFamily="18" charset="0"/>
                          <a:cs typeface="Times New Roman" pitchFamily="18" charset="0"/>
                        </a:rPr>
                        <a:t>V</a:t>
                      </a:r>
                      <a:endParaRPr kumimoji="0" lang="en-GB" sz="1800" b="0" i="0" u="none" strike="noStrike" cap="none" normalizeH="0" baseline="0" smtClean="0">
                        <a:ln>
                          <a:noFill/>
                        </a:ln>
                        <a:solidFill>
                          <a:srgbClr val="003366"/>
                        </a:solidFill>
                        <a:effectLst/>
                        <a:latin typeface="Times New Roman" pitchFamily="18" charset="0"/>
                      </a:endParaRPr>
                    </a:p>
                  </a:txBody>
                  <a:tcPr anchor="ctr"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800" b="1" i="0" u="none" strike="noStrike" cap="none" normalizeH="0" baseline="0" smtClean="0">
                          <a:ln>
                            <a:noFill/>
                          </a:ln>
                          <a:solidFill>
                            <a:srgbClr val="003366"/>
                          </a:solidFill>
                          <a:effectLst/>
                          <a:latin typeface="Times New Roman" pitchFamily="18" charset="0"/>
                          <a:cs typeface="Times New Roman" pitchFamily="18" charset="0"/>
                        </a:rPr>
                        <a:t>Εξηγούν αναφέροντας τον τρόπο διάδοσης του ήχου σε ένα χώρο πάνω και μέσα από τον τοίχο χρησιμοποιώντας έννοιες όπως ανάκλαση, αντήχηση, μεταφορά ενέργειας κοκ.</a:t>
                      </a:r>
                      <a:r>
                        <a:rPr kumimoji="0" lang="el-GR" sz="1800" b="0" i="0" u="none" strike="noStrike" cap="none" normalizeH="0" baseline="0" smtClean="0">
                          <a:ln>
                            <a:noFill/>
                          </a:ln>
                          <a:solidFill>
                            <a:srgbClr val="003366"/>
                          </a:solidFill>
                          <a:effectLst/>
                          <a:latin typeface="Times New Roman" pitchFamily="18" charset="0"/>
                          <a:cs typeface="Times New Roman" pitchFamily="18" charset="0"/>
                        </a:rPr>
                        <a:t> </a:t>
                      </a:r>
                      <a:endParaRPr kumimoji="0" lang="el-GR" sz="1800" b="0" i="0" u="none" strike="noStrike" cap="none" normalizeH="0" baseline="0" smtClean="0">
                        <a:ln>
                          <a:noFill/>
                        </a:ln>
                        <a:solidFill>
                          <a:srgbClr val="003366"/>
                        </a:solidFill>
                        <a:effectLst/>
                        <a:latin typeface="Times New Roman" pitchFamily="18" charset="0"/>
                      </a:endParaRPr>
                    </a:p>
                  </a:txBody>
                  <a:tcPr anchor="ctr" horzOverflow="overflow">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lnTlToBr>
                      <a:noFill/>
                    </a:lnTlToBr>
                    <a:lnBlToTr>
                      <a:noFill/>
                    </a:lnBlToTr>
                    <a:noFill/>
                  </a:tcPr>
                </a:tc>
              </a:tr>
            </a:tbl>
          </a:graphicData>
        </a:graphic>
      </p:graphicFrame>
      <p:sp>
        <p:nvSpPr>
          <p:cNvPr id="323610" name="Rectangle 26"/>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Αποτελέσματα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36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p:txBody>
          <a:bodyPr bIns="0"/>
          <a:lstStyle/>
          <a:p>
            <a:pPr algn="l" eaLnBrk="1" hangingPunct="1">
              <a:defRPr/>
            </a:pPr>
            <a:r>
              <a:rPr lang="el-GR" sz="4000" smtClean="0"/>
              <a:t>Παρουσίαση Αποτελεσμάτων (</a:t>
            </a:r>
            <a:r>
              <a:rPr lang="el-GR" sz="4000" smtClean="0">
                <a:latin typeface="Bookman Old Style" pitchFamily="18" charset="0"/>
              </a:rPr>
              <a:t>Ι)</a:t>
            </a:r>
            <a:endParaRPr lang="en-US" sz="4000" smtClean="0">
              <a:latin typeface="Bookman Old Style" pitchFamily="18" charset="0"/>
            </a:endParaRPr>
          </a:p>
        </p:txBody>
      </p:sp>
      <p:grpSp>
        <p:nvGrpSpPr>
          <p:cNvPr id="21507" name="Group 3"/>
          <p:cNvGrpSpPr>
            <a:grpSpLocks/>
          </p:cNvGrpSpPr>
          <p:nvPr/>
        </p:nvGrpSpPr>
        <p:grpSpPr bwMode="auto">
          <a:xfrm>
            <a:off x="-28575" y="47625"/>
            <a:ext cx="9144000" cy="6705600"/>
            <a:chOff x="0" y="96"/>
            <a:chExt cx="5760" cy="4224"/>
          </a:xfrm>
        </p:grpSpPr>
        <p:sp>
          <p:nvSpPr>
            <p:cNvPr id="21515" name="Rectangle 4"/>
            <p:cNvSpPr>
              <a:spLocks noChangeArrowheads="1"/>
            </p:cNvSpPr>
            <p:nvPr/>
          </p:nvSpPr>
          <p:spPr bwMode="auto">
            <a:xfrm>
              <a:off x="0" y="96"/>
              <a:ext cx="5760" cy="4224"/>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graphicFrame>
          <p:nvGraphicFramePr>
            <p:cNvPr id="21516" name="Object 5"/>
            <p:cNvGraphicFramePr>
              <a:graphicFrameLocks noChangeAspect="1"/>
            </p:cNvGraphicFramePr>
            <p:nvPr/>
          </p:nvGraphicFramePr>
          <p:xfrm>
            <a:off x="369" y="192"/>
            <a:ext cx="5391" cy="4026"/>
          </p:xfrm>
          <a:graphic>
            <a:graphicData uri="http://schemas.openxmlformats.org/presentationml/2006/ole">
              <mc:AlternateContent xmlns:mc="http://schemas.openxmlformats.org/markup-compatibility/2006">
                <mc:Choice xmlns:v="urn:schemas-microsoft-com:vml" Requires="v">
                  <p:oleObj spid="_x0000_s21518" name="Graph" r:id="rId4" imgW="3814877" imgH="3004109" progId="Origin50.Graph">
                    <p:embed/>
                  </p:oleObj>
                </mc:Choice>
                <mc:Fallback>
                  <p:oleObj name="Graph" r:id="rId4" imgW="3814877" imgH="3004109" progId="Origin50.Graph">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 y="192"/>
                          <a:ext cx="5391" cy="4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21508" name="Text Box 6"/>
          <p:cNvSpPr txBox="1">
            <a:spLocks noChangeArrowheads="1"/>
          </p:cNvSpPr>
          <p:nvPr/>
        </p:nvSpPr>
        <p:spPr bwMode="auto">
          <a:xfrm>
            <a:off x="2343150" y="3457575"/>
            <a:ext cx="800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l-GR">
                <a:latin typeface="Calibri" pitchFamily="34" charset="0"/>
              </a:rPr>
              <a:t>22%</a:t>
            </a:r>
            <a:endParaRPr lang="en-US">
              <a:latin typeface="Calibri" pitchFamily="34" charset="0"/>
            </a:endParaRPr>
          </a:p>
        </p:txBody>
      </p:sp>
      <p:sp>
        <p:nvSpPr>
          <p:cNvPr id="21509" name="Text Box 7"/>
          <p:cNvSpPr txBox="1">
            <a:spLocks noChangeArrowheads="1"/>
          </p:cNvSpPr>
          <p:nvPr/>
        </p:nvSpPr>
        <p:spPr bwMode="auto">
          <a:xfrm>
            <a:off x="2971800" y="4267200"/>
            <a:ext cx="800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l-GR">
                <a:latin typeface="Calibri" pitchFamily="34" charset="0"/>
              </a:rPr>
              <a:t>11%</a:t>
            </a:r>
            <a:endParaRPr lang="en-US">
              <a:latin typeface="Calibri" pitchFamily="34" charset="0"/>
            </a:endParaRPr>
          </a:p>
        </p:txBody>
      </p:sp>
      <p:sp>
        <p:nvSpPr>
          <p:cNvPr id="21510" name="Text Box 8"/>
          <p:cNvSpPr txBox="1">
            <a:spLocks noChangeArrowheads="1"/>
          </p:cNvSpPr>
          <p:nvPr/>
        </p:nvSpPr>
        <p:spPr bwMode="auto">
          <a:xfrm>
            <a:off x="3886200" y="762000"/>
            <a:ext cx="800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l-GR">
                <a:latin typeface="Calibri" pitchFamily="34" charset="0"/>
              </a:rPr>
              <a:t>61%</a:t>
            </a:r>
            <a:endParaRPr lang="en-US">
              <a:latin typeface="Calibri" pitchFamily="34" charset="0"/>
            </a:endParaRPr>
          </a:p>
        </p:txBody>
      </p:sp>
      <p:sp>
        <p:nvSpPr>
          <p:cNvPr id="21511" name="Text Box 9"/>
          <p:cNvSpPr txBox="1">
            <a:spLocks noChangeArrowheads="1"/>
          </p:cNvSpPr>
          <p:nvPr/>
        </p:nvSpPr>
        <p:spPr bwMode="auto">
          <a:xfrm>
            <a:off x="4419600" y="3048000"/>
            <a:ext cx="800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l-GR">
                <a:latin typeface="Calibri" pitchFamily="34" charset="0"/>
              </a:rPr>
              <a:t>45%</a:t>
            </a:r>
            <a:endParaRPr lang="en-US">
              <a:latin typeface="Calibri" pitchFamily="34" charset="0"/>
            </a:endParaRPr>
          </a:p>
        </p:txBody>
      </p:sp>
      <p:sp>
        <p:nvSpPr>
          <p:cNvPr id="21512" name="Text Box 10"/>
          <p:cNvSpPr txBox="1">
            <a:spLocks noChangeArrowheads="1"/>
          </p:cNvSpPr>
          <p:nvPr/>
        </p:nvSpPr>
        <p:spPr bwMode="auto">
          <a:xfrm>
            <a:off x="4876800" y="3886200"/>
            <a:ext cx="800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l-GR">
                <a:latin typeface="Calibri" pitchFamily="34" charset="0"/>
              </a:rPr>
              <a:t>17%</a:t>
            </a:r>
            <a:endParaRPr lang="en-US">
              <a:latin typeface="Calibri" pitchFamily="34" charset="0"/>
            </a:endParaRPr>
          </a:p>
        </p:txBody>
      </p:sp>
      <p:sp>
        <p:nvSpPr>
          <p:cNvPr id="21513" name="Text Box 11"/>
          <p:cNvSpPr txBox="1">
            <a:spLocks noChangeArrowheads="1"/>
          </p:cNvSpPr>
          <p:nvPr/>
        </p:nvSpPr>
        <p:spPr bwMode="auto">
          <a:xfrm>
            <a:off x="5638800" y="1600200"/>
            <a:ext cx="800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l-GR">
                <a:latin typeface="Calibri" pitchFamily="34" charset="0"/>
              </a:rPr>
              <a:t>50%</a:t>
            </a:r>
            <a:endParaRPr lang="en-US">
              <a:latin typeface="Calibri" pitchFamily="34" charset="0"/>
            </a:endParaRPr>
          </a:p>
        </p:txBody>
      </p:sp>
      <p:sp>
        <p:nvSpPr>
          <p:cNvPr id="21514" name="Text Box 12"/>
          <p:cNvSpPr txBox="1">
            <a:spLocks noChangeArrowheads="1"/>
          </p:cNvSpPr>
          <p:nvPr/>
        </p:nvSpPr>
        <p:spPr bwMode="auto">
          <a:xfrm>
            <a:off x="6934200" y="4238625"/>
            <a:ext cx="800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l-GR">
                <a:latin typeface="Calibri" pitchFamily="34" charset="0"/>
              </a:rPr>
              <a:t>11%</a:t>
            </a:r>
            <a:endParaRPr lang="en-US">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3400" y="304800"/>
            <a:ext cx="8229600" cy="914400"/>
          </a:xfrm>
        </p:spPr>
        <p:txBody>
          <a:bodyPr bIns="0"/>
          <a:lstStyle/>
          <a:p>
            <a:pPr algn="l" eaLnBrk="1" hangingPunct="1">
              <a:defRPr/>
            </a:pPr>
            <a:r>
              <a:rPr lang="el-GR" smtClean="0"/>
              <a:t>Περιεχόμενα</a:t>
            </a:r>
            <a:endParaRPr lang="en-US" smtClean="0"/>
          </a:p>
        </p:txBody>
      </p:sp>
      <p:sp>
        <p:nvSpPr>
          <p:cNvPr id="9223" name="Rectangle 7"/>
          <p:cNvSpPr>
            <a:spLocks noGrp="1" noChangeArrowheads="1"/>
          </p:cNvSpPr>
          <p:nvPr>
            <p:ph type="body" idx="1"/>
          </p:nvPr>
        </p:nvSpPr>
        <p:spPr>
          <a:xfrm>
            <a:off x="457200" y="1200150"/>
            <a:ext cx="8686800" cy="5029200"/>
          </a:xfrm>
          <a:noFill/>
        </p:spPr>
        <p:txBody>
          <a:bodyPr/>
          <a:lstStyle/>
          <a:p>
            <a:pPr marL="633413" indent="-633413" eaLnBrk="1" hangingPunct="1">
              <a:lnSpc>
                <a:spcPct val="145000"/>
              </a:lnSpc>
              <a:spcBef>
                <a:spcPct val="0"/>
              </a:spcBef>
              <a:tabLst>
                <a:tab pos="1257300" algn="l"/>
              </a:tabLst>
            </a:pPr>
            <a:r>
              <a:rPr lang="el-GR" smtClean="0"/>
              <a:t>Εισαγωγή</a:t>
            </a:r>
          </a:p>
          <a:p>
            <a:pPr marL="1098550" lvl="1" eaLnBrk="1" hangingPunct="1">
              <a:lnSpc>
                <a:spcPct val="145000"/>
              </a:lnSpc>
              <a:spcBef>
                <a:spcPct val="0"/>
              </a:spcBef>
              <a:buFont typeface="Wingdings" pitchFamily="2" charset="2"/>
              <a:buChar char="q"/>
              <a:tabLst>
                <a:tab pos="1257300" algn="l"/>
              </a:tabLst>
            </a:pPr>
            <a:r>
              <a:rPr lang="el-GR" smtClean="0"/>
              <a:t>  Το</a:t>
            </a:r>
            <a:r>
              <a:rPr lang="en-GB" smtClean="0"/>
              <a:t> </a:t>
            </a:r>
            <a:r>
              <a:rPr lang="el-GR" smtClean="0"/>
              <a:t>Μοντέλο Μάθησης </a:t>
            </a:r>
            <a:r>
              <a:rPr lang="en-GB" smtClean="0"/>
              <a:t>PBL</a:t>
            </a:r>
            <a:endParaRPr lang="el-GR" smtClean="0"/>
          </a:p>
          <a:p>
            <a:pPr marL="1098550" lvl="1" eaLnBrk="1" hangingPunct="1">
              <a:lnSpc>
                <a:spcPct val="145000"/>
              </a:lnSpc>
              <a:spcBef>
                <a:spcPct val="0"/>
              </a:spcBef>
              <a:buFont typeface="Wingdings" pitchFamily="2" charset="2"/>
              <a:buChar char="q"/>
              <a:tabLst>
                <a:tab pos="1257300" algn="l"/>
              </a:tabLst>
            </a:pPr>
            <a:r>
              <a:rPr lang="el-GR" smtClean="0"/>
              <a:t>  Θεωρίες Κινήτρων για Μάθηση</a:t>
            </a:r>
          </a:p>
          <a:p>
            <a:pPr marL="633413" indent="-633413" eaLnBrk="1" hangingPunct="1">
              <a:lnSpc>
                <a:spcPct val="145000"/>
              </a:lnSpc>
              <a:spcBef>
                <a:spcPct val="0"/>
              </a:spcBef>
              <a:tabLst>
                <a:tab pos="1257300" algn="l"/>
              </a:tabLst>
            </a:pPr>
            <a:r>
              <a:rPr lang="el-GR" smtClean="0"/>
              <a:t>Σχεδιασμός και Εφαρμογή της Διδακτικής Παρέμβασης</a:t>
            </a:r>
          </a:p>
          <a:p>
            <a:pPr marL="633413" indent="-633413" eaLnBrk="1" hangingPunct="1">
              <a:lnSpc>
                <a:spcPct val="145000"/>
              </a:lnSpc>
              <a:spcBef>
                <a:spcPct val="0"/>
              </a:spcBef>
              <a:tabLst>
                <a:tab pos="1257300" algn="l"/>
              </a:tabLst>
            </a:pPr>
            <a:r>
              <a:rPr lang="el-GR" smtClean="0"/>
              <a:t>Αποτελέσματα</a:t>
            </a:r>
          </a:p>
          <a:p>
            <a:pPr marL="633413" indent="-633413" eaLnBrk="1" hangingPunct="1">
              <a:lnSpc>
                <a:spcPct val="145000"/>
              </a:lnSpc>
              <a:spcBef>
                <a:spcPct val="0"/>
              </a:spcBef>
              <a:tabLst>
                <a:tab pos="1257300" algn="l"/>
              </a:tabLst>
            </a:pPr>
            <a:r>
              <a:rPr lang="el-GR" smtClean="0"/>
              <a:t>Συζήτηση - Σύνοψη</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22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2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22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922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92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8707" name="Group 3"/>
          <p:cNvGraphicFramePr>
            <a:graphicFrameLocks noGrp="1"/>
          </p:cNvGraphicFramePr>
          <p:nvPr>
            <p:ph sz="half" idx="1"/>
          </p:nvPr>
        </p:nvGraphicFramePr>
        <p:xfrm>
          <a:off x="119063" y="1452563"/>
          <a:ext cx="8789987" cy="2060575"/>
        </p:xfrm>
        <a:graphic>
          <a:graphicData uri="http://schemas.openxmlformats.org/drawingml/2006/table">
            <a:tbl>
              <a:tblPr/>
              <a:tblGrid>
                <a:gridCol w="3289300"/>
                <a:gridCol w="919162"/>
                <a:gridCol w="841375"/>
                <a:gridCol w="652463"/>
                <a:gridCol w="1211262"/>
                <a:gridCol w="944563"/>
                <a:gridCol w="931862"/>
              </a:tblGrid>
              <a:tr h="609600">
                <a:tc>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600" b="0" i="0" u="none" strike="noStrike" cap="none" normalizeH="0" baseline="0" smtClean="0">
                        <a:ln>
                          <a:noFill/>
                        </a:ln>
                        <a:solidFill>
                          <a:srgbClr val="003366"/>
                        </a:solidFill>
                        <a:effectLst/>
                        <a:latin typeface="Times New Roman" pitchFamily="18"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Negative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Ranks</a:t>
                      </a:r>
                      <a:r>
                        <a:rPr kumimoji="0" lang="en-GB" sz="1600" b="0" i="0" u="none" strike="noStrike" cap="none" normalizeH="0" baseline="30000" smtClean="0">
                          <a:ln>
                            <a:noFill/>
                          </a:ln>
                          <a:solidFill>
                            <a:schemeClr val="tx1"/>
                          </a:solidFill>
                          <a:effectLst/>
                          <a:latin typeface="Times New Roman" pitchFamily="18" charset="0"/>
                          <a:cs typeface="Times New Roman" pitchFamily="18" charset="0"/>
                        </a:rPr>
                        <a:t>a</a:t>
                      </a:r>
                      <a:endParaRPr kumimoji="0" lang="en-GB"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Positive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Ranks</a:t>
                      </a:r>
                      <a:r>
                        <a:rPr kumimoji="0" lang="en-GB" sz="1600" b="0" i="0" u="none" strike="noStrike" cap="none" normalizeH="0" baseline="30000" smtClean="0">
                          <a:ln>
                            <a:noFill/>
                          </a:ln>
                          <a:solidFill>
                            <a:schemeClr val="tx1"/>
                          </a:solidFill>
                          <a:effectLst/>
                          <a:latin typeface="Times New Roman" pitchFamily="18" charset="0"/>
                          <a:cs typeface="Times New Roman" pitchFamily="18" charset="0"/>
                        </a:rPr>
                        <a:t>b</a:t>
                      </a:r>
                      <a:endParaRPr kumimoji="0" lang="en-GB"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Ties</a:t>
                      </a:r>
                      <a:r>
                        <a:rPr kumimoji="0" lang="en-GB" sz="1600" b="0" i="0" u="none" strike="noStrike" cap="none" normalizeH="0" baseline="30000" smtClean="0">
                          <a:ln>
                            <a:noFill/>
                          </a:ln>
                          <a:solidFill>
                            <a:schemeClr val="tx1"/>
                          </a:solidFill>
                          <a:effectLst/>
                          <a:latin typeface="Times New Roman" pitchFamily="18" charset="0"/>
                          <a:cs typeface="Times New Roman" pitchFamily="18" charset="0"/>
                        </a:rPr>
                        <a:t>c</a:t>
                      </a:r>
                      <a:endParaRPr kumimoji="0" lang="en-GB"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Ζ</a:t>
                      </a:r>
                      <a:r>
                        <a:rPr kumimoji="0" lang="el-GR" sz="1600" b="0" i="0" u="none" strike="noStrike" cap="none" normalizeH="0" baseline="30000" smtClean="0">
                          <a:ln>
                            <a:noFill/>
                          </a:ln>
                          <a:solidFill>
                            <a:schemeClr val="tx1"/>
                          </a:solidFill>
                          <a:effectLst/>
                          <a:latin typeface="Times New Roman" pitchFamily="18" charset="0"/>
                          <a:cs typeface="Times New Roman" pitchFamily="18" charset="0"/>
                        </a:rPr>
                        <a:t>α</a:t>
                      </a:r>
                      <a:endParaRPr kumimoji="0" lang="el-GR"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Sig</a:t>
                      </a: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2-tailed)</a:t>
                      </a:r>
                      <a:endParaRPr kumimoji="0" lang="en-GB"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Effect</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Size (r)</a:t>
                      </a:r>
                      <a:endParaRPr kumimoji="0" lang="en-GB" sz="1600" b="0" i="0" u="none" strike="noStrike" cap="none" normalizeH="0" baseline="0" smtClean="0">
                        <a:ln>
                          <a:noFill/>
                        </a:ln>
                        <a:solidFill>
                          <a:schemeClr val="tx1"/>
                        </a:solidFill>
                        <a:effectLst/>
                        <a:latin typeface="Times New Roman" pitchFamily="18"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Μετα-πειραματικό –Προ-πειραματικό</a:t>
                      </a:r>
                      <a:endParaRPr kumimoji="0" lang="el-GR" sz="1600" b="0" i="0" u="none" strike="noStrike" cap="none" normalizeH="0" baseline="0" smtClean="0">
                        <a:ln>
                          <a:noFill/>
                        </a:ln>
                        <a:solidFill>
                          <a:schemeClr val="tx1"/>
                        </a:solidFill>
                        <a:effectLst/>
                        <a:latin typeface="Times New Roman" pitchFamily="18"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smtClean="0">
                          <a:ln>
                            <a:noFill/>
                          </a:ln>
                          <a:solidFill>
                            <a:schemeClr val="tx1"/>
                          </a:solidFill>
                          <a:effectLst/>
                          <a:latin typeface="Times New Roman" pitchFamily="18" charset="0"/>
                          <a:cs typeface="Times New Roman" pitchFamily="18" charset="0"/>
                        </a:rPr>
                        <a:t>1</a:t>
                      </a:r>
                      <a:r>
                        <a:rPr kumimoji="0" lang="en-GB" sz="1800" b="0" i="0" u="none" strike="noStrike" cap="none" normalizeH="0" baseline="30000" smtClean="0">
                          <a:ln>
                            <a:noFill/>
                          </a:ln>
                          <a:solidFill>
                            <a:schemeClr val="tx1"/>
                          </a:solidFill>
                          <a:effectLst/>
                          <a:latin typeface="Times New Roman" pitchFamily="18" charset="0"/>
                          <a:cs typeface="Times New Roman" pitchFamily="18" charset="0"/>
                        </a:rPr>
                        <a:t>a</a:t>
                      </a:r>
                      <a:endParaRPr kumimoji="0" lang="en-GB" sz="18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smtClean="0">
                          <a:ln>
                            <a:noFill/>
                          </a:ln>
                          <a:solidFill>
                            <a:schemeClr val="tx1"/>
                          </a:solidFill>
                          <a:effectLst/>
                          <a:latin typeface="Times New Roman" pitchFamily="18" charset="0"/>
                          <a:cs typeface="Times New Roman" pitchFamily="18" charset="0"/>
                        </a:rPr>
                        <a:t>11</a:t>
                      </a:r>
                      <a:r>
                        <a:rPr kumimoji="0" lang="en-GB" sz="1800" b="0" i="0" u="none" strike="noStrike" cap="none" normalizeH="0" baseline="30000" smtClean="0">
                          <a:ln>
                            <a:noFill/>
                          </a:ln>
                          <a:solidFill>
                            <a:schemeClr val="tx1"/>
                          </a:solidFill>
                          <a:effectLst/>
                          <a:latin typeface="Times New Roman" pitchFamily="18" charset="0"/>
                          <a:cs typeface="Times New Roman" pitchFamily="18" charset="0"/>
                        </a:rPr>
                        <a:t>b</a:t>
                      </a:r>
                      <a:endParaRPr kumimoji="0" lang="en-GB" sz="18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smtClean="0">
                          <a:ln>
                            <a:noFill/>
                          </a:ln>
                          <a:solidFill>
                            <a:schemeClr val="tx1"/>
                          </a:solidFill>
                          <a:effectLst/>
                          <a:latin typeface="Times New Roman" pitchFamily="18" charset="0"/>
                          <a:cs typeface="Times New Roman" pitchFamily="18" charset="0"/>
                        </a:rPr>
                        <a:t>6</a:t>
                      </a:r>
                      <a:r>
                        <a:rPr kumimoji="0" lang="en-GB" sz="1800" b="0" i="0" u="none" strike="noStrike" cap="none" normalizeH="0" baseline="30000" smtClean="0">
                          <a:ln>
                            <a:noFill/>
                          </a:ln>
                          <a:solidFill>
                            <a:schemeClr val="tx1"/>
                          </a:solidFill>
                          <a:effectLst/>
                          <a:latin typeface="Times New Roman" pitchFamily="18" charset="0"/>
                          <a:cs typeface="Times New Roman" pitchFamily="18" charset="0"/>
                        </a:rPr>
                        <a:t>c</a:t>
                      </a:r>
                      <a:endParaRPr kumimoji="0" lang="en-GB" sz="18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smtClean="0">
                          <a:ln>
                            <a:noFill/>
                          </a:ln>
                          <a:solidFill>
                            <a:schemeClr val="tx1"/>
                          </a:solidFill>
                          <a:effectLst/>
                          <a:latin typeface="Times New Roman" pitchFamily="18" charset="0"/>
                          <a:cs typeface="Times New Roman" pitchFamily="18" charset="0"/>
                        </a:rPr>
                        <a:t>-2.814</a:t>
                      </a:r>
                      <a:r>
                        <a:rPr kumimoji="0" lang="el-GR" sz="1800" b="0" i="0" u="none" strike="noStrike" cap="none" normalizeH="0" baseline="30000" smtClean="0">
                          <a:ln>
                            <a:noFill/>
                          </a:ln>
                          <a:solidFill>
                            <a:schemeClr val="tx1"/>
                          </a:solidFill>
                          <a:effectLst/>
                          <a:latin typeface="Times New Roman" pitchFamily="18" charset="0"/>
                          <a:cs typeface="Times New Roman" pitchFamily="18" charset="0"/>
                        </a:rPr>
                        <a:t>α</a:t>
                      </a:r>
                      <a:endParaRPr kumimoji="0" lang="el-GR" sz="18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smtClean="0">
                          <a:ln>
                            <a:noFill/>
                          </a:ln>
                          <a:solidFill>
                            <a:schemeClr val="tx1"/>
                          </a:solidFill>
                          <a:effectLst/>
                          <a:latin typeface="Times New Roman" pitchFamily="18" charset="0"/>
                          <a:cs typeface="Times New Roman" pitchFamily="18" charset="0"/>
                        </a:rPr>
                        <a:t>.005</a:t>
                      </a:r>
                      <a:endParaRPr kumimoji="0" lang="el-GR" sz="18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800" b="0" i="0" u="none" strike="noStrike" cap="none" normalizeH="0" baseline="0" smtClean="0">
                          <a:ln>
                            <a:noFill/>
                          </a:ln>
                          <a:solidFill>
                            <a:schemeClr val="tx1"/>
                          </a:solidFill>
                          <a:effectLst/>
                          <a:latin typeface="Times New Roman" pitchFamily="18" charset="0"/>
                          <a:cs typeface="Times New Roman" pitchFamily="18" charset="0"/>
                        </a:rPr>
                        <a:t>.47</a:t>
                      </a:r>
                      <a:endParaRPr kumimoji="0" lang="el-GR" sz="1800" b="0" i="0" u="none" strike="noStrike" cap="none" normalizeH="0" baseline="0" smtClean="0">
                        <a:ln>
                          <a:noFill/>
                        </a:ln>
                        <a:solidFill>
                          <a:schemeClr val="tx1"/>
                        </a:solidFill>
                        <a:effectLst/>
                        <a:latin typeface="Times New Roman" pitchFamily="18"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gridSpan="4">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a</a:t>
                      </a:r>
                      <a:r>
                        <a:rPr kumimoji="0" lang="el-GR" sz="1400" b="0" i="0" u="none" strike="noStrike" cap="none" normalizeH="0" baseline="0" smtClean="0">
                          <a:ln>
                            <a:noFill/>
                          </a:ln>
                          <a:solidFill>
                            <a:srgbClr val="000000"/>
                          </a:solidFill>
                          <a:effectLst/>
                          <a:latin typeface="Times New Roman" pitchFamily="18" charset="0"/>
                          <a:cs typeface="Times New Roman" pitchFamily="18" charset="0"/>
                        </a:rPr>
                        <a:t>. </a:t>
                      </a:r>
                      <a:r>
                        <a:rPr kumimoji="0" lang="el-GR" sz="1400" b="0" i="0" u="none" strike="noStrike" cap="none" normalizeH="0" baseline="0" smtClean="0">
                          <a:ln>
                            <a:noFill/>
                          </a:ln>
                          <a:solidFill>
                            <a:schemeClr val="tx1"/>
                          </a:solidFill>
                          <a:effectLst/>
                          <a:latin typeface="Times New Roman" pitchFamily="18" charset="0"/>
                          <a:cs typeface="Times New Roman" pitchFamily="18" charset="0"/>
                        </a:rPr>
                        <a:t>Μετα-πειραματικό</a:t>
                      </a:r>
                      <a:r>
                        <a:rPr kumimoji="0" lang="el-GR" sz="1400" b="0" i="0" u="none" strike="noStrike" cap="none" normalizeH="0" baseline="0" smtClean="0">
                          <a:ln>
                            <a:noFill/>
                          </a:ln>
                          <a:solidFill>
                            <a:srgbClr val="000000"/>
                          </a:solidFill>
                          <a:effectLst/>
                          <a:latin typeface="Times New Roman" pitchFamily="18" charset="0"/>
                          <a:cs typeface="Times New Roman" pitchFamily="18" charset="0"/>
                        </a:rPr>
                        <a:t> &lt; </a:t>
                      </a:r>
                      <a:r>
                        <a:rPr kumimoji="0" lang="el-GR" sz="1400" b="0" i="0" u="none" strike="noStrike" cap="none" normalizeH="0" baseline="0" smtClean="0">
                          <a:ln>
                            <a:noFill/>
                          </a:ln>
                          <a:solidFill>
                            <a:schemeClr val="tx1"/>
                          </a:solidFill>
                          <a:effectLst/>
                          <a:latin typeface="Times New Roman" pitchFamily="18" charset="0"/>
                          <a:cs typeface="Times New Roman" pitchFamily="18" charset="0"/>
                        </a:rPr>
                        <a:t>Προ-πειραματικό</a:t>
                      </a:r>
                      <a:endParaRPr kumimoji="0" lang="el-GR" sz="1400" b="0" i="0" u="none" strike="noStrike" cap="none" normalizeH="0" baseline="0" smtClean="0">
                        <a:ln>
                          <a:noFill/>
                        </a:ln>
                        <a:solidFill>
                          <a:schemeClr val="tx1"/>
                        </a:solidFill>
                        <a:effectLst/>
                        <a:latin typeface="Times New Roman" pitchFamily="18"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l-GR"/>
                    </a:p>
                  </a:txBody>
                  <a:tcPr/>
                </a:tc>
                <a:tc hMerge="1">
                  <a:txBody>
                    <a:bodyPr/>
                    <a:lstStyle/>
                    <a:p>
                      <a:endParaRPr lang="el-GR"/>
                    </a:p>
                  </a:txBody>
                  <a:tcPr/>
                </a:tc>
                <a:tc hMerge="1">
                  <a:txBody>
                    <a:bodyPr/>
                    <a:lstStyle/>
                    <a:p>
                      <a:endParaRPr lang="el-GR"/>
                    </a:p>
                  </a:txBody>
                  <a:tcPr/>
                </a:tc>
                <a:tc gridSpan="3">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l-GR" sz="1400" b="0" i="0" u="none" strike="noStrike" cap="none" normalizeH="0" baseline="0" smtClean="0">
                          <a:ln>
                            <a:noFill/>
                          </a:ln>
                          <a:solidFill>
                            <a:srgbClr val="000000"/>
                          </a:solidFill>
                          <a:effectLst/>
                          <a:latin typeface="Times New Roman" pitchFamily="18" charset="0"/>
                          <a:cs typeface="Times New Roman" pitchFamily="18" charset="0"/>
                        </a:rPr>
                        <a:t>α</a:t>
                      </a: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 </a:t>
                      </a:r>
                      <a:r>
                        <a:rPr kumimoji="0" lang="en-GB" sz="1400" b="0" i="0" u="none" strike="noStrike" cap="none" normalizeH="0" baseline="0" smtClean="0">
                          <a:ln>
                            <a:noFill/>
                          </a:ln>
                          <a:solidFill>
                            <a:srgbClr val="000000"/>
                          </a:solidFill>
                          <a:effectLst/>
                          <a:latin typeface="Times New Roman" pitchFamily="18" charset="0"/>
                          <a:cs typeface="Times New Roman" pitchFamily="18" charset="0"/>
                        </a:rPr>
                        <a:t>Based on negative ranks</a:t>
                      </a:r>
                      <a:endParaRPr kumimoji="0" lang="en-GB" sz="1400" b="0" i="0" u="none" strike="noStrike" cap="none" normalizeH="0" baseline="0" smtClean="0">
                        <a:ln>
                          <a:noFill/>
                        </a:ln>
                        <a:solidFill>
                          <a:schemeClr val="tx1"/>
                        </a:solidFill>
                        <a:effectLst/>
                        <a:latin typeface="Times New Roman" pitchFamily="18"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l-GR"/>
                    </a:p>
                  </a:txBody>
                  <a:tcPr/>
                </a:tc>
                <a:tc hMerge="1">
                  <a:txBody>
                    <a:bodyPr/>
                    <a:lstStyle/>
                    <a:p>
                      <a:endParaRPr lang="el-GR"/>
                    </a:p>
                  </a:txBody>
                  <a:tcPr/>
                </a:tc>
              </a:tr>
              <a:tr h="307975">
                <a:tc gridSpan="4">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b</a:t>
                      </a:r>
                      <a:r>
                        <a:rPr kumimoji="0" lang="el-GR" sz="1400" b="0" i="0" u="none" strike="noStrike" cap="none" normalizeH="0" baseline="0" smtClean="0">
                          <a:ln>
                            <a:noFill/>
                          </a:ln>
                          <a:solidFill>
                            <a:srgbClr val="000000"/>
                          </a:solidFill>
                          <a:effectLst/>
                          <a:latin typeface="Times New Roman" pitchFamily="18" charset="0"/>
                          <a:cs typeface="Times New Roman" pitchFamily="18" charset="0"/>
                        </a:rPr>
                        <a:t>. </a:t>
                      </a:r>
                      <a:r>
                        <a:rPr kumimoji="0" lang="el-GR" sz="1400" b="0" i="0" u="none" strike="noStrike" cap="none" normalizeH="0" baseline="0" smtClean="0">
                          <a:ln>
                            <a:noFill/>
                          </a:ln>
                          <a:solidFill>
                            <a:schemeClr val="tx1"/>
                          </a:solidFill>
                          <a:effectLst/>
                          <a:latin typeface="Times New Roman" pitchFamily="18" charset="0"/>
                          <a:cs typeface="Times New Roman" pitchFamily="18" charset="0"/>
                        </a:rPr>
                        <a:t>Μετα-πειραματικό</a:t>
                      </a:r>
                      <a:r>
                        <a:rPr kumimoji="0" lang="el-GR" sz="1400" b="0" i="0" u="none" strike="noStrike" cap="none" normalizeH="0" baseline="0" smtClean="0">
                          <a:ln>
                            <a:noFill/>
                          </a:ln>
                          <a:solidFill>
                            <a:srgbClr val="000000"/>
                          </a:solidFill>
                          <a:effectLst/>
                          <a:latin typeface="Times New Roman" pitchFamily="18" charset="0"/>
                          <a:cs typeface="Times New Roman" pitchFamily="18" charset="0"/>
                        </a:rPr>
                        <a:t> &gt; </a:t>
                      </a:r>
                      <a:r>
                        <a:rPr kumimoji="0" lang="el-GR" sz="1400" b="0" i="0" u="none" strike="noStrike" cap="none" normalizeH="0" baseline="0" smtClean="0">
                          <a:ln>
                            <a:noFill/>
                          </a:ln>
                          <a:solidFill>
                            <a:schemeClr val="tx1"/>
                          </a:solidFill>
                          <a:effectLst/>
                          <a:latin typeface="Times New Roman" pitchFamily="18" charset="0"/>
                          <a:cs typeface="Times New Roman" pitchFamily="18" charset="0"/>
                        </a:rPr>
                        <a:t>Προ-πειραματικό</a:t>
                      </a:r>
                      <a:endParaRPr kumimoji="0" lang="el-GR" sz="1400" b="0" i="0" u="none" strike="noStrike" cap="none" normalizeH="0" baseline="0" smtClean="0">
                        <a:ln>
                          <a:noFill/>
                        </a:ln>
                        <a:solidFill>
                          <a:schemeClr val="tx1"/>
                        </a:solidFill>
                        <a:effectLst/>
                        <a:latin typeface="Times New Roman" pitchFamily="18" charset="0"/>
                      </a:endParaRPr>
                    </a:p>
                  </a:txBody>
                  <a:tcPr anchor="ctr" horzOverflow="overflow">
                    <a:lnL cap="flat">
                      <a:noFill/>
                    </a:lnL>
                    <a:lnR>
                      <a:noFill/>
                    </a:lnR>
                    <a:lnT>
                      <a:noFill/>
                    </a:lnT>
                    <a:lnB>
                      <a:noFill/>
                    </a:lnB>
                    <a:lnTlToBr>
                      <a:noFill/>
                    </a:lnTlToBr>
                    <a:lnBlToTr>
                      <a:noFill/>
                    </a:lnBlToTr>
                    <a:noFill/>
                  </a:tcPr>
                </a:tc>
                <a:tc hMerge="1">
                  <a:txBody>
                    <a:bodyPr/>
                    <a:lstStyle/>
                    <a:p>
                      <a:endParaRPr lang="el-GR"/>
                    </a:p>
                  </a:txBody>
                  <a:tcPr/>
                </a:tc>
                <a:tc hMerge="1">
                  <a:txBody>
                    <a:bodyPr/>
                    <a:lstStyle/>
                    <a:p>
                      <a:endParaRPr lang="el-GR"/>
                    </a:p>
                  </a:txBody>
                  <a:tcPr/>
                </a:tc>
                <a:tc hMerge="1">
                  <a:txBody>
                    <a:bodyPr/>
                    <a:lstStyle/>
                    <a:p>
                      <a:endParaRPr lang="el-GR"/>
                    </a:p>
                  </a:txBody>
                  <a:tcPr/>
                </a:tc>
                <a:tc gridSpan="3">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400" b="0" i="0" u="none" strike="noStrike" cap="none" normalizeH="0" baseline="0" smtClean="0">
                        <a:ln>
                          <a:noFill/>
                        </a:ln>
                        <a:solidFill>
                          <a:srgbClr val="003366"/>
                        </a:solidFill>
                        <a:effectLst/>
                        <a:latin typeface="Times New Roman" pitchFamily="18" charset="0"/>
                      </a:endParaRPr>
                    </a:p>
                  </a:txBody>
                  <a:tcPr anchor="ctr" horzOverflow="overflow">
                    <a:lnL>
                      <a:noFill/>
                    </a:lnL>
                    <a:lnR cap="flat">
                      <a:noFill/>
                    </a:lnR>
                    <a:lnT>
                      <a:noFill/>
                    </a:lnT>
                    <a:lnB>
                      <a:noFill/>
                    </a:lnB>
                    <a:lnTlToBr>
                      <a:noFill/>
                    </a:lnTlToBr>
                    <a:lnBlToTr>
                      <a:noFill/>
                    </a:lnBlToTr>
                    <a:noFill/>
                  </a:tcPr>
                </a:tc>
                <a:tc hMerge="1">
                  <a:txBody>
                    <a:bodyPr/>
                    <a:lstStyle/>
                    <a:p>
                      <a:endParaRPr lang="el-GR"/>
                    </a:p>
                  </a:txBody>
                  <a:tcPr/>
                </a:tc>
                <a:tc hMerge="1">
                  <a:txBody>
                    <a:bodyPr/>
                    <a:lstStyle/>
                    <a:p>
                      <a:endParaRPr lang="el-GR"/>
                    </a:p>
                  </a:txBody>
                  <a:tcPr/>
                </a:tc>
              </a:tr>
              <a:tr h="277813">
                <a:tc gridSpan="4">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c</a:t>
                      </a:r>
                      <a:r>
                        <a:rPr kumimoji="0" lang="el-GR" sz="1400" b="0" i="0" u="none" strike="noStrike" cap="none" normalizeH="0" baseline="0" smtClean="0">
                          <a:ln>
                            <a:noFill/>
                          </a:ln>
                          <a:solidFill>
                            <a:srgbClr val="000000"/>
                          </a:solidFill>
                          <a:effectLst/>
                          <a:latin typeface="Times New Roman" pitchFamily="18" charset="0"/>
                          <a:cs typeface="Times New Roman" pitchFamily="18" charset="0"/>
                        </a:rPr>
                        <a:t>.</a:t>
                      </a:r>
                      <a:r>
                        <a:rPr kumimoji="0" lang="el-GR" sz="1400" b="0" i="0" u="none" strike="noStrike" cap="none" normalizeH="0" baseline="0" smtClean="0">
                          <a:ln>
                            <a:noFill/>
                          </a:ln>
                          <a:solidFill>
                            <a:schemeClr val="tx1"/>
                          </a:solidFill>
                          <a:effectLst/>
                          <a:latin typeface="Times New Roman" pitchFamily="18" charset="0"/>
                          <a:cs typeface="Times New Roman" pitchFamily="18" charset="0"/>
                        </a:rPr>
                        <a:t> Μετα-πειραματικό</a:t>
                      </a:r>
                      <a:r>
                        <a:rPr kumimoji="0" lang="el-GR" sz="1400" b="0" i="0" u="none" strike="noStrike" cap="none" normalizeH="0" baseline="0" smtClean="0">
                          <a:ln>
                            <a:noFill/>
                          </a:ln>
                          <a:solidFill>
                            <a:srgbClr val="000000"/>
                          </a:solidFill>
                          <a:effectLst/>
                          <a:latin typeface="Times New Roman" pitchFamily="18" charset="0"/>
                          <a:cs typeface="Times New Roman" pitchFamily="18" charset="0"/>
                        </a:rPr>
                        <a:t> = </a:t>
                      </a:r>
                      <a:r>
                        <a:rPr kumimoji="0" lang="el-GR" sz="1400" b="0" i="0" u="none" strike="noStrike" cap="none" normalizeH="0" baseline="0" smtClean="0">
                          <a:ln>
                            <a:noFill/>
                          </a:ln>
                          <a:solidFill>
                            <a:schemeClr val="tx1"/>
                          </a:solidFill>
                          <a:effectLst/>
                          <a:latin typeface="Times New Roman" pitchFamily="18" charset="0"/>
                          <a:cs typeface="Times New Roman" pitchFamily="18" charset="0"/>
                        </a:rPr>
                        <a:t>Προ-πειραματικό</a:t>
                      </a:r>
                      <a:endParaRPr kumimoji="0" lang="el-GR" sz="1400" b="0" i="0" u="none" strike="noStrike" cap="none" normalizeH="0" baseline="0" smtClean="0">
                        <a:ln>
                          <a:noFill/>
                        </a:ln>
                        <a:solidFill>
                          <a:schemeClr val="tx1"/>
                        </a:solidFill>
                        <a:effectLst/>
                        <a:latin typeface="Times New Roman" pitchFamily="18" charset="0"/>
                      </a:endParaRPr>
                    </a:p>
                  </a:txBody>
                  <a:tcPr anchor="ctr" horzOverflow="overflow">
                    <a:lnL cap="flat">
                      <a:noFill/>
                    </a:lnL>
                    <a:lnR>
                      <a:noFill/>
                    </a:lnR>
                    <a:lnT>
                      <a:noFill/>
                    </a:lnT>
                    <a:lnB cap="flat">
                      <a:noFill/>
                    </a:lnB>
                    <a:lnTlToBr>
                      <a:noFill/>
                    </a:lnTlToBr>
                    <a:lnBlToTr>
                      <a:noFill/>
                    </a:lnBlToTr>
                    <a:noFill/>
                  </a:tcPr>
                </a:tc>
                <a:tc hMerge="1">
                  <a:txBody>
                    <a:bodyPr/>
                    <a:lstStyle/>
                    <a:p>
                      <a:endParaRPr lang="el-GR"/>
                    </a:p>
                  </a:txBody>
                  <a:tcPr/>
                </a:tc>
                <a:tc hMerge="1">
                  <a:txBody>
                    <a:bodyPr/>
                    <a:lstStyle/>
                    <a:p>
                      <a:endParaRPr lang="el-GR"/>
                    </a:p>
                  </a:txBody>
                  <a:tcPr/>
                </a:tc>
                <a:tc hMerge="1">
                  <a:txBody>
                    <a:bodyPr/>
                    <a:lstStyle/>
                    <a:p>
                      <a:endParaRPr lang="el-GR"/>
                    </a:p>
                  </a:txBody>
                  <a:tcPr/>
                </a:tc>
                <a:tc gridSpan="3">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400" b="0" i="0" u="none" strike="noStrike" cap="none" normalizeH="0" baseline="0" smtClean="0">
                        <a:ln>
                          <a:noFill/>
                        </a:ln>
                        <a:solidFill>
                          <a:srgbClr val="003366"/>
                        </a:solidFill>
                        <a:effectLst/>
                        <a:latin typeface="Times New Roman" pitchFamily="18" charset="0"/>
                      </a:endParaRPr>
                    </a:p>
                  </a:txBody>
                  <a:tcPr anchor="ctr" horzOverflow="overflow">
                    <a:lnL>
                      <a:noFill/>
                    </a:lnL>
                    <a:lnR cap="flat">
                      <a:noFill/>
                    </a:lnR>
                    <a:lnT>
                      <a:noFill/>
                    </a:lnT>
                    <a:lnB cap="flat">
                      <a:noFill/>
                    </a:lnB>
                    <a:lnTlToBr>
                      <a:noFill/>
                    </a:lnTlToBr>
                    <a:lnBlToTr>
                      <a:noFill/>
                    </a:lnBlToTr>
                    <a:noFill/>
                  </a:tcPr>
                </a:tc>
                <a:tc hMerge="1">
                  <a:txBody>
                    <a:bodyPr/>
                    <a:lstStyle/>
                    <a:p>
                      <a:endParaRPr lang="el-GR"/>
                    </a:p>
                  </a:txBody>
                  <a:tcPr/>
                </a:tc>
                <a:tc hMerge="1">
                  <a:txBody>
                    <a:bodyPr/>
                    <a:lstStyle/>
                    <a:p>
                      <a:endParaRPr lang="el-GR"/>
                    </a:p>
                  </a:txBody>
                  <a:tcPr/>
                </a:tc>
              </a:tr>
            </a:tbl>
          </a:graphicData>
        </a:graphic>
      </p:graphicFrame>
      <p:graphicFrame>
        <p:nvGraphicFramePr>
          <p:cNvPr id="328743" name="Group 39"/>
          <p:cNvGraphicFramePr>
            <a:graphicFrameLocks noGrp="1"/>
          </p:cNvGraphicFramePr>
          <p:nvPr>
            <p:ph sz="half" idx="2"/>
          </p:nvPr>
        </p:nvGraphicFramePr>
        <p:xfrm>
          <a:off x="-228600" y="3657600"/>
          <a:ext cx="9224963" cy="1906588"/>
        </p:xfrm>
        <a:graphic>
          <a:graphicData uri="http://schemas.openxmlformats.org/drawingml/2006/table">
            <a:tbl>
              <a:tblPr/>
              <a:tblGrid>
                <a:gridCol w="1604963"/>
                <a:gridCol w="1524000"/>
                <a:gridCol w="1524000"/>
                <a:gridCol w="1524000"/>
                <a:gridCol w="1524000"/>
                <a:gridCol w="1524000"/>
              </a:tblGrid>
              <a:tr h="228600">
                <a:tc>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2800" b="0" i="0" u="none" strike="noStrike" cap="none" normalizeH="0" baseline="0" smtClean="0">
                        <a:ln>
                          <a:noFill/>
                        </a:ln>
                        <a:solidFill>
                          <a:srgbClr val="003366"/>
                        </a:solidFill>
                        <a:effectLst/>
                        <a:latin typeface="Arial" pitchFamily="34"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2800" b="0" i="0" u="none" strike="noStrike" cap="none" normalizeH="0" baseline="0" smtClean="0">
                        <a:ln>
                          <a:noFill/>
                        </a:ln>
                        <a:solidFill>
                          <a:srgbClr val="003366"/>
                        </a:solidFill>
                        <a:effectLst/>
                        <a:latin typeface="Arial" pitchFamily="34" charset="0"/>
                      </a:endParaRPr>
                    </a:p>
                  </a:txBody>
                  <a:tcPr anchor="ctr" horzOverflow="overflow">
                    <a:lnL>
                      <a:noFill/>
                    </a:lnL>
                    <a:lnR>
                      <a:noFill/>
                    </a:lnR>
                    <a:lnT cap="flat">
                      <a:noFill/>
                    </a:lnT>
                    <a:lnB w="254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Μετα-πειραματικό</a:t>
                      </a:r>
                      <a:endParaRPr kumimoji="0" lang="el-GR" sz="1600" b="0" i="0" u="none" strike="noStrike" cap="none" normalizeH="0" baseline="0" smtClean="0">
                        <a:ln>
                          <a:noFill/>
                        </a:ln>
                        <a:solidFill>
                          <a:schemeClr val="tx1"/>
                        </a:solidFill>
                        <a:effectLst/>
                        <a:latin typeface="Times New Roman" pitchFamily="18" charset="0"/>
                      </a:endParaRPr>
                    </a:p>
                  </a:txBody>
                  <a:tcPr anchor="ctr" horzOverflow="overflow">
                    <a:lnL>
                      <a:noFill/>
                    </a:lnL>
                    <a:lnR cap="flat">
                      <a:noFill/>
                    </a:lnR>
                    <a:lnT cap="flat">
                      <a:noFill/>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l-GR"/>
                    </a:p>
                  </a:txBody>
                  <a:tcPr/>
                </a:tc>
                <a:tc hMerge="1">
                  <a:txBody>
                    <a:bodyPr/>
                    <a:lstStyle/>
                    <a:p>
                      <a:endParaRPr lang="el-GR"/>
                    </a:p>
                  </a:txBody>
                  <a:tcPr/>
                </a:tc>
                <a:tc hMerge="1">
                  <a:txBody>
                    <a:bodyPr/>
                    <a:lstStyle/>
                    <a:p>
                      <a:endParaRPr lang="el-GR"/>
                    </a:p>
                  </a:txBody>
                  <a:tcPr/>
                </a:tc>
              </a:tr>
              <a:tr h="320675">
                <a:tc>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600" b="0" i="0" u="none" strike="noStrike" cap="none" normalizeH="0" baseline="0" smtClean="0">
                        <a:ln>
                          <a:noFill/>
                        </a:ln>
                        <a:solidFill>
                          <a:srgbClr val="003366"/>
                        </a:solidFill>
                        <a:effectLst/>
                        <a:latin typeface="Arial" pitchFamily="34"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600" b="0" i="0" u="none" strike="noStrike" cap="none" normalizeH="0" baseline="0" smtClean="0">
                        <a:ln>
                          <a:noFill/>
                        </a:ln>
                        <a:solidFill>
                          <a:srgbClr val="003366"/>
                        </a:solidFill>
                        <a:effectLst/>
                        <a:latin typeface="Arial" pitchFamily="34" charset="0"/>
                      </a:endParaRPr>
                    </a:p>
                  </a:txBody>
                  <a:tcPr anchor="ctr" horzOverflow="overflow">
                    <a:lnL>
                      <a:noFill/>
                    </a:lnL>
                    <a:lnR>
                      <a:noFill/>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Κατηγορία Ι</a:t>
                      </a:r>
                      <a:endParaRPr kumimoji="0" lang="el-GR"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Κατηγορία Ι</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I</a:t>
                      </a:r>
                      <a:endParaRPr kumimoji="0" lang="en-GB"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Κατηγορία ΙΙΙ</a:t>
                      </a:r>
                      <a:endParaRPr kumimoji="0" lang="el-GR"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Κατηγορία Ι</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V</a:t>
                      </a:r>
                      <a:endParaRPr kumimoji="0" lang="en-GB" sz="1600" b="0" i="0" u="none" strike="noStrike" cap="none" normalizeH="0" baseline="0" smtClean="0">
                        <a:ln>
                          <a:noFill/>
                        </a:ln>
                        <a:solidFill>
                          <a:schemeClr val="tx1"/>
                        </a:solidFill>
                        <a:effectLst/>
                        <a:latin typeface="Times New Roman" pitchFamily="18" charset="0"/>
                      </a:endParaRPr>
                    </a:p>
                  </a:txBody>
                  <a:tcPr anchor="ctr" horzOverflow="overflow">
                    <a:lnL>
                      <a:noFill/>
                    </a:lnL>
                    <a:lnR cap="flat">
                      <a:noFill/>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180975">
                <a:tc rowSpan="3">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Προ-</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πειραματικό</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l-GR" sz="1600" b="0" i="0" u="none" strike="noStrike" cap="none" normalizeH="0" baseline="0" smtClean="0">
                        <a:ln>
                          <a:noFill/>
                        </a:ln>
                        <a:solidFill>
                          <a:schemeClr val="tx1"/>
                        </a:solidFill>
                        <a:effectLst/>
                        <a:latin typeface="Times New Roman" pitchFamily="18" charset="0"/>
                        <a:cs typeface="Times New Roman" pitchFamily="18" charset="0"/>
                      </a:endParaRPr>
                    </a:p>
                  </a:txBody>
                  <a:tcPr marL="90000" marR="90000" marT="46800" marB="46800" anchor="ctr" horzOverflow="overflow">
                    <a:lnL cap="flat">
                      <a:noFill/>
                    </a:lnL>
                    <a:lnR>
                      <a:noFill/>
                    </a:lnR>
                    <a:lnT>
                      <a:noFill/>
                    </a:lnT>
                    <a:lnB cap="flat">
                      <a:noFill/>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Κατηγορία Ι</a:t>
                      </a:r>
                      <a:endParaRPr kumimoji="0" lang="el-GR" sz="1600" b="0" i="0" u="none" strike="noStrike" cap="none" normalizeH="0" baseline="0" smtClean="0">
                        <a:ln>
                          <a:noFill/>
                        </a:ln>
                        <a:solidFill>
                          <a:schemeClr val="tx1"/>
                        </a:solidFill>
                        <a:effectLst/>
                        <a:latin typeface="Arial" pitchFamily="34" charset="0"/>
                      </a:endParaRPr>
                    </a:p>
                  </a:txBody>
                  <a:tcPr anchor="ctr" horzOverflow="overflow">
                    <a:lnL>
                      <a:noFill/>
                    </a:lnL>
                    <a:lnR>
                      <a:noFill/>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cap="flat">
                      <a:noFill/>
                    </a:lnR>
                    <a:lnT w="25400" cap="flat" cmpd="sng" algn="ctr">
                      <a:solidFill>
                        <a:srgbClr val="000000"/>
                      </a:solidFill>
                      <a:prstDash val="solid"/>
                      <a:round/>
                      <a:headEnd type="none" w="med" len="med"/>
                      <a:tailEnd type="none" w="med" len="med"/>
                    </a:lnT>
                    <a:lnB>
                      <a:noFill/>
                    </a:lnB>
                    <a:lnTlToBr>
                      <a:noFill/>
                    </a:lnTlToBr>
                    <a:lnBlToTr>
                      <a:noFill/>
                    </a:lnBlToTr>
                    <a:noFill/>
                  </a:tcPr>
                </a:tc>
              </a:tr>
              <a:tr h="382588">
                <a:tc vMerge="1">
                  <a:txBody>
                    <a:bodyPr/>
                    <a:lstStyle/>
                    <a:p>
                      <a:endParaRPr lang="el-GR"/>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Κατηγορία ΙΙ</a:t>
                      </a:r>
                      <a:endParaRPr kumimoji="0" lang="el-GR" sz="1600" b="0" i="0" u="none" strike="noStrike" cap="none" normalizeH="0" baseline="0" smtClean="0">
                        <a:ln>
                          <a:noFill/>
                        </a:ln>
                        <a:solidFill>
                          <a:schemeClr val="tx1"/>
                        </a:solidFill>
                        <a:effectLst/>
                        <a:latin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cap="flat">
                      <a:noFill/>
                    </a:lnR>
                    <a:lnT>
                      <a:noFill/>
                    </a:lnT>
                    <a:lnB>
                      <a:noFill/>
                    </a:lnB>
                    <a:lnTlToBr>
                      <a:noFill/>
                    </a:lnTlToBr>
                    <a:lnBlToTr>
                      <a:noFill/>
                    </a:lnBlToTr>
                    <a:noFill/>
                  </a:tcPr>
                </a:tc>
              </a:tr>
              <a:tr h="304800">
                <a:tc vMerge="1">
                  <a:txBody>
                    <a:bodyPr/>
                    <a:lstStyle/>
                    <a:p>
                      <a:endParaRPr lang="el-GR"/>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smtClean="0">
                          <a:ln>
                            <a:noFill/>
                          </a:ln>
                          <a:solidFill>
                            <a:schemeClr val="tx1"/>
                          </a:solidFill>
                          <a:effectLst/>
                          <a:latin typeface="Times New Roman" pitchFamily="18" charset="0"/>
                          <a:cs typeface="Times New Roman" pitchFamily="18" charset="0"/>
                        </a:rPr>
                        <a:t>Κατηγορία ΙΙΙ</a:t>
                      </a:r>
                      <a:endParaRPr kumimoji="0" lang="el-GR" sz="1600" b="0" i="0" u="none" strike="noStrike" cap="none" normalizeH="0" baseline="0" smtClean="0">
                        <a:ln>
                          <a:noFill/>
                        </a:ln>
                        <a:solidFill>
                          <a:schemeClr val="tx1"/>
                        </a:solidFill>
                        <a:effectLst/>
                        <a:latin typeface="Arial" pitchFamily="34" charset="0"/>
                      </a:endParaRPr>
                    </a:p>
                  </a:txBody>
                  <a:tcPr anchor="ctr" horzOverflow="overflow">
                    <a:lnL>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endParaRPr>
                    </a:p>
                  </a:txBody>
                  <a:tcPr anchor="ctr" horzOverflow="overflow">
                    <a:lnL>
                      <a:noFill/>
                    </a:lnL>
                    <a:lnR cap="flat">
                      <a:noFill/>
                    </a:lnR>
                    <a:lnT>
                      <a:noFill/>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28777" name="Rectangle 73"/>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Αποτελέσματα  </a:t>
            </a:r>
            <a:endParaRPr 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sz="half" idx="1"/>
          </p:nvPr>
        </p:nvSpPr>
        <p:spPr/>
        <p:txBody>
          <a:bodyPr/>
          <a:lstStyle/>
          <a:p>
            <a:pPr marL="536575" indent="-536575" eaLnBrk="1" hangingPunct="1">
              <a:buFont typeface="Wingdings" pitchFamily="2" charset="2"/>
              <a:buNone/>
            </a:pPr>
            <a:r>
              <a:rPr lang="el-GR" sz="2400" smtClean="0"/>
              <a:t> </a:t>
            </a:r>
            <a:endParaRPr lang="en-US" sz="2400" smtClean="0"/>
          </a:p>
        </p:txBody>
      </p:sp>
      <p:sp>
        <p:nvSpPr>
          <p:cNvPr id="23555" name="Rectangle 4"/>
          <p:cNvSpPr>
            <a:spLocks noChangeArrowheads="1"/>
          </p:cNvSpPr>
          <p:nvPr/>
        </p:nvSpPr>
        <p:spPr bwMode="auto">
          <a:xfrm>
            <a:off x="0" y="1081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l-GR"/>
          </a:p>
        </p:txBody>
      </p:sp>
      <p:sp>
        <p:nvSpPr>
          <p:cNvPr id="336901" name="Rectangle 5"/>
          <p:cNvSpPr>
            <a:spLocks noChangeArrowheads="1"/>
          </p:cNvSpPr>
          <p:nvPr/>
        </p:nvSpPr>
        <p:spPr bwMode="auto">
          <a:xfrm>
            <a:off x="76200" y="3327400"/>
            <a:ext cx="6400800" cy="286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449263" indent="-449263">
              <a:lnSpc>
                <a:spcPct val="115000"/>
              </a:lnSpc>
              <a:spcBef>
                <a:spcPct val="0"/>
              </a:spcBef>
              <a:buFontTx/>
              <a:buNone/>
            </a:pPr>
            <a:endParaRPr lang="el-GR">
              <a:solidFill>
                <a:srgbClr val="003366"/>
              </a:solidFill>
            </a:endParaRPr>
          </a:p>
          <a:p>
            <a:pPr marL="449263" indent="-449263">
              <a:spcBef>
                <a:spcPct val="15000"/>
              </a:spcBef>
              <a:buClr>
                <a:srgbClr val="003366"/>
              </a:buClr>
              <a:buSzPct val="115000"/>
              <a:buFont typeface="Wingdings" pitchFamily="2" charset="2"/>
              <a:buChar char="Ø"/>
            </a:pPr>
            <a:r>
              <a:rPr lang="el-GR">
                <a:solidFill>
                  <a:srgbClr val="003366"/>
                </a:solidFill>
              </a:rPr>
              <a:t>Ενδιαφέρον/Απόλαυση </a:t>
            </a:r>
          </a:p>
          <a:p>
            <a:pPr marL="449263" indent="-449263">
              <a:lnSpc>
                <a:spcPct val="125000"/>
              </a:lnSpc>
              <a:spcBef>
                <a:spcPct val="15000"/>
              </a:spcBef>
              <a:buClr>
                <a:srgbClr val="003366"/>
              </a:buClr>
              <a:buSzPct val="115000"/>
              <a:buFont typeface="Wingdings" pitchFamily="2" charset="2"/>
              <a:buChar char="Ø"/>
            </a:pPr>
            <a:r>
              <a:rPr lang="el-GR">
                <a:solidFill>
                  <a:srgbClr val="003366"/>
                </a:solidFill>
              </a:rPr>
              <a:t>Προσπάθεια/Σημαντικότητα </a:t>
            </a:r>
          </a:p>
          <a:p>
            <a:pPr marL="449263" indent="-449263">
              <a:lnSpc>
                <a:spcPct val="125000"/>
              </a:lnSpc>
              <a:spcBef>
                <a:spcPct val="15000"/>
              </a:spcBef>
              <a:buClr>
                <a:srgbClr val="003366"/>
              </a:buClr>
              <a:buSzPct val="115000"/>
              <a:buFont typeface="Wingdings" pitchFamily="2" charset="2"/>
              <a:buChar char="Ø"/>
            </a:pPr>
            <a:r>
              <a:rPr lang="el-GR">
                <a:solidFill>
                  <a:srgbClr val="003366"/>
                </a:solidFill>
              </a:rPr>
              <a:t>Διακριτή Αντίληψη της Επιλογής </a:t>
            </a:r>
          </a:p>
          <a:p>
            <a:pPr marL="449263" indent="-449263">
              <a:lnSpc>
                <a:spcPct val="125000"/>
              </a:lnSpc>
              <a:spcBef>
                <a:spcPct val="15000"/>
              </a:spcBef>
              <a:buClr>
                <a:srgbClr val="003366"/>
              </a:buClr>
              <a:buSzPct val="115000"/>
              <a:buFont typeface="Wingdings" pitchFamily="2" charset="2"/>
              <a:buChar char="Ø"/>
            </a:pPr>
            <a:r>
              <a:rPr lang="el-GR">
                <a:solidFill>
                  <a:srgbClr val="003366"/>
                </a:solidFill>
              </a:rPr>
              <a:t>Διακριτή Αντίληψη της Ικανότητας </a:t>
            </a:r>
          </a:p>
        </p:txBody>
      </p:sp>
      <p:sp>
        <p:nvSpPr>
          <p:cNvPr id="336902" name="Rectangle 6"/>
          <p:cNvSpPr>
            <a:spLocks noChangeArrowheads="1"/>
          </p:cNvSpPr>
          <p:nvPr/>
        </p:nvSpPr>
        <p:spPr bwMode="auto">
          <a:xfrm>
            <a:off x="4772025" y="3810000"/>
            <a:ext cx="4119563"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342900" indent="-342900">
              <a:lnSpc>
                <a:spcPct val="125000"/>
              </a:lnSpc>
              <a:spcBef>
                <a:spcPct val="5000"/>
              </a:spcBef>
              <a:buClr>
                <a:srgbClr val="003366"/>
              </a:buClr>
              <a:buSzPct val="115000"/>
              <a:buFont typeface="Wingdings" pitchFamily="2" charset="2"/>
              <a:buChar char="Ø"/>
            </a:pPr>
            <a:r>
              <a:rPr lang="el-GR">
                <a:solidFill>
                  <a:srgbClr val="003366"/>
                </a:solidFill>
              </a:rPr>
              <a:t>Κοινωνική Διασύνδεση</a:t>
            </a:r>
          </a:p>
        </p:txBody>
      </p:sp>
      <p:sp>
        <p:nvSpPr>
          <p:cNvPr id="336903" name="Rectangle 7"/>
          <p:cNvSpPr>
            <a:spLocks noChangeArrowheads="1"/>
          </p:cNvSpPr>
          <p:nvPr/>
        </p:nvSpPr>
        <p:spPr bwMode="auto">
          <a:xfrm>
            <a:off x="5300663" y="4376738"/>
            <a:ext cx="2955925"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342900" indent="-342900">
              <a:lnSpc>
                <a:spcPct val="125000"/>
              </a:lnSpc>
              <a:spcBef>
                <a:spcPct val="5000"/>
              </a:spcBef>
              <a:buClr>
                <a:srgbClr val="003366"/>
              </a:buClr>
              <a:buSzPct val="115000"/>
              <a:buFont typeface="Wingdings" pitchFamily="2" charset="2"/>
              <a:buChar char="Ø"/>
            </a:pPr>
            <a:r>
              <a:rPr lang="el-GR">
                <a:solidFill>
                  <a:srgbClr val="003366"/>
                </a:solidFill>
              </a:rPr>
              <a:t>Πίεση /Ένταση </a:t>
            </a:r>
          </a:p>
        </p:txBody>
      </p:sp>
      <p:sp>
        <p:nvSpPr>
          <p:cNvPr id="336904" name="Rectangle 8"/>
          <p:cNvSpPr>
            <a:spLocks noChangeArrowheads="1"/>
          </p:cNvSpPr>
          <p:nvPr/>
        </p:nvSpPr>
        <p:spPr bwMode="auto">
          <a:xfrm>
            <a:off x="5753100" y="5111750"/>
            <a:ext cx="33480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Clr>
                <a:srgbClr val="003366"/>
              </a:buClr>
              <a:buSzPct val="115000"/>
              <a:buFont typeface="Wingdings" pitchFamily="2" charset="2"/>
              <a:buChar char="Ø"/>
            </a:pPr>
            <a:r>
              <a:rPr lang="el-GR">
                <a:solidFill>
                  <a:srgbClr val="003366"/>
                </a:solidFill>
              </a:rPr>
              <a:t>Αξία/Χρησιμότητα</a:t>
            </a:r>
            <a:endParaRPr lang="en-US">
              <a:solidFill>
                <a:srgbClr val="003366"/>
              </a:solidFill>
            </a:endParaRPr>
          </a:p>
        </p:txBody>
      </p:sp>
      <p:sp>
        <p:nvSpPr>
          <p:cNvPr id="23560" name="Rectangle 9"/>
          <p:cNvSpPr>
            <a:spLocks noChangeArrowheads="1"/>
          </p:cNvSpPr>
          <p:nvPr/>
        </p:nvSpPr>
        <p:spPr bwMode="auto">
          <a:xfrm>
            <a:off x="304800" y="1322388"/>
            <a:ext cx="8839200" cy="254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spcBef>
                <a:spcPct val="0"/>
              </a:spcBef>
              <a:buFontTx/>
              <a:buNone/>
            </a:pPr>
            <a:r>
              <a:rPr lang="el-GR">
                <a:solidFill>
                  <a:srgbClr val="003366"/>
                </a:solidFill>
              </a:rPr>
              <a:t>Για τη διερεύνηση της μεταβολής των συναισθημάτων των μαθητών από την εφαρμογή του διδακτικού υλικού στην ετοιμασία της πρότασης επίλυσης των ηχητικών προβλημάτων μιας δισκοθήκης χρησιμοποιήθηκαν οι παράμετροι:</a:t>
            </a:r>
          </a:p>
        </p:txBody>
      </p:sp>
      <p:sp>
        <p:nvSpPr>
          <p:cNvPr id="336907" name="Rectangle 11"/>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Αποτελέσματα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690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36902">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3690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36903">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36901">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36904">
                                            <p:txEl>
                                              <p:pRg st="0" end="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3690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p:txBody>
          <a:bodyPr/>
          <a:lstStyle/>
          <a:p>
            <a:pPr eaLnBrk="1" hangingPunct="1">
              <a:defRPr/>
            </a:pPr>
            <a:endParaRPr lang="el-GR" smtClean="0"/>
          </a:p>
        </p:txBody>
      </p:sp>
      <p:sp>
        <p:nvSpPr>
          <p:cNvPr id="24579" name="Rectangle 3"/>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24580" name="Rectangle 4"/>
          <p:cNvSpPr>
            <a:spLocks noGrp="1" noChangeArrowheads="1"/>
          </p:cNvSpPr>
          <p:nvPr>
            <p:ph sz="half" idx="1"/>
          </p:nvPr>
        </p:nvSpPr>
        <p:spPr/>
        <p:txBody>
          <a:bodyPr/>
          <a:lstStyle/>
          <a:p>
            <a:pPr marL="536575" indent="-536575" eaLnBrk="1" hangingPunct="1">
              <a:buFont typeface="Wingdings" pitchFamily="2" charset="2"/>
              <a:buNone/>
            </a:pPr>
            <a:r>
              <a:rPr lang="el-GR" sz="2400" smtClean="0"/>
              <a:t> </a:t>
            </a:r>
            <a:endParaRPr lang="en-US" sz="2400" smtClean="0"/>
          </a:p>
        </p:txBody>
      </p:sp>
      <p:sp>
        <p:nvSpPr>
          <p:cNvPr id="24581" name="Rectangle 5"/>
          <p:cNvSpPr>
            <a:spLocks noChangeArrowheads="1"/>
          </p:cNvSpPr>
          <p:nvPr/>
        </p:nvSpPr>
        <p:spPr bwMode="auto">
          <a:xfrm>
            <a:off x="0" y="1081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l-GR"/>
          </a:p>
        </p:txBody>
      </p:sp>
      <p:sp>
        <p:nvSpPr>
          <p:cNvPr id="24582" name="Text Box 6"/>
          <p:cNvSpPr txBox="1">
            <a:spLocks noChangeArrowheads="1"/>
          </p:cNvSpPr>
          <p:nvPr/>
        </p:nvSpPr>
        <p:spPr bwMode="auto">
          <a:xfrm>
            <a:off x="5715000" y="6248400"/>
            <a:ext cx="4267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n-GB" sz="1600" b="1">
                <a:solidFill>
                  <a:srgbClr val="003366"/>
                </a:solidFill>
              </a:rPr>
              <a:t>*p&lt;.05, </a:t>
            </a:r>
            <a:r>
              <a:rPr lang="en-GB" sz="1600" b="1" baseline="30000">
                <a:solidFill>
                  <a:srgbClr val="003366"/>
                </a:solidFill>
              </a:rPr>
              <a:t>a</a:t>
            </a:r>
            <a:r>
              <a:rPr lang="en-GB" sz="1600" b="1">
                <a:solidFill>
                  <a:srgbClr val="003366"/>
                </a:solidFill>
              </a:rPr>
              <a:t>Based on negative ranks</a:t>
            </a:r>
            <a:r>
              <a:rPr lang="en-GB" sz="1800" b="1">
                <a:solidFill>
                  <a:srgbClr val="003366"/>
                </a:solidFill>
              </a:rPr>
              <a:t> </a:t>
            </a:r>
            <a:endParaRPr lang="en-US" sz="1800" b="1">
              <a:solidFill>
                <a:srgbClr val="003366"/>
              </a:solidFill>
            </a:endParaRPr>
          </a:p>
        </p:txBody>
      </p:sp>
      <p:graphicFrame>
        <p:nvGraphicFramePr>
          <p:cNvPr id="338951" name="Group 7"/>
          <p:cNvGraphicFramePr>
            <a:graphicFrameLocks noGrp="1"/>
          </p:cNvGraphicFramePr>
          <p:nvPr>
            <p:ph sz="half" idx="2"/>
          </p:nvPr>
        </p:nvGraphicFramePr>
        <p:xfrm>
          <a:off x="-76200" y="204788"/>
          <a:ext cx="9220200" cy="6035675"/>
        </p:xfrm>
        <a:graphic>
          <a:graphicData uri="http://schemas.openxmlformats.org/drawingml/2006/table">
            <a:tbl>
              <a:tblPr/>
              <a:tblGrid>
                <a:gridCol w="3949700"/>
                <a:gridCol w="1014413"/>
                <a:gridCol w="1103312"/>
                <a:gridCol w="188913"/>
                <a:gridCol w="188912"/>
                <a:gridCol w="188913"/>
                <a:gridCol w="615950"/>
                <a:gridCol w="903287"/>
                <a:gridCol w="582613"/>
                <a:gridCol w="484187"/>
              </a:tblGrid>
              <a:tr h="762080">
                <a:tc>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2000" b="0" i="0" u="none" strike="noStrike" cap="none" normalizeH="0" baseline="0" smtClean="0">
                        <a:ln>
                          <a:noFill/>
                        </a:ln>
                        <a:solidFill>
                          <a:srgbClr val="003366"/>
                        </a:solidFill>
                        <a:effectLst/>
                        <a:latin typeface="Times New Roman" pitchFamily="18" charset="0"/>
                      </a:endParaRPr>
                    </a:p>
                  </a:txBody>
                  <a:tcPr marT="45725" marB="45725" anchor="ctr" horzOverflow="overflow">
                    <a:lnL cap="flat">
                      <a:noFill/>
                    </a:lnL>
                    <a:lnR>
                      <a:noFill/>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l-GR" sz="2200" b="1" i="0" u="none" strike="noStrike" cap="none" normalizeH="0" baseline="0" smtClean="0">
                          <a:ln>
                            <a:noFill/>
                          </a:ln>
                          <a:solidFill>
                            <a:srgbClr val="003366"/>
                          </a:solidFill>
                          <a:effectLst/>
                          <a:latin typeface="Times New Roman" pitchFamily="18" charset="0"/>
                          <a:cs typeface="Times New Roman" pitchFamily="18" charset="0"/>
                        </a:rPr>
                        <a:t>Διδακτικό Υλικό</a:t>
                      </a:r>
                      <a:endParaRPr kumimoji="0" lang="en-US" sz="2200" b="1" i="0" u="none" strike="noStrike" cap="none" normalizeH="0" baseline="0" smtClean="0">
                        <a:ln>
                          <a:noFill/>
                        </a:ln>
                        <a:solidFill>
                          <a:srgbClr val="003366"/>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914400" algn="l"/>
                        </a:tabLst>
                      </a:pPr>
                      <a:r>
                        <a:rPr kumimoji="0" lang="el-GR" sz="2200" b="1" i="0" u="none" strike="noStrike" cap="none" normalizeH="0" baseline="0" smtClean="0">
                          <a:ln>
                            <a:noFill/>
                          </a:ln>
                          <a:solidFill>
                            <a:srgbClr val="003366"/>
                          </a:solidFill>
                          <a:effectLst/>
                          <a:latin typeface="Times New Roman" pitchFamily="18" charset="0"/>
                          <a:cs typeface="Times New Roman" pitchFamily="18" charset="0"/>
                        </a:rPr>
                        <a:t>1</a:t>
                      </a:r>
                      <a:r>
                        <a:rPr kumimoji="0" lang="el-GR" sz="2200" b="1" i="0" u="none" strike="noStrike" cap="none" normalizeH="0" baseline="30000" smtClean="0">
                          <a:ln>
                            <a:noFill/>
                          </a:ln>
                          <a:solidFill>
                            <a:srgbClr val="003366"/>
                          </a:solidFill>
                          <a:effectLst/>
                          <a:latin typeface="Times New Roman" pitchFamily="18" charset="0"/>
                          <a:cs typeface="Times New Roman" pitchFamily="18" charset="0"/>
                        </a:rPr>
                        <a:t>η</a:t>
                      </a:r>
                      <a:r>
                        <a:rPr kumimoji="0" lang="el-GR" sz="2200" b="1" i="0" u="none" strike="noStrike" cap="none" normalizeH="0" baseline="0" smtClean="0">
                          <a:ln>
                            <a:noFill/>
                          </a:ln>
                          <a:solidFill>
                            <a:srgbClr val="003366"/>
                          </a:solidFill>
                          <a:effectLst/>
                          <a:latin typeface="Times New Roman" pitchFamily="18" charset="0"/>
                          <a:cs typeface="Times New Roman" pitchFamily="18" charset="0"/>
                        </a:rPr>
                        <a:t> μέτρηση</a:t>
                      </a:r>
                      <a:endParaRPr kumimoji="0" lang="el-GR" sz="22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l-GR"/>
                    </a:p>
                  </a:txBody>
                  <a:tcPr/>
                </a:tc>
                <a:tc hMerge="1">
                  <a:txBody>
                    <a:bodyPr/>
                    <a:lstStyle/>
                    <a:p>
                      <a:endParaRPr lang="el-GR"/>
                    </a:p>
                  </a:txBody>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22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l-GR"/>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l-GR" sz="2200" b="1" i="0" u="none" strike="noStrike" cap="none" normalizeH="0" baseline="0" smtClean="0">
                          <a:ln>
                            <a:noFill/>
                          </a:ln>
                          <a:solidFill>
                            <a:srgbClr val="003366"/>
                          </a:solidFill>
                          <a:effectLst/>
                          <a:latin typeface="Times New Roman" pitchFamily="18" charset="0"/>
                          <a:cs typeface="Times New Roman" pitchFamily="18" charset="0"/>
                        </a:rPr>
                        <a:t>Παρουσίαση</a:t>
                      </a:r>
                      <a:endParaRPr kumimoji="0" lang="en-US" sz="2200" b="1" i="0" u="none" strike="noStrike" cap="none" normalizeH="0" baseline="0" smtClean="0">
                        <a:ln>
                          <a:noFill/>
                        </a:ln>
                        <a:solidFill>
                          <a:srgbClr val="003366"/>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914400" algn="l"/>
                        </a:tabLst>
                      </a:pPr>
                      <a:r>
                        <a:rPr kumimoji="0" lang="el-GR" sz="2200" b="1" i="0" u="none" strike="noStrike" cap="none" normalizeH="0" baseline="0" smtClean="0">
                          <a:ln>
                            <a:noFill/>
                          </a:ln>
                          <a:solidFill>
                            <a:srgbClr val="003366"/>
                          </a:solidFill>
                          <a:effectLst/>
                          <a:latin typeface="Times New Roman" pitchFamily="18" charset="0"/>
                          <a:cs typeface="Times New Roman" pitchFamily="18" charset="0"/>
                        </a:rPr>
                        <a:t>2</a:t>
                      </a:r>
                      <a:r>
                        <a:rPr kumimoji="0" lang="el-GR" sz="2200" b="1" i="0" u="none" strike="noStrike" cap="none" normalizeH="0" baseline="30000" smtClean="0">
                          <a:ln>
                            <a:noFill/>
                          </a:ln>
                          <a:solidFill>
                            <a:srgbClr val="003366"/>
                          </a:solidFill>
                          <a:effectLst/>
                          <a:latin typeface="Times New Roman" pitchFamily="18" charset="0"/>
                          <a:cs typeface="Times New Roman" pitchFamily="18" charset="0"/>
                        </a:rPr>
                        <a:t>η</a:t>
                      </a:r>
                      <a:r>
                        <a:rPr kumimoji="0" lang="el-GR" sz="2200" b="1" i="0" u="none" strike="noStrike" cap="none" normalizeH="0" baseline="0" smtClean="0">
                          <a:ln>
                            <a:noFill/>
                          </a:ln>
                          <a:solidFill>
                            <a:srgbClr val="003366"/>
                          </a:solidFill>
                          <a:effectLst/>
                          <a:latin typeface="Times New Roman" pitchFamily="18" charset="0"/>
                          <a:cs typeface="Times New Roman" pitchFamily="18" charset="0"/>
                        </a:rPr>
                        <a:t> μέτρηση</a:t>
                      </a:r>
                      <a:endParaRPr kumimoji="0" lang="el-GR" sz="22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l-GR"/>
                    </a:p>
                  </a:txBody>
                  <a:tcPr/>
                </a:tc>
                <a:tc hMerge="1">
                  <a:txBody>
                    <a:bodyPr/>
                    <a:lstStyle/>
                    <a:p>
                      <a:endParaRPr lang="el-GR"/>
                    </a:p>
                  </a:txBody>
                  <a:tcPr/>
                </a:tc>
                <a:tc>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2000" b="0"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cap="flat">
                      <a:noFill/>
                    </a:lnR>
                    <a:lnT w="25400" cap="flat" cmpd="sng" algn="ctr">
                      <a:solidFill>
                        <a:srgbClr val="000000"/>
                      </a:solidFill>
                      <a:prstDash val="solid"/>
                      <a:round/>
                      <a:headEnd type="none" w="med" len="med"/>
                      <a:tailEnd type="none" w="med" len="med"/>
                    </a:lnT>
                    <a:lnB>
                      <a:noFill/>
                    </a:lnB>
                    <a:lnTlToBr>
                      <a:noFill/>
                    </a:lnTlToBr>
                    <a:lnBlToTr>
                      <a:noFill/>
                    </a:lnBlToTr>
                    <a:noFill/>
                  </a:tcPr>
                </a:tc>
              </a:tr>
              <a:tr h="365798">
                <a:tc>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800" b="0" i="0" u="none" strike="noStrike" cap="none" normalizeH="0" baseline="0" smtClean="0">
                        <a:ln>
                          <a:noFill/>
                        </a:ln>
                        <a:solidFill>
                          <a:srgbClr val="003366"/>
                        </a:solidFill>
                        <a:effectLst/>
                        <a:latin typeface="Times New Roman" pitchFamily="18" charset="0"/>
                      </a:endParaRPr>
                    </a:p>
                  </a:txBody>
                  <a:tcPr marT="45725" marB="45725" horzOverflow="overflow">
                    <a:lnL cap="flat">
                      <a:noFill/>
                    </a:lnL>
                    <a:lnR>
                      <a:noFill/>
                    </a:lnR>
                    <a:lnT w="254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rgbClr val="003366"/>
                          </a:solidFill>
                          <a:effectLst/>
                          <a:latin typeface="Times New Roman" pitchFamily="18" charset="0"/>
                          <a:cs typeface="Times New Roman" pitchFamily="18" charset="0"/>
                        </a:rPr>
                        <a:t>M</a:t>
                      </a:r>
                      <a:endParaRPr kumimoji="0" lang="en-US" sz="1800" b="0"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rgbClr val="003366"/>
                          </a:solidFill>
                          <a:effectLst/>
                          <a:latin typeface="Times New Roman" pitchFamily="18" charset="0"/>
                          <a:cs typeface="Times New Roman" pitchFamily="18" charset="0"/>
                        </a:rPr>
                        <a:t>SD</a:t>
                      </a:r>
                      <a:endParaRPr kumimoji="0" lang="en-US" sz="1800" b="0"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l-GR"/>
                    </a:p>
                  </a:txBody>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800" b="0" i="0" u="none" strike="noStrike" cap="none" normalizeH="0" baseline="0" smtClean="0">
                        <a:ln>
                          <a:noFill/>
                        </a:ln>
                        <a:solidFill>
                          <a:srgbClr val="003366"/>
                        </a:solidFill>
                        <a:effectLst/>
                        <a:latin typeface="Times New Roman" pitchFamily="18" charset="0"/>
                      </a:endParaRPr>
                    </a:p>
                  </a:txBody>
                  <a:tcPr marT="45725" marB="45725" horzOverflow="overflow">
                    <a:lnL>
                      <a:noFill/>
                    </a:lnL>
                    <a:lnR>
                      <a:noFill/>
                    </a:lnR>
                    <a:lnT w="254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l-GR"/>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rgbClr val="003366"/>
                          </a:solidFill>
                          <a:effectLst/>
                          <a:latin typeface="Times New Roman" pitchFamily="18" charset="0"/>
                          <a:cs typeface="Times New Roman" pitchFamily="18" charset="0"/>
                        </a:rPr>
                        <a:t>M</a:t>
                      </a:r>
                      <a:endParaRPr kumimoji="0" lang="en-US" sz="1800" b="0"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rgbClr val="003366"/>
                          </a:solidFill>
                          <a:effectLst/>
                          <a:latin typeface="Times New Roman" pitchFamily="18" charset="0"/>
                          <a:cs typeface="Times New Roman" pitchFamily="18" charset="0"/>
                        </a:rPr>
                        <a:t>SD</a:t>
                      </a:r>
                      <a:endParaRPr kumimoji="0" lang="en-US" sz="1800" b="0"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r>
                        <a:rPr kumimoji="0" lang="en-GB" sz="1800" b="0" i="0" u="none" strike="noStrike" cap="none" normalizeH="0" baseline="0" smtClean="0">
                          <a:ln>
                            <a:noFill/>
                          </a:ln>
                          <a:solidFill>
                            <a:srgbClr val="003366"/>
                          </a:solidFill>
                          <a:effectLst/>
                          <a:latin typeface="Times New Roman" pitchFamily="18" charset="0"/>
                        </a:rPr>
                        <a:t>   Z</a:t>
                      </a:r>
                      <a:r>
                        <a:rPr kumimoji="0" lang="en-GB" sz="1800" b="0" i="0" u="none" strike="noStrike" cap="none" normalizeH="0" baseline="30000" smtClean="0">
                          <a:ln>
                            <a:noFill/>
                          </a:ln>
                          <a:solidFill>
                            <a:srgbClr val="003366"/>
                          </a:solidFill>
                          <a:effectLst/>
                          <a:latin typeface="Times New Roman" pitchFamily="18" charset="0"/>
                        </a:rPr>
                        <a:t>a</a:t>
                      </a:r>
                      <a:endParaRPr kumimoji="0" lang="en-US" sz="1800" b="0" i="0" u="none" strike="noStrike" cap="none" normalizeH="0" baseline="30000" smtClean="0">
                        <a:ln>
                          <a:noFill/>
                        </a:ln>
                        <a:solidFill>
                          <a:srgbClr val="003366"/>
                        </a:solidFill>
                        <a:effectLst/>
                        <a:latin typeface="Times New Roman" pitchFamily="18" charset="0"/>
                      </a:endParaRPr>
                    </a:p>
                  </a:txBody>
                  <a:tcPr marT="45725" marB="45725" anchor="ctr" horzOverflow="overflow">
                    <a:lnL>
                      <a:noFill/>
                    </a:lnL>
                    <a:lnR cap="flat">
                      <a:noFill/>
                    </a:lnR>
                    <a:lnT>
                      <a:noFill/>
                    </a:lnT>
                    <a:lnB>
                      <a:noFill/>
                    </a:lnB>
                    <a:lnTlToBr>
                      <a:noFill/>
                    </a:lnTlToBr>
                    <a:lnBlToTr>
                      <a:noFill/>
                    </a:lnBlToTr>
                    <a:noFill/>
                  </a:tcPr>
                </a:tc>
                <a:tc hMerge="1">
                  <a:txBody>
                    <a:bodyPr/>
                    <a:lstStyle/>
                    <a:p>
                      <a:endParaRPr lang="el-GR"/>
                    </a:p>
                  </a:txBody>
                  <a:tcPr/>
                </a:tc>
              </a:tr>
              <a:tr h="701114">
                <a:tc>
                  <a:txBody>
                    <a:bodyPr/>
                    <a:lstStyle/>
                    <a:p>
                      <a:pPr marL="0" marR="0" lvl="0" indent="0" algn="r" defTabSz="914400" rtl="0" eaLnBrk="1" fontAlgn="base" latinLnBrk="0" hangingPunct="1">
                        <a:lnSpc>
                          <a:spcPct val="100000"/>
                        </a:lnSpc>
                        <a:spcBef>
                          <a:spcPct val="0"/>
                        </a:spcBef>
                        <a:spcAft>
                          <a:spcPct val="0"/>
                        </a:spcAft>
                        <a:buClrTx/>
                        <a:buSzTx/>
                        <a:buFontTx/>
                        <a:buNone/>
                        <a:tabLst>
                          <a:tab pos="-9144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Ενδιαφέρον</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 / </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Απόλαυση</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tab pos="-914400" algn="l"/>
                        </a:tabLst>
                      </a:pP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(Interest/Enjoyment)</a:t>
                      </a:r>
                      <a:endParaRPr kumimoji="0" lang="en-US" sz="2000" b="0" i="0" u="none" strike="noStrike" cap="none" normalizeH="0" baseline="0" smtClean="0">
                        <a:ln>
                          <a:noFill/>
                        </a:ln>
                        <a:solidFill>
                          <a:srgbClr val="003366"/>
                        </a:solidFill>
                        <a:effectLst/>
                        <a:latin typeface="Times New Roman" pitchFamily="18" charset="0"/>
                      </a:endParaRPr>
                    </a:p>
                  </a:txBody>
                  <a:tcPr marT="45725" marB="45725"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6.00</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0.79</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800" b="1" i="0" u="none" strike="noStrike" cap="none" normalizeH="0" baseline="0" smtClean="0">
                        <a:ln>
                          <a:noFill/>
                        </a:ln>
                        <a:solidFill>
                          <a:srgbClr val="003366"/>
                        </a:solidFill>
                        <a:effectLst/>
                        <a:latin typeface="Times New Roman" pitchFamily="18" charset="0"/>
                      </a:endParaRPr>
                    </a:p>
                  </a:txBody>
                  <a:tcPr marT="45725" marB="45725" horzOverflow="overflow">
                    <a:lnL>
                      <a:noFill/>
                    </a:lnL>
                    <a:lnR>
                      <a:noFill/>
                    </a:lnR>
                    <a:lnT>
                      <a:noFill/>
                    </a:lnT>
                    <a:lnB>
                      <a:noFill/>
                    </a:lnB>
                    <a:lnTlToBr>
                      <a:noFill/>
                    </a:lnTlToBr>
                    <a:lnBlToTr>
                      <a:noFill/>
                    </a:lnBlToTr>
                    <a:noFill/>
                  </a:tcPr>
                </a:tc>
                <a:tc hMerge="1">
                  <a:txBody>
                    <a:bodyPr/>
                    <a:lstStyle/>
                    <a:p>
                      <a:endParaRPr lang="el-GR"/>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6.12</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l-GR"/>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0.68</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r>
                        <a:rPr kumimoji="0" lang="el-GR" sz="1800" b="1" i="0" u="none" strike="noStrike" cap="none" normalizeH="0" baseline="0" smtClean="0">
                          <a:ln>
                            <a:noFill/>
                          </a:ln>
                          <a:solidFill>
                            <a:srgbClr val="003366"/>
                          </a:solidFill>
                          <a:effectLst/>
                          <a:latin typeface="Times New Roman" pitchFamily="18" charset="0"/>
                        </a:rPr>
                        <a:t>-.547</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cap="flat">
                      <a:noFill/>
                    </a:lnR>
                    <a:lnT>
                      <a:noFill/>
                    </a:lnT>
                    <a:lnB>
                      <a:noFill/>
                    </a:lnB>
                    <a:lnTlToBr>
                      <a:noFill/>
                    </a:lnTlToBr>
                    <a:lnBlToTr>
                      <a:noFill/>
                    </a:lnBlToTr>
                    <a:noFill/>
                  </a:tcPr>
                </a:tc>
                <a:tc hMerge="1">
                  <a:txBody>
                    <a:bodyPr/>
                    <a:lstStyle/>
                    <a:p>
                      <a:endParaRPr lang="el-GR"/>
                    </a:p>
                  </a:txBody>
                  <a:tcPr/>
                </a:tc>
              </a:tr>
              <a:tr h="701114">
                <a:tc>
                  <a:txBody>
                    <a:bodyPr/>
                    <a:lstStyle/>
                    <a:p>
                      <a:pPr marL="0" marR="0" lvl="0" indent="0" algn="r" defTabSz="914400" rtl="0" eaLnBrk="1" fontAlgn="base" latinLnBrk="0" hangingPunct="1">
                        <a:lnSpc>
                          <a:spcPct val="100000"/>
                        </a:lnSpc>
                        <a:spcBef>
                          <a:spcPct val="0"/>
                        </a:spcBef>
                        <a:spcAft>
                          <a:spcPct val="0"/>
                        </a:spcAft>
                        <a:buClrTx/>
                        <a:buSzTx/>
                        <a:buFontTx/>
                        <a:buNone/>
                        <a:tabLst>
                          <a:tab pos="-9144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Διακριτή Αντίληψη της Ικανότητας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tab pos="-9144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Perceived</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 </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Competence</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p>
                  </a:txBody>
                  <a:tcPr marT="45725" marB="45725"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5.51</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0.77</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800" b="1" i="0" u="none" strike="noStrike" cap="none" normalizeH="0" baseline="0" smtClean="0">
                        <a:ln>
                          <a:noFill/>
                        </a:ln>
                        <a:solidFill>
                          <a:srgbClr val="003366"/>
                        </a:solidFill>
                        <a:effectLst/>
                        <a:latin typeface="Times New Roman" pitchFamily="18" charset="0"/>
                      </a:endParaRPr>
                    </a:p>
                  </a:txBody>
                  <a:tcPr marT="45725" marB="45725" horzOverflow="overflow">
                    <a:lnL>
                      <a:noFill/>
                    </a:lnL>
                    <a:lnR>
                      <a:noFill/>
                    </a:lnR>
                    <a:lnT>
                      <a:noFill/>
                    </a:lnT>
                    <a:lnB>
                      <a:noFill/>
                    </a:lnB>
                    <a:lnTlToBr>
                      <a:noFill/>
                    </a:lnTlToBr>
                    <a:lnBlToTr>
                      <a:noFill/>
                    </a:lnBlToTr>
                    <a:noFill/>
                  </a:tcPr>
                </a:tc>
                <a:tc hMerge="1">
                  <a:txBody>
                    <a:bodyPr/>
                    <a:lstStyle/>
                    <a:p>
                      <a:endParaRPr lang="el-GR"/>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5.67</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hMerge="1">
                  <a:txBody>
                    <a:bodyPr/>
                    <a:lstStyle/>
                    <a:p>
                      <a:endParaRPr lang="el-GR"/>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0.62</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r>
                        <a:rPr kumimoji="0" lang="el-GR" sz="1800" b="1" i="0" u="none" strike="noStrike" cap="none" normalizeH="0" baseline="0" smtClean="0">
                          <a:ln>
                            <a:noFill/>
                          </a:ln>
                          <a:solidFill>
                            <a:srgbClr val="003366"/>
                          </a:solidFill>
                          <a:effectLst/>
                          <a:latin typeface="Times New Roman" pitchFamily="18" charset="0"/>
                        </a:rPr>
                        <a:t>-1.170</a:t>
                      </a:r>
                      <a:r>
                        <a:rPr kumimoji="0" lang="en-US" sz="1800" b="1" i="0" u="none" strike="noStrike" cap="none" normalizeH="0" baseline="0" smtClean="0">
                          <a:ln>
                            <a:noFill/>
                          </a:ln>
                          <a:solidFill>
                            <a:srgbClr val="003366"/>
                          </a:solidFill>
                          <a:effectLst/>
                          <a:latin typeface="Times New Roman" pitchFamily="18" charset="0"/>
                        </a:rPr>
                        <a:t> </a:t>
                      </a:r>
                    </a:p>
                  </a:txBody>
                  <a:tcPr marT="45725" marB="45725" anchor="ctr" horzOverflow="overflow">
                    <a:lnL>
                      <a:noFill/>
                    </a:lnL>
                    <a:lnR cap="flat">
                      <a:noFill/>
                    </a:lnR>
                    <a:lnT>
                      <a:noFill/>
                    </a:lnT>
                    <a:lnB>
                      <a:noFill/>
                    </a:lnB>
                    <a:lnTlToBr>
                      <a:noFill/>
                    </a:lnTlToBr>
                    <a:lnBlToTr>
                      <a:noFill/>
                    </a:lnBlToTr>
                    <a:noFill/>
                  </a:tcPr>
                </a:tc>
                <a:tc hMerge="1">
                  <a:txBody>
                    <a:bodyPr/>
                    <a:lstStyle/>
                    <a:p>
                      <a:endParaRPr lang="el-GR"/>
                    </a:p>
                  </a:txBody>
                  <a:tcPr/>
                </a:tc>
              </a:tr>
              <a:tr h="701114">
                <a:tc>
                  <a:txBody>
                    <a:bodyPr/>
                    <a:lstStyle/>
                    <a:p>
                      <a:pPr marL="0" marR="0" lvl="0" indent="0" algn="r" defTabSz="914400" rtl="0" eaLnBrk="1" fontAlgn="base" latinLnBrk="0" hangingPunct="1">
                        <a:lnSpc>
                          <a:spcPct val="100000"/>
                        </a:lnSpc>
                        <a:spcBef>
                          <a:spcPct val="0"/>
                        </a:spcBef>
                        <a:spcAft>
                          <a:spcPct val="0"/>
                        </a:spcAft>
                        <a:buClrTx/>
                        <a:buSzTx/>
                        <a:buFontTx/>
                        <a:buNone/>
                        <a:tabLst>
                          <a:tab pos="-914400" algn="l"/>
                          <a:tab pos="-4572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Προσπάθεια / Σημαντικότητα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tab pos="-914400" algn="l"/>
                          <a:tab pos="-4572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Effort</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Importance</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endParaRPr kumimoji="0" lang="el-GR" sz="2000" b="0" i="0" u="none" strike="noStrike" cap="none" normalizeH="0" baseline="0" smtClean="0">
                        <a:ln>
                          <a:noFill/>
                        </a:ln>
                        <a:solidFill>
                          <a:srgbClr val="003366"/>
                        </a:solidFill>
                        <a:effectLst/>
                        <a:latin typeface="Times New Roman" pitchFamily="18" charset="0"/>
                      </a:endParaRPr>
                    </a:p>
                  </a:txBody>
                  <a:tcPr marT="45725" marB="45725"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4.91</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1.32</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800" b="1" i="0" u="none" strike="noStrike" cap="none" normalizeH="0" baseline="0" smtClean="0">
                        <a:ln>
                          <a:noFill/>
                        </a:ln>
                        <a:solidFill>
                          <a:srgbClr val="003366"/>
                        </a:solidFill>
                        <a:effectLst/>
                        <a:latin typeface="Times New Roman" pitchFamily="18" charset="0"/>
                      </a:endParaRPr>
                    </a:p>
                  </a:txBody>
                  <a:tcPr marT="45725" marB="45725" horzOverflow="overflow">
                    <a:lnL>
                      <a:noFill/>
                    </a:lnL>
                    <a:lnR>
                      <a:noFill/>
                    </a:lnR>
                    <a:lnT>
                      <a:noFill/>
                    </a:lnT>
                    <a:lnB>
                      <a:noFill/>
                    </a:lnB>
                    <a:lnTlToBr>
                      <a:noFill/>
                    </a:lnTlToBr>
                    <a:lnBlToTr>
                      <a:noFill/>
                    </a:lnBlToTr>
                    <a:noFill/>
                  </a:tcPr>
                </a:tc>
                <a:tc hMerge="1">
                  <a:txBody>
                    <a:bodyPr/>
                    <a:lstStyle/>
                    <a:p>
                      <a:endParaRPr lang="el-GR"/>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5.50</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hMerge="1">
                  <a:txBody>
                    <a:bodyPr/>
                    <a:lstStyle/>
                    <a:p>
                      <a:endParaRPr lang="el-GR"/>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1.03</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r>
                        <a:rPr kumimoji="0" lang="el-GR" sz="1800" b="1" i="0" u="none" strike="noStrike" cap="none" normalizeH="0" baseline="0" smtClean="0">
                          <a:ln>
                            <a:noFill/>
                          </a:ln>
                          <a:solidFill>
                            <a:srgbClr val="003366"/>
                          </a:solidFill>
                          <a:effectLst/>
                          <a:latin typeface="Times New Roman" pitchFamily="18" charset="0"/>
                        </a:rPr>
                        <a:t>-2.229</a:t>
                      </a:r>
                      <a:r>
                        <a:rPr kumimoji="0" lang="en-GB" sz="1800" b="1" i="0" u="none" strike="noStrike" cap="none" normalizeH="0" baseline="30000" smtClean="0">
                          <a:ln>
                            <a:noFill/>
                          </a:ln>
                          <a:solidFill>
                            <a:srgbClr val="003366"/>
                          </a:solidFill>
                          <a:effectLst/>
                          <a:latin typeface="Times New Roman" pitchFamily="18" charset="0"/>
                        </a:rPr>
                        <a:t>*</a:t>
                      </a:r>
                      <a:r>
                        <a:rPr kumimoji="0" lang="en-US" sz="1800" b="0" i="0" u="none" strike="noStrike" cap="none" normalizeH="0" baseline="0" smtClean="0">
                          <a:ln>
                            <a:noFill/>
                          </a:ln>
                          <a:solidFill>
                            <a:srgbClr val="003366"/>
                          </a:solidFill>
                          <a:effectLst/>
                          <a:latin typeface="Times New Roman" pitchFamily="18" charset="0"/>
                        </a:rPr>
                        <a:t> </a:t>
                      </a:r>
                    </a:p>
                  </a:txBody>
                  <a:tcPr marT="45725" marB="45725" anchor="ctr" horzOverflow="overflow">
                    <a:lnL>
                      <a:noFill/>
                    </a:lnL>
                    <a:lnR cap="flat">
                      <a:noFill/>
                    </a:lnR>
                    <a:lnT>
                      <a:noFill/>
                    </a:lnT>
                    <a:lnB>
                      <a:noFill/>
                    </a:lnB>
                    <a:lnTlToBr>
                      <a:noFill/>
                    </a:lnTlToBr>
                    <a:lnBlToTr>
                      <a:noFill/>
                    </a:lnBlToTr>
                    <a:noFill/>
                  </a:tcPr>
                </a:tc>
                <a:tc hMerge="1">
                  <a:txBody>
                    <a:bodyPr/>
                    <a:lstStyle/>
                    <a:p>
                      <a:endParaRPr lang="el-GR"/>
                    </a:p>
                  </a:txBody>
                  <a:tcPr/>
                </a:tc>
              </a:tr>
              <a:tr h="701114">
                <a:tc>
                  <a:txBody>
                    <a:bodyPr/>
                    <a:lstStyle/>
                    <a:p>
                      <a:pPr marL="0" marR="0" lvl="0" indent="0" algn="r" defTabSz="914400" rtl="0" eaLnBrk="1" fontAlgn="base" latinLnBrk="0" hangingPunct="1">
                        <a:lnSpc>
                          <a:spcPct val="100000"/>
                        </a:lnSpc>
                        <a:spcBef>
                          <a:spcPct val="0"/>
                        </a:spcBef>
                        <a:spcAft>
                          <a:spcPct val="0"/>
                        </a:spcAft>
                        <a:buClrTx/>
                        <a:buSzTx/>
                        <a:buFontTx/>
                        <a:buNone/>
                        <a:tabLst>
                          <a:tab pos="-914400" algn="l"/>
                          <a:tab pos="-4572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Πίεση /Ένταση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tab pos="-914400" algn="l"/>
                          <a:tab pos="-4572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 </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Pressure</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Tension</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endParaRPr kumimoji="0" lang="el-GR" sz="2000" b="0" i="0" u="none" strike="noStrike" cap="none" normalizeH="0" baseline="0" smtClean="0">
                        <a:ln>
                          <a:noFill/>
                        </a:ln>
                        <a:solidFill>
                          <a:srgbClr val="003366"/>
                        </a:solidFill>
                        <a:effectLst/>
                        <a:latin typeface="Times New Roman" pitchFamily="18" charset="0"/>
                      </a:endParaRPr>
                    </a:p>
                  </a:txBody>
                  <a:tcPr marT="45725" marB="45725"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2.38</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0.88</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800" b="1" i="0" u="none" strike="noStrike" cap="none" normalizeH="0" baseline="0" smtClean="0">
                        <a:ln>
                          <a:noFill/>
                        </a:ln>
                        <a:solidFill>
                          <a:srgbClr val="003366"/>
                        </a:solidFill>
                        <a:effectLst/>
                        <a:latin typeface="Times New Roman" pitchFamily="18" charset="0"/>
                      </a:endParaRPr>
                    </a:p>
                  </a:txBody>
                  <a:tcPr marT="45725" marB="45725" horzOverflow="overflow">
                    <a:lnL>
                      <a:noFill/>
                    </a:lnL>
                    <a:lnR>
                      <a:noFill/>
                    </a:lnR>
                    <a:lnT>
                      <a:noFill/>
                    </a:lnT>
                    <a:lnB>
                      <a:noFill/>
                    </a:lnB>
                    <a:lnTlToBr>
                      <a:noFill/>
                    </a:lnTlToBr>
                    <a:lnBlToTr>
                      <a:noFill/>
                    </a:lnBlToTr>
                    <a:noFill/>
                  </a:tcPr>
                </a:tc>
                <a:tc hMerge="1">
                  <a:txBody>
                    <a:bodyPr/>
                    <a:lstStyle/>
                    <a:p>
                      <a:endParaRPr lang="el-GR"/>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2.53</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hMerge="1">
                  <a:txBody>
                    <a:bodyPr/>
                    <a:lstStyle/>
                    <a:p>
                      <a:endParaRPr lang="el-GR"/>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1.15</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r>
                        <a:rPr kumimoji="0" lang="el-GR" sz="1800" b="1" i="0" u="none" strike="noStrike" cap="none" normalizeH="0" baseline="0" smtClean="0">
                          <a:ln>
                            <a:noFill/>
                          </a:ln>
                          <a:solidFill>
                            <a:srgbClr val="003366"/>
                          </a:solidFill>
                          <a:effectLst/>
                          <a:latin typeface="Times New Roman" pitchFamily="18" charset="0"/>
                        </a:rPr>
                        <a:t>-.675</a:t>
                      </a:r>
                      <a:r>
                        <a:rPr kumimoji="0" lang="en-US" sz="1800" b="0" i="0" u="none" strike="noStrike" cap="none" normalizeH="0" baseline="0" smtClean="0">
                          <a:ln>
                            <a:noFill/>
                          </a:ln>
                          <a:solidFill>
                            <a:srgbClr val="003366"/>
                          </a:solidFill>
                          <a:effectLst/>
                          <a:latin typeface="Times New Roman" pitchFamily="18" charset="0"/>
                        </a:rPr>
                        <a:t> </a:t>
                      </a:r>
                    </a:p>
                  </a:txBody>
                  <a:tcPr marT="45725" marB="45725" anchor="ctr" horzOverflow="overflow">
                    <a:lnL>
                      <a:noFill/>
                    </a:lnL>
                    <a:lnR cap="flat">
                      <a:noFill/>
                    </a:lnR>
                    <a:lnT>
                      <a:noFill/>
                    </a:lnT>
                    <a:lnB>
                      <a:noFill/>
                    </a:lnB>
                    <a:lnTlToBr>
                      <a:noFill/>
                    </a:lnTlToBr>
                    <a:lnBlToTr>
                      <a:noFill/>
                    </a:lnBlToTr>
                    <a:noFill/>
                  </a:tcPr>
                </a:tc>
                <a:tc hMerge="1">
                  <a:txBody>
                    <a:bodyPr/>
                    <a:lstStyle/>
                    <a:p>
                      <a:endParaRPr lang="el-GR"/>
                    </a:p>
                  </a:txBody>
                  <a:tcPr/>
                </a:tc>
              </a:tr>
              <a:tr h="701114">
                <a:tc>
                  <a:txBody>
                    <a:bodyPr/>
                    <a:lstStyle/>
                    <a:p>
                      <a:pPr marL="0" marR="0" lvl="0" indent="0" algn="r" defTabSz="914400" rtl="0" eaLnBrk="1" fontAlgn="base" latinLnBrk="0" hangingPunct="1">
                        <a:lnSpc>
                          <a:spcPct val="100000"/>
                        </a:lnSpc>
                        <a:spcBef>
                          <a:spcPct val="0"/>
                        </a:spcBef>
                        <a:spcAft>
                          <a:spcPct val="0"/>
                        </a:spcAft>
                        <a:buClrTx/>
                        <a:buSzTx/>
                        <a:buFontTx/>
                        <a:buNone/>
                        <a:tabLst>
                          <a:tab pos="-9144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Διακριτή Αντίληψη της Επιλογής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tab pos="-9144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Perceived</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 </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Choice</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endParaRPr kumimoji="0" lang="el-GR" sz="2000" b="0" i="0" u="none" strike="noStrike" cap="none" normalizeH="0" baseline="0" smtClean="0">
                        <a:ln>
                          <a:noFill/>
                        </a:ln>
                        <a:solidFill>
                          <a:srgbClr val="003366"/>
                        </a:solidFill>
                        <a:effectLst/>
                        <a:latin typeface="Times New Roman" pitchFamily="18" charset="0"/>
                      </a:endParaRPr>
                    </a:p>
                  </a:txBody>
                  <a:tcPr marT="45725" marB="45725"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5.10</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1.30</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800" b="1" i="0" u="none" strike="noStrike" cap="none" normalizeH="0" baseline="0" smtClean="0">
                        <a:ln>
                          <a:noFill/>
                        </a:ln>
                        <a:solidFill>
                          <a:srgbClr val="003366"/>
                        </a:solidFill>
                        <a:effectLst/>
                        <a:latin typeface="Times New Roman" pitchFamily="18" charset="0"/>
                      </a:endParaRPr>
                    </a:p>
                  </a:txBody>
                  <a:tcPr marT="45725" marB="45725" horzOverflow="overflow">
                    <a:lnL>
                      <a:noFill/>
                    </a:lnL>
                    <a:lnR>
                      <a:noFill/>
                    </a:lnR>
                    <a:lnT>
                      <a:noFill/>
                    </a:lnT>
                    <a:lnB>
                      <a:noFill/>
                    </a:lnB>
                    <a:lnTlToBr>
                      <a:noFill/>
                    </a:lnTlToBr>
                    <a:lnBlToTr>
                      <a:noFill/>
                    </a:lnBlToTr>
                    <a:noFill/>
                  </a:tcPr>
                </a:tc>
                <a:tc hMerge="1">
                  <a:txBody>
                    <a:bodyPr/>
                    <a:lstStyle/>
                    <a:p>
                      <a:endParaRPr lang="el-GR"/>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4.37</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hMerge="1">
                  <a:txBody>
                    <a:bodyPr/>
                    <a:lstStyle/>
                    <a:p>
                      <a:endParaRPr lang="el-GR"/>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1.71</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r>
                        <a:rPr kumimoji="0" lang="en-GB" sz="1800" b="1" i="0" u="none" strike="noStrike" cap="none" normalizeH="0" baseline="0" smtClean="0">
                          <a:ln>
                            <a:noFill/>
                          </a:ln>
                          <a:solidFill>
                            <a:srgbClr val="003366"/>
                          </a:solidFill>
                          <a:effectLst/>
                          <a:latin typeface="Times New Roman" pitchFamily="18" charset="0"/>
                        </a:rPr>
                        <a:t>+</a:t>
                      </a:r>
                      <a:r>
                        <a:rPr kumimoji="0" lang="el-GR" sz="1800" b="1" i="0" u="none" strike="noStrike" cap="none" normalizeH="0" baseline="0" smtClean="0">
                          <a:ln>
                            <a:noFill/>
                          </a:ln>
                          <a:solidFill>
                            <a:srgbClr val="003366"/>
                          </a:solidFill>
                          <a:effectLst/>
                          <a:latin typeface="Times New Roman" pitchFamily="18" charset="0"/>
                        </a:rPr>
                        <a:t>2.562</a:t>
                      </a:r>
                      <a:r>
                        <a:rPr kumimoji="0" lang="en-GB" sz="1800" b="1" i="0" u="none" strike="noStrike" cap="none" normalizeH="0" baseline="30000" smtClean="0">
                          <a:ln>
                            <a:noFill/>
                          </a:ln>
                          <a:solidFill>
                            <a:srgbClr val="003366"/>
                          </a:solidFill>
                          <a:effectLst/>
                          <a:latin typeface="Times New Roman" pitchFamily="18" charset="0"/>
                        </a:rPr>
                        <a:t>*</a:t>
                      </a:r>
                      <a:r>
                        <a:rPr kumimoji="0" lang="en-US" sz="1800" b="0" i="0" u="none" strike="noStrike" cap="none" normalizeH="0" baseline="0" smtClean="0">
                          <a:ln>
                            <a:noFill/>
                          </a:ln>
                          <a:solidFill>
                            <a:srgbClr val="003366"/>
                          </a:solidFill>
                          <a:effectLst/>
                          <a:latin typeface="Times New Roman" pitchFamily="18" charset="0"/>
                        </a:rPr>
                        <a:t> </a:t>
                      </a:r>
                    </a:p>
                  </a:txBody>
                  <a:tcPr marT="45725" marB="45725" anchor="ctr" horzOverflow="overflow">
                    <a:lnL>
                      <a:noFill/>
                    </a:lnL>
                    <a:lnR cap="flat">
                      <a:noFill/>
                    </a:lnR>
                    <a:lnT>
                      <a:noFill/>
                    </a:lnT>
                    <a:lnB>
                      <a:noFill/>
                    </a:lnB>
                    <a:lnTlToBr>
                      <a:noFill/>
                    </a:lnTlToBr>
                    <a:lnBlToTr>
                      <a:noFill/>
                    </a:lnBlToTr>
                    <a:noFill/>
                  </a:tcPr>
                </a:tc>
                <a:tc hMerge="1">
                  <a:txBody>
                    <a:bodyPr/>
                    <a:lstStyle/>
                    <a:p>
                      <a:endParaRPr lang="el-GR"/>
                    </a:p>
                  </a:txBody>
                  <a:tcPr/>
                </a:tc>
              </a:tr>
              <a:tr h="701114">
                <a:tc>
                  <a:txBody>
                    <a:bodyPr/>
                    <a:lstStyle/>
                    <a:p>
                      <a:pPr marL="0" marR="0" lvl="0" indent="0" algn="r" defTabSz="914400" rtl="0" eaLnBrk="1" fontAlgn="base" latinLnBrk="0" hangingPunct="1">
                        <a:lnSpc>
                          <a:spcPct val="100000"/>
                        </a:lnSpc>
                        <a:spcBef>
                          <a:spcPct val="0"/>
                        </a:spcBef>
                        <a:spcAft>
                          <a:spcPct val="0"/>
                        </a:spcAft>
                        <a:buClrTx/>
                        <a:buSzTx/>
                        <a:buFontTx/>
                        <a:buNone/>
                        <a:tabLst>
                          <a:tab pos="-9144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Αξία / Χρησιμότητα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tab pos="-9144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Value/Usefulness)</a:t>
                      </a:r>
                      <a:endParaRPr kumimoji="0" lang="en-US" sz="2000" b="0" i="0" u="none" strike="noStrike" cap="none" normalizeH="0" baseline="0" smtClean="0">
                        <a:ln>
                          <a:noFill/>
                        </a:ln>
                        <a:solidFill>
                          <a:srgbClr val="003366"/>
                        </a:solidFill>
                        <a:effectLst/>
                        <a:latin typeface="Times New Roman" pitchFamily="18" charset="0"/>
                      </a:endParaRPr>
                    </a:p>
                  </a:txBody>
                  <a:tcPr marT="45725" marB="45725"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5.17</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1.09</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800" b="1" i="0" u="none" strike="noStrike" cap="none" normalizeH="0" baseline="0" smtClean="0">
                        <a:ln>
                          <a:noFill/>
                        </a:ln>
                        <a:solidFill>
                          <a:srgbClr val="003366"/>
                        </a:solidFill>
                        <a:effectLst/>
                        <a:latin typeface="Times New Roman" pitchFamily="18" charset="0"/>
                      </a:endParaRPr>
                    </a:p>
                  </a:txBody>
                  <a:tcPr marT="45725" marB="45725" horzOverflow="overflow">
                    <a:lnL>
                      <a:noFill/>
                    </a:lnL>
                    <a:lnR>
                      <a:noFill/>
                    </a:lnR>
                    <a:lnT>
                      <a:noFill/>
                    </a:lnT>
                    <a:lnB>
                      <a:noFill/>
                    </a:lnB>
                    <a:lnTlToBr>
                      <a:noFill/>
                    </a:lnTlToBr>
                    <a:lnBlToTr>
                      <a:noFill/>
                    </a:lnBlToTr>
                    <a:noFill/>
                  </a:tcPr>
                </a:tc>
                <a:tc hMerge="1">
                  <a:txBody>
                    <a:bodyPr/>
                    <a:lstStyle/>
                    <a:p>
                      <a:endParaRPr lang="el-GR"/>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5.67</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hMerge="1">
                  <a:txBody>
                    <a:bodyPr/>
                    <a:lstStyle/>
                    <a:p>
                      <a:endParaRPr lang="el-GR"/>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1.13</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a:noFill/>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r>
                        <a:rPr kumimoji="0" lang="el-GR" sz="1800" b="1" i="0" u="none" strike="noStrike" cap="none" normalizeH="0" baseline="0" smtClean="0">
                          <a:ln>
                            <a:noFill/>
                          </a:ln>
                          <a:solidFill>
                            <a:srgbClr val="003366"/>
                          </a:solidFill>
                          <a:effectLst/>
                          <a:latin typeface="Times New Roman" pitchFamily="18" charset="0"/>
                        </a:rPr>
                        <a:t>-2.116</a:t>
                      </a:r>
                      <a:r>
                        <a:rPr kumimoji="0" lang="en-GB" sz="1800" b="1" i="0" u="none" strike="noStrike" cap="none" normalizeH="0" baseline="30000" smtClean="0">
                          <a:ln>
                            <a:noFill/>
                          </a:ln>
                          <a:solidFill>
                            <a:srgbClr val="003366"/>
                          </a:solidFill>
                          <a:effectLst/>
                          <a:latin typeface="Times New Roman" pitchFamily="18" charset="0"/>
                        </a:rPr>
                        <a:t>*</a:t>
                      </a:r>
                      <a:r>
                        <a:rPr kumimoji="0" lang="en-US" sz="1800" b="0" i="0" u="none" strike="noStrike" cap="none" normalizeH="0" baseline="0" smtClean="0">
                          <a:ln>
                            <a:noFill/>
                          </a:ln>
                          <a:solidFill>
                            <a:srgbClr val="003366"/>
                          </a:solidFill>
                          <a:effectLst/>
                          <a:latin typeface="Times New Roman" pitchFamily="18" charset="0"/>
                        </a:rPr>
                        <a:t> </a:t>
                      </a:r>
                    </a:p>
                  </a:txBody>
                  <a:tcPr marT="45725" marB="45725" anchor="ctr" horzOverflow="overflow">
                    <a:lnL>
                      <a:noFill/>
                    </a:lnL>
                    <a:lnR cap="flat">
                      <a:noFill/>
                    </a:lnR>
                    <a:lnT>
                      <a:noFill/>
                    </a:lnT>
                    <a:lnB>
                      <a:noFill/>
                    </a:lnB>
                    <a:lnTlToBr>
                      <a:noFill/>
                    </a:lnTlToBr>
                    <a:lnBlToTr>
                      <a:noFill/>
                    </a:lnBlToTr>
                    <a:noFill/>
                  </a:tcPr>
                </a:tc>
                <a:tc hMerge="1">
                  <a:txBody>
                    <a:bodyPr/>
                    <a:lstStyle/>
                    <a:p>
                      <a:endParaRPr lang="el-GR"/>
                    </a:p>
                  </a:txBody>
                  <a:tcPr/>
                </a:tc>
              </a:tr>
              <a:tr h="701114">
                <a:tc>
                  <a:txBody>
                    <a:bodyPr/>
                    <a:lstStyle/>
                    <a:p>
                      <a:pPr marL="0" marR="0" lvl="0" indent="0" algn="r" defTabSz="914400" rtl="0" eaLnBrk="1" fontAlgn="base" latinLnBrk="0" hangingPunct="1">
                        <a:lnSpc>
                          <a:spcPct val="100000"/>
                        </a:lnSpc>
                        <a:spcBef>
                          <a:spcPct val="0"/>
                        </a:spcBef>
                        <a:spcAft>
                          <a:spcPct val="0"/>
                        </a:spcAft>
                        <a:buClrTx/>
                        <a:buSzTx/>
                        <a:buFontTx/>
                        <a:buNone/>
                        <a:tabLst>
                          <a:tab pos="-9144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Κοινωνική Διασύνδεση </a:t>
                      </a:r>
                      <a:endParaRPr kumimoji="0" lang="en-US" sz="2000" b="0" i="0" u="none" strike="noStrike" cap="none" normalizeH="0" baseline="0" smtClean="0">
                        <a:ln>
                          <a:noFill/>
                        </a:ln>
                        <a:solidFill>
                          <a:srgbClr val="003366"/>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tab pos="-914400" algn="l"/>
                        </a:tabLst>
                      </a:pP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r>
                        <a:rPr kumimoji="0" lang="en-US" sz="2000" b="0" i="0" u="none" strike="noStrike" cap="none" normalizeH="0" baseline="0" smtClean="0">
                          <a:ln>
                            <a:noFill/>
                          </a:ln>
                          <a:solidFill>
                            <a:srgbClr val="003366"/>
                          </a:solidFill>
                          <a:effectLst/>
                          <a:latin typeface="Times New Roman" pitchFamily="18" charset="0"/>
                          <a:cs typeface="Times New Roman" pitchFamily="18" charset="0"/>
                        </a:rPr>
                        <a:t>Relatedness</a:t>
                      </a:r>
                      <a:r>
                        <a:rPr kumimoji="0" lang="el-GR" sz="2000" b="0" i="0" u="none" strike="noStrike" cap="none" normalizeH="0" baseline="0" smtClean="0">
                          <a:ln>
                            <a:noFill/>
                          </a:ln>
                          <a:solidFill>
                            <a:srgbClr val="003366"/>
                          </a:solidFill>
                          <a:effectLst/>
                          <a:latin typeface="Times New Roman" pitchFamily="18" charset="0"/>
                          <a:cs typeface="Times New Roman" pitchFamily="18" charset="0"/>
                        </a:rPr>
                        <a:t>)</a:t>
                      </a:r>
                      <a:endParaRPr kumimoji="0" lang="el-GR" sz="2000" b="0" i="0" u="none" strike="noStrike" cap="none" normalizeH="0" baseline="0" smtClean="0">
                        <a:ln>
                          <a:noFill/>
                        </a:ln>
                        <a:solidFill>
                          <a:srgbClr val="003366"/>
                        </a:solidFill>
                        <a:effectLst/>
                        <a:latin typeface="Times New Roman" pitchFamily="18" charset="0"/>
                      </a:endParaRPr>
                    </a:p>
                  </a:txBody>
                  <a:tcPr marT="45725" marB="45725" anchor="ctr" horzOverflow="overflow">
                    <a:lnL cap="flat">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5.56</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0.88</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endParaRPr kumimoji="0" lang="el-GR" sz="1800" b="1" i="0" u="none" strike="noStrike" cap="none" normalizeH="0" baseline="0" smtClean="0">
                        <a:ln>
                          <a:noFill/>
                        </a:ln>
                        <a:solidFill>
                          <a:srgbClr val="003366"/>
                        </a:solidFill>
                        <a:effectLst/>
                        <a:latin typeface="Times New Roman" pitchFamily="18" charset="0"/>
                      </a:endParaRPr>
                    </a:p>
                  </a:txBody>
                  <a:tcPr marT="45725" marB="45725" horzOverflow="overflow">
                    <a:lnL>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l-GR"/>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5.86</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l-GR"/>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3366"/>
                          </a:solidFill>
                          <a:effectLst/>
                          <a:latin typeface="Times New Roman" pitchFamily="18" charset="0"/>
                          <a:cs typeface="Times New Roman" pitchFamily="18" charset="0"/>
                        </a:rPr>
                        <a:t>0.89</a:t>
                      </a:r>
                      <a:endParaRPr kumimoji="0" lang="en-US" sz="1800" b="1" i="0" u="none" strike="noStrike" cap="none" normalizeH="0" baseline="0" smtClean="0">
                        <a:ln>
                          <a:noFill/>
                        </a:ln>
                        <a:solidFill>
                          <a:srgbClr val="003366"/>
                        </a:solidFill>
                        <a:effectLst/>
                        <a:latin typeface="Times New Roman" pitchFamily="18" charset="0"/>
                      </a:endParaRPr>
                    </a:p>
                  </a:txBody>
                  <a:tcPr marT="45725" marB="45725" anchor="ctr" horzOverflow="overflow">
                    <a:lnL>
                      <a:noFill/>
                    </a:lnL>
                    <a:lnR>
                      <a:noFill/>
                    </a:lnR>
                    <a:lnT>
                      <a:noFill/>
                    </a:lnT>
                    <a:lnB w="254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03366"/>
                        </a:buClr>
                        <a:buSzTx/>
                        <a:buFont typeface="Wingdings" pitchFamily="2" charset="2"/>
                        <a:buNone/>
                        <a:tabLst/>
                      </a:pPr>
                      <a:r>
                        <a:rPr kumimoji="0" lang="el-GR" sz="1800" b="1" i="0" u="none" strike="noStrike" cap="none" normalizeH="0" baseline="0" smtClean="0">
                          <a:ln>
                            <a:noFill/>
                          </a:ln>
                          <a:solidFill>
                            <a:srgbClr val="003366"/>
                          </a:solidFill>
                          <a:effectLst/>
                          <a:latin typeface="Times New Roman" pitchFamily="18" charset="0"/>
                        </a:rPr>
                        <a:t>-2.093</a:t>
                      </a:r>
                      <a:r>
                        <a:rPr kumimoji="0" lang="en-GB" sz="1800" b="1" i="0" u="none" strike="noStrike" cap="none" normalizeH="0" baseline="30000" smtClean="0">
                          <a:ln>
                            <a:noFill/>
                          </a:ln>
                          <a:solidFill>
                            <a:srgbClr val="003366"/>
                          </a:solidFill>
                          <a:effectLst/>
                          <a:latin typeface="Times New Roman" pitchFamily="18" charset="0"/>
                        </a:rPr>
                        <a:t>*</a:t>
                      </a:r>
                      <a:endParaRPr kumimoji="0" lang="en-US" sz="1800" b="1" i="0" u="none" strike="noStrike" cap="none" normalizeH="0" baseline="30000" smtClean="0">
                        <a:ln>
                          <a:noFill/>
                        </a:ln>
                        <a:solidFill>
                          <a:srgbClr val="003366"/>
                        </a:solidFill>
                        <a:effectLst/>
                        <a:latin typeface="Times New Roman" pitchFamily="18" charset="0"/>
                      </a:endParaRPr>
                    </a:p>
                  </a:txBody>
                  <a:tcPr marT="45725" marB="45725" anchor="ctr" horzOverflow="overflow">
                    <a:lnL>
                      <a:noFill/>
                    </a:lnL>
                    <a:lnR cap="flat">
                      <a:noFill/>
                    </a:lnR>
                    <a:lnT>
                      <a:noFill/>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l-GR"/>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body" idx="1"/>
          </p:nvPr>
        </p:nvSpPr>
        <p:spPr>
          <a:xfrm>
            <a:off x="0" y="1371600"/>
            <a:ext cx="8915400" cy="5029200"/>
          </a:xfrm>
        </p:spPr>
        <p:txBody>
          <a:bodyPr/>
          <a:lstStyle/>
          <a:p>
            <a:pPr marL="812800" indent="-550863" eaLnBrk="1" hangingPunct="1">
              <a:lnSpc>
                <a:spcPct val="110000"/>
              </a:lnSpc>
              <a:spcBef>
                <a:spcPct val="35000"/>
              </a:spcBef>
              <a:spcAft>
                <a:spcPct val="35000"/>
              </a:spcAft>
              <a:buSzPct val="115000"/>
              <a:buFont typeface="Wingdings" pitchFamily="2" charset="2"/>
              <a:buChar char="ü"/>
            </a:pPr>
            <a:r>
              <a:rPr lang="el-GR" sz="2500" smtClean="0"/>
              <a:t>Οι τρεις από τις πέντε ομάδες παρουσίασαν αυξημένη ικανότητα εφαρμογής των πληροφοριών σε νέες καταστάσεις και συσχετισμό εννοιών άρα παρουσίασαν βελτίωση και στην κατανόηση και όχι μόνο στην ανάκληση πληροφοριών σε περιγραφικό επίπεδο </a:t>
            </a:r>
            <a:r>
              <a:rPr lang="el-GR" sz="2500" baseline="30000" smtClean="0"/>
              <a:t>4</a:t>
            </a:r>
            <a:r>
              <a:rPr lang="el-GR" sz="2500" smtClean="0"/>
              <a:t>. </a:t>
            </a:r>
          </a:p>
          <a:p>
            <a:pPr marL="812800" indent="-550863" eaLnBrk="1" hangingPunct="1">
              <a:lnSpc>
                <a:spcPct val="110000"/>
              </a:lnSpc>
              <a:spcBef>
                <a:spcPct val="35000"/>
              </a:spcBef>
              <a:spcAft>
                <a:spcPct val="35000"/>
              </a:spcAft>
              <a:buSzPct val="115000"/>
              <a:buFont typeface="Wingdings" pitchFamily="2" charset="2"/>
              <a:buChar char="ü"/>
            </a:pPr>
            <a:r>
              <a:rPr lang="el-GR" sz="2500" smtClean="0"/>
              <a:t>Η δυσκολία των συγκεκριμένων μαθητών να κρίνουν την εργασία τους και την εργασία των συμμαθητών τους με αντικειμενικό τρόπο είχαν ως αποτέλεσμα οι διαδικασίες αυτοαξιολόγησης να μην λειτουργήσουν όπως ήταν αναμενόμενο</a:t>
            </a:r>
            <a:r>
              <a:rPr lang="el-GR" sz="2500" baseline="30000" smtClean="0"/>
              <a:t>17</a:t>
            </a:r>
            <a:r>
              <a:rPr lang="el-GR" sz="2500" smtClean="0"/>
              <a:t>.</a:t>
            </a:r>
            <a:endParaRPr lang="en-US" sz="2500" smtClean="0"/>
          </a:p>
        </p:txBody>
      </p:sp>
      <p:sp>
        <p:nvSpPr>
          <p:cNvPr id="345098" name="Rectangle 10"/>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Συζήτηση</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509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body" idx="1"/>
          </p:nvPr>
        </p:nvSpPr>
        <p:spPr>
          <a:xfrm>
            <a:off x="228600" y="1219200"/>
            <a:ext cx="8686800" cy="5105400"/>
          </a:xfrm>
        </p:spPr>
        <p:txBody>
          <a:bodyPr/>
          <a:lstStyle/>
          <a:p>
            <a:pPr marL="449263" indent="-449263" eaLnBrk="1" hangingPunct="1">
              <a:lnSpc>
                <a:spcPct val="110000"/>
              </a:lnSpc>
              <a:spcBef>
                <a:spcPct val="25000"/>
              </a:spcBef>
              <a:spcAft>
                <a:spcPct val="25000"/>
              </a:spcAft>
              <a:buSzPct val="115000"/>
              <a:buFont typeface="Wingdings" pitchFamily="2" charset="2"/>
              <a:buChar char="ü"/>
            </a:pPr>
            <a:r>
              <a:rPr lang="el-GR" sz="2200" smtClean="0"/>
              <a:t>Καθώς προχωρούσαν στις δραστηριότητες του διδακτικού υλικού η επικοινωνία μεταξύ των μελών της ομάδας βελτιωνόταν, γινόταν καταμερισμός καθηκόντων και οι συζητήσεις τους ήταν περισσότερο εποικοδομητικές.</a:t>
            </a:r>
          </a:p>
          <a:p>
            <a:pPr marL="449263" indent="-449263" eaLnBrk="1" hangingPunct="1">
              <a:lnSpc>
                <a:spcPct val="110000"/>
              </a:lnSpc>
              <a:spcBef>
                <a:spcPct val="25000"/>
              </a:spcBef>
              <a:spcAft>
                <a:spcPct val="25000"/>
              </a:spcAft>
              <a:buSzPct val="115000"/>
              <a:buFont typeface="Wingdings" pitchFamily="2" charset="2"/>
              <a:buChar char="ü"/>
            </a:pPr>
            <a:r>
              <a:rPr lang="el-GR" sz="2200" smtClean="0"/>
              <a:t>Οι εμπειρίες των μαθητών που συμμετείχαν στη συγκεκριμένη έρευνα ήταν περισσότερο θετικές παρά αρνητικές σε αντίθεση με την έρευνα των </a:t>
            </a:r>
            <a:r>
              <a:rPr lang="en-US" sz="2200" smtClean="0"/>
              <a:t>Forrest</a:t>
            </a:r>
            <a:r>
              <a:rPr lang="el-GR" sz="2200" smtClean="0"/>
              <a:t> </a:t>
            </a:r>
            <a:r>
              <a:rPr lang="en-US" sz="2200" smtClean="0"/>
              <a:t>et</a:t>
            </a:r>
            <a:r>
              <a:rPr lang="el-GR" sz="2200" smtClean="0"/>
              <a:t> </a:t>
            </a:r>
            <a:r>
              <a:rPr lang="en-US" sz="2200" smtClean="0"/>
              <a:t>al</a:t>
            </a:r>
            <a:r>
              <a:rPr lang="el-GR" sz="2200" smtClean="0"/>
              <a:t> </a:t>
            </a:r>
            <a:r>
              <a:rPr lang="el-GR" sz="2200" baseline="30000" smtClean="0"/>
              <a:t>18</a:t>
            </a:r>
            <a:r>
              <a:rPr lang="el-GR" sz="2200" smtClean="0"/>
              <a:t>(1998). </a:t>
            </a:r>
          </a:p>
          <a:p>
            <a:pPr marL="449263" indent="-449263" eaLnBrk="1" hangingPunct="1">
              <a:lnSpc>
                <a:spcPct val="110000"/>
              </a:lnSpc>
              <a:spcBef>
                <a:spcPct val="25000"/>
              </a:spcBef>
              <a:spcAft>
                <a:spcPct val="25000"/>
              </a:spcAft>
              <a:buSzPct val="115000"/>
              <a:buFont typeface="Wingdings" pitchFamily="2" charset="2"/>
              <a:buChar char="ü"/>
            </a:pPr>
            <a:r>
              <a:rPr lang="el-GR" sz="2200" smtClean="0"/>
              <a:t>Οι μαθητές σε αυτές τις ηλικίες (στη συγκεκριμένη έρευνα) ενδιαφέρονται για κοινωνική συμμετοχή, φτάνει να τους δοθεί χρόνος να προσαρμοστούν στις καινούργιες συνθήκες μάθησης και να αποκτήσουν δεξιότητες αυτορύθμισης, κάτι που έρχεται σε συμφωνία με τα συμπεράσματα της </a:t>
            </a:r>
            <a:r>
              <a:rPr lang="en-GB" sz="2200" smtClean="0"/>
              <a:t>Gerlach</a:t>
            </a:r>
            <a:r>
              <a:rPr lang="el-GR" sz="2200" baseline="30000" smtClean="0"/>
              <a:t>3</a:t>
            </a:r>
            <a:r>
              <a:rPr lang="el-GR" sz="2200" smtClean="0"/>
              <a:t> (2008).  </a:t>
            </a:r>
            <a:endParaRPr lang="en-US" sz="2200" smtClean="0"/>
          </a:p>
        </p:txBody>
      </p:sp>
      <p:sp>
        <p:nvSpPr>
          <p:cNvPr id="347141" name="Rectangle 5"/>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Συζήτηση</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7138">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4713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idx="1"/>
          </p:nvPr>
        </p:nvSpPr>
        <p:spPr>
          <a:xfrm>
            <a:off x="152400" y="1485900"/>
            <a:ext cx="8763000" cy="4267200"/>
          </a:xfrm>
        </p:spPr>
        <p:txBody>
          <a:bodyPr/>
          <a:lstStyle/>
          <a:p>
            <a:pPr marL="536575" indent="-536575" eaLnBrk="1" hangingPunct="1">
              <a:lnSpc>
                <a:spcPct val="115000"/>
              </a:lnSpc>
              <a:spcBef>
                <a:spcPct val="40000"/>
              </a:spcBef>
              <a:buSzPct val="115000"/>
              <a:buFont typeface="Wingdings" pitchFamily="2" charset="2"/>
              <a:buChar char="ü"/>
            </a:pPr>
            <a:r>
              <a:rPr lang="el-GR" sz="2400" smtClean="0"/>
              <a:t>Η ανάλυση των αποτελεσμάτων παρέχει ενδείξεις ύπαρξης ενδογενών κινήτρων στους μαθητές που συμμετείχαν αφού βρήκαν την εμπλοκή τους στις δράσεις του διδακτικού υλικού και στην ετοιμασία του τελικού προϊόντος πολύ ενδιαφέρουσα και απολαυστική και πως ήταν στα πλαίσια των δυνατοτήτων τους</a:t>
            </a:r>
            <a:r>
              <a:rPr lang="el-GR" sz="2400" i="1" smtClean="0"/>
              <a:t>. </a:t>
            </a:r>
          </a:p>
          <a:p>
            <a:pPr marL="536575" indent="-536575" eaLnBrk="1" hangingPunct="1">
              <a:lnSpc>
                <a:spcPct val="115000"/>
              </a:lnSpc>
              <a:spcBef>
                <a:spcPct val="40000"/>
              </a:spcBef>
              <a:buSzPct val="115000"/>
              <a:buFont typeface="Wingdings" pitchFamily="2" charset="2"/>
              <a:buChar char="ü"/>
            </a:pPr>
            <a:r>
              <a:rPr lang="el-GR" sz="2400" smtClean="0"/>
              <a:t>Επίσης, σε κανένα από τα δύο είδη δραστηριοτήτων οι μαθητές δεν ένιωσαν ιδιαίτερη πίεση ή ένταση που θεωρείται ως αρνητική ένδειξη ύπαρξης ενδογενών κινήτρων</a:t>
            </a:r>
            <a:r>
              <a:rPr lang="el-GR" sz="2400" baseline="30000" smtClean="0"/>
              <a:t>13</a:t>
            </a:r>
            <a:r>
              <a:rPr lang="el-GR" sz="2400" smtClean="0"/>
              <a:t>. </a:t>
            </a:r>
            <a:endParaRPr lang="en-US" sz="2400" smtClean="0"/>
          </a:p>
        </p:txBody>
      </p:sp>
      <p:sp>
        <p:nvSpPr>
          <p:cNvPr id="349189" name="Rectangle 5"/>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Συζήτηση</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918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Grp="1" noChangeArrowheads="1"/>
          </p:cNvSpPr>
          <p:nvPr>
            <p:ph idx="1"/>
          </p:nvPr>
        </p:nvSpPr>
        <p:spPr>
          <a:xfrm>
            <a:off x="152400" y="1500188"/>
            <a:ext cx="8763000" cy="4267200"/>
          </a:xfrm>
        </p:spPr>
        <p:txBody>
          <a:bodyPr/>
          <a:lstStyle/>
          <a:p>
            <a:pPr marL="536575" indent="-536575" eaLnBrk="1" hangingPunct="1">
              <a:lnSpc>
                <a:spcPct val="120000"/>
              </a:lnSpc>
              <a:spcBef>
                <a:spcPct val="45000"/>
              </a:spcBef>
              <a:spcAft>
                <a:spcPct val="45000"/>
              </a:spcAft>
              <a:buSzPct val="115000"/>
              <a:buFont typeface="Wingdings" pitchFamily="2" charset="2"/>
              <a:buChar char="ü"/>
            </a:pPr>
            <a:r>
              <a:rPr lang="el-GR" sz="2500" smtClean="0"/>
              <a:t>Αυτό που ελκύει πολλούς μαθητές σε αυτό το μοντέλο μάθησης είναι η αυθεντικότητα της εμπειρίας τους</a:t>
            </a:r>
            <a:r>
              <a:rPr lang="en-GB" sz="2500" baseline="30000" smtClean="0"/>
              <a:t>19</a:t>
            </a:r>
            <a:r>
              <a:rPr lang="en-GB" sz="2500" smtClean="0"/>
              <a:t>,</a:t>
            </a:r>
            <a:r>
              <a:rPr lang="el-GR" sz="2500" smtClean="0"/>
              <a:t>όπως φαίνεται από τον τρόπο που ανέλαβαν το ρόλο και τη συμπεριφορά ατόμων που εργάζονται σε εταιρεία ήχου με την είσοδό τους στη μουσική σκηνή. </a:t>
            </a:r>
            <a:endParaRPr lang="en-GB" sz="2500" smtClean="0"/>
          </a:p>
          <a:p>
            <a:pPr marL="536575" indent="-536575" eaLnBrk="1" hangingPunct="1">
              <a:lnSpc>
                <a:spcPct val="120000"/>
              </a:lnSpc>
              <a:spcBef>
                <a:spcPct val="45000"/>
              </a:spcBef>
              <a:spcAft>
                <a:spcPct val="45000"/>
              </a:spcAft>
              <a:buSzPct val="115000"/>
              <a:buFont typeface="Wingdings" pitchFamily="2" charset="2"/>
              <a:buChar char="ü"/>
            </a:pPr>
            <a:r>
              <a:rPr lang="el-GR" sz="2500" smtClean="0"/>
              <a:t>Μέσα από τις συζητήσεις μαθητών και διδάσκοντα, φάνηκε πως πρέπει να γίνει μεγαλύτερη εστίαση στους επιστημολογικούς στόχους της διδακτικής παρέμβασης.</a:t>
            </a:r>
            <a:r>
              <a:rPr lang="el-GR" sz="2400" smtClean="0"/>
              <a:t> </a:t>
            </a:r>
            <a:endParaRPr lang="en-US" sz="2400" smtClean="0"/>
          </a:p>
        </p:txBody>
      </p:sp>
      <p:sp>
        <p:nvSpPr>
          <p:cNvPr id="353285" name="Rectangle 5"/>
          <p:cNvSpPr>
            <a:spLocks noGrp="1" noChangeArrowheads="1"/>
          </p:cNvSpPr>
          <p:nvPr>
            <p:ph type="title"/>
          </p:nvPr>
        </p:nvSpPr>
        <p:spPr>
          <a:xfrm>
            <a:off x="457200" y="190500"/>
            <a:ext cx="8229600" cy="1143000"/>
          </a:xfrm>
        </p:spPr>
        <p:txBody>
          <a:bodyPr/>
          <a:lstStyle/>
          <a:p>
            <a:pPr marL="800100" indent="-628650" algn="l" eaLnBrk="1" hangingPunct="1">
              <a:lnSpc>
                <a:spcPct val="90000"/>
              </a:lnSpc>
              <a:defRPr/>
            </a:pPr>
            <a:r>
              <a:rPr lang="el-GR" smtClean="0"/>
              <a:t>Συζήτηση</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328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a:xfrm>
            <a:off x="611188" y="304800"/>
            <a:ext cx="8229600" cy="914400"/>
          </a:xfrm>
        </p:spPr>
        <p:txBody>
          <a:bodyPr bIns="0"/>
          <a:lstStyle/>
          <a:p>
            <a:pPr algn="l" eaLnBrk="1" hangingPunct="1">
              <a:defRPr/>
            </a:pPr>
            <a:r>
              <a:rPr lang="el-GR" smtClean="0"/>
              <a:t>Σύνοψη </a:t>
            </a:r>
            <a:endParaRPr lang="en-US" smtClean="0"/>
          </a:p>
        </p:txBody>
      </p:sp>
      <p:sp>
        <p:nvSpPr>
          <p:cNvPr id="358403" name="Text Box 3"/>
          <p:cNvSpPr txBox="1">
            <a:spLocks noChangeArrowheads="1"/>
          </p:cNvSpPr>
          <p:nvPr/>
        </p:nvSpPr>
        <p:spPr bwMode="auto">
          <a:xfrm>
            <a:off x="395288" y="2133600"/>
            <a:ext cx="8596312" cy="389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36575" indent="-536575"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lnSpc>
                <a:spcPct val="115000"/>
              </a:lnSpc>
              <a:spcBef>
                <a:spcPct val="30000"/>
              </a:spcBef>
              <a:spcAft>
                <a:spcPct val="30000"/>
              </a:spcAft>
              <a:buClr>
                <a:srgbClr val="003366"/>
              </a:buClr>
              <a:buSzPct val="115000"/>
              <a:buFont typeface="Wingdings" pitchFamily="2" charset="2"/>
              <a:buChar char="Ø"/>
            </a:pPr>
            <a:r>
              <a:rPr lang="el-GR" sz="2400">
                <a:solidFill>
                  <a:srgbClr val="003366"/>
                </a:solidFill>
              </a:rPr>
              <a:t>τον τρόπο που οι μαθητές συσχετίζονται με το θέμα σε περιβάλλον μάθησης μέσω συνθετικής εργασίας, </a:t>
            </a:r>
          </a:p>
          <a:p>
            <a:pPr eaLnBrk="1" hangingPunct="1">
              <a:lnSpc>
                <a:spcPct val="115000"/>
              </a:lnSpc>
              <a:spcBef>
                <a:spcPct val="30000"/>
              </a:spcBef>
              <a:spcAft>
                <a:spcPct val="30000"/>
              </a:spcAft>
              <a:buClr>
                <a:srgbClr val="003366"/>
              </a:buClr>
              <a:buSzPct val="115000"/>
              <a:buFont typeface="Wingdings" pitchFamily="2" charset="2"/>
              <a:buChar char="Ø"/>
            </a:pPr>
            <a:r>
              <a:rPr lang="el-GR" sz="2400">
                <a:solidFill>
                  <a:srgbClr val="003366"/>
                </a:solidFill>
              </a:rPr>
              <a:t>τον χρόνο που χρειάζονται για την ανάπτυξη δεξιοτήτων αυτορύθμισης και ικανότητας αυτοαξιολόγησης,</a:t>
            </a:r>
          </a:p>
          <a:p>
            <a:pPr eaLnBrk="1" hangingPunct="1">
              <a:lnSpc>
                <a:spcPct val="115000"/>
              </a:lnSpc>
              <a:spcBef>
                <a:spcPct val="30000"/>
              </a:spcBef>
              <a:spcAft>
                <a:spcPct val="30000"/>
              </a:spcAft>
              <a:buClr>
                <a:srgbClr val="003366"/>
              </a:buClr>
              <a:buSzPct val="115000"/>
              <a:buFont typeface="Wingdings" pitchFamily="2" charset="2"/>
              <a:buChar char="Ø"/>
            </a:pPr>
            <a:r>
              <a:rPr lang="el-GR" sz="2400">
                <a:solidFill>
                  <a:srgbClr val="003366"/>
                </a:solidFill>
              </a:rPr>
              <a:t>την ανάπτυξη θετικών μαθησιακών πλαισίων που να καθιστούν ικανούς τους μαθητές των Τεχνικών Σχολών να λειτουργούν αυτόνομα και να αναπτύσσουν δεξιότητες που να τους επιτρέπουν την κατάκτηση του στόχου. </a:t>
            </a:r>
          </a:p>
        </p:txBody>
      </p:sp>
      <p:sp>
        <p:nvSpPr>
          <p:cNvPr id="29700" name="Rectangle 4"/>
          <p:cNvSpPr>
            <a:spLocks noChangeArrowheads="1"/>
          </p:cNvSpPr>
          <p:nvPr/>
        </p:nvSpPr>
        <p:spPr bwMode="auto">
          <a:xfrm>
            <a:off x="157163" y="1257300"/>
            <a:ext cx="8610600" cy="86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spcBef>
                <a:spcPct val="0"/>
              </a:spcBef>
              <a:spcAft>
                <a:spcPct val="25000"/>
              </a:spcAft>
              <a:buFontTx/>
              <a:buNone/>
            </a:pPr>
            <a:r>
              <a:rPr lang="el-GR" sz="2400">
                <a:solidFill>
                  <a:srgbClr val="003366"/>
                </a:solidFill>
              </a:rPr>
              <a:t>Από την ανάλυση των αποτελεσμάτων διαφάνηκε η ανάγκη για περαιτέρω έρευνα αναφορικά με: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584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584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1" name="Text Box 3"/>
          <p:cNvSpPr txBox="1">
            <a:spLocks noChangeArrowheads="1"/>
          </p:cNvSpPr>
          <p:nvPr/>
        </p:nvSpPr>
        <p:spPr bwMode="auto">
          <a:xfrm>
            <a:off x="228600" y="1327150"/>
            <a:ext cx="8763000" cy="461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spcBef>
                <a:spcPct val="25000"/>
              </a:spcBef>
              <a:spcAft>
                <a:spcPct val="45000"/>
              </a:spcAft>
              <a:buFontTx/>
              <a:buNone/>
              <a:defRPr/>
            </a:pPr>
            <a:r>
              <a:rPr lang="el-GR" sz="3000">
                <a:solidFill>
                  <a:srgbClr val="003366"/>
                </a:solidFill>
                <a:effectLst>
                  <a:outerShdw blurRad="38100" dist="38100" dir="2700000" algn="tl">
                    <a:srgbClr val="C0C0C0"/>
                  </a:outerShdw>
                </a:effectLst>
                <a:latin typeface="Arial" pitchFamily="34" charset="0"/>
              </a:rPr>
              <a:t>Η εργασία των μαθητών θα είχε σίγουρα καλύτερα αποτελέσματα, αν οι μαθητές ήταν εξοικειωμένοι με τα μοντέλα και τον τρόπο εξέλιξής τους στις Φυσικές Επιστήμες. </a:t>
            </a:r>
          </a:p>
          <a:p>
            <a:pPr algn="ctr">
              <a:lnSpc>
                <a:spcPct val="115000"/>
              </a:lnSpc>
              <a:spcBef>
                <a:spcPct val="25000"/>
              </a:spcBef>
              <a:spcAft>
                <a:spcPct val="45000"/>
              </a:spcAft>
              <a:buFontTx/>
              <a:buNone/>
              <a:defRPr/>
            </a:pPr>
            <a:r>
              <a:rPr lang="el-GR" sz="3000">
                <a:solidFill>
                  <a:srgbClr val="CC3300"/>
                </a:solidFill>
                <a:effectLst>
                  <a:outerShdw blurRad="38100" dist="38100" dir="2700000" algn="tl">
                    <a:srgbClr val="C0C0C0"/>
                  </a:outerShdw>
                </a:effectLst>
                <a:latin typeface="Arial" pitchFamily="34" charset="0"/>
              </a:rPr>
              <a:t>Σε γενικές γραμμές ο σχεδιασμός και η εφαρμογή της διδακτικής παρέμβασης θεωρήθηκε επιτυχής και θα μπορούσε να επεκταθεί σε ευρύτερη κλίμακα. </a:t>
            </a:r>
          </a:p>
        </p:txBody>
      </p:sp>
      <p:sp>
        <p:nvSpPr>
          <p:cNvPr id="360453" name="Rectangle 5"/>
          <p:cNvSpPr>
            <a:spLocks noGrp="1" noChangeArrowheads="1"/>
          </p:cNvSpPr>
          <p:nvPr>
            <p:ph type="title"/>
          </p:nvPr>
        </p:nvSpPr>
        <p:spPr>
          <a:xfrm>
            <a:off x="611188" y="304800"/>
            <a:ext cx="8229600" cy="914400"/>
          </a:xfrm>
        </p:spPr>
        <p:txBody>
          <a:bodyPr bIns="0"/>
          <a:lstStyle/>
          <a:p>
            <a:pPr algn="l" eaLnBrk="1" hangingPunct="1">
              <a:defRPr/>
            </a:pPr>
            <a:r>
              <a:rPr lang="el-GR" smtClean="0"/>
              <a:t>Σύνοψη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045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a:xfrm>
            <a:off x="611188" y="304800"/>
            <a:ext cx="8229600" cy="914400"/>
          </a:xfrm>
        </p:spPr>
        <p:txBody>
          <a:bodyPr bIns="0"/>
          <a:lstStyle/>
          <a:p>
            <a:pPr algn="l" eaLnBrk="1" hangingPunct="1">
              <a:defRPr/>
            </a:pPr>
            <a:r>
              <a:rPr lang="el-GR" smtClean="0"/>
              <a:t>Ευχαριστίες</a:t>
            </a:r>
            <a:endParaRPr lang="en-US" smtClean="0"/>
          </a:p>
        </p:txBody>
      </p:sp>
      <p:sp>
        <p:nvSpPr>
          <p:cNvPr id="31747" name="Text Box 3"/>
          <p:cNvSpPr txBox="1">
            <a:spLocks noChangeArrowheads="1"/>
          </p:cNvSpPr>
          <p:nvPr/>
        </p:nvSpPr>
        <p:spPr bwMode="auto">
          <a:xfrm>
            <a:off x="838200" y="1546225"/>
            <a:ext cx="8229600" cy="428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spcBef>
                <a:spcPct val="30000"/>
              </a:spcBef>
              <a:spcAft>
                <a:spcPct val="30000"/>
              </a:spcAft>
              <a:buFont typeface="Wingdings" pitchFamily="2" charset="2"/>
              <a:buChar char="v"/>
            </a:pPr>
            <a:r>
              <a:rPr lang="el-GR" sz="2500">
                <a:solidFill>
                  <a:srgbClr val="003366"/>
                </a:solidFill>
              </a:rPr>
              <a:t>Καθηγητή Κωνσταντίνο Κωνσταντίνου, </a:t>
            </a:r>
          </a:p>
          <a:p>
            <a:pPr eaLnBrk="1" hangingPunct="1">
              <a:spcBef>
                <a:spcPct val="30000"/>
              </a:spcBef>
              <a:spcAft>
                <a:spcPct val="30000"/>
              </a:spcAft>
              <a:buFont typeface="Wingdings" pitchFamily="2" charset="2"/>
              <a:buChar char="v"/>
            </a:pPr>
            <a:r>
              <a:rPr lang="el-GR" sz="2500">
                <a:solidFill>
                  <a:srgbClr val="003366"/>
                </a:solidFill>
              </a:rPr>
              <a:t>Δρ. Νίκο Παπαδούρη,</a:t>
            </a:r>
          </a:p>
          <a:p>
            <a:pPr eaLnBrk="1" hangingPunct="1">
              <a:spcBef>
                <a:spcPct val="30000"/>
              </a:spcBef>
              <a:spcAft>
                <a:spcPct val="30000"/>
              </a:spcAft>
              <a:buFont typeface="Wingdings" pitchFamily="2" charset="2"/>
              <a:buChar char="v"/>
            </a:pPr>
            <a:r>
              <a:rPr lang="el-GR" sz="2500">
                <a:solidFill>
                  <a:srgbClr val="003366"/>
                </a:solidFill>
              </a:rPr>
              <a:t>Κο Μιχάλη Λιβίτζιη, </a:t>
            </a:r>
          </a:p>
          <a:p>
            <a:pPr eaLnBrk="1" hangingPunct="1">
              <a:spcBef>
                <a:spcPct val="30000"/>
              </a:spcBef>
              <a:spcAft>
                <a:spcPct val="30000"/>
              </a:spcAft>
              <a:buFont typeface="Wingdings" pitchFamily="2" charset="2"/>
              <a:buChar char="v"/>
            </a:pPr>
            <a:r>
              <a:rPr lang="el-GR" sz="2500">
                <a:solidFill>
                  <a:srgbClr val="003366"/>
                </a:solidFill>
              </a:rPr>
              <a:t>Κα Αργυρώ Σχολινάκη,</a:t>
            </a:r>
          </a:p>
          <a:p>
            <a:pPr eaLnBrk="1" hangingPunct="1">
              <a:spcBef>
                <a:spcPct val="30000"/>
              </a:spcBef>
              <a:spcAft>
                <a:spcPct val="30000"/>
              </a:spcAft>
              <a:buFont typeface="Wingdings" pitchFamily="2" charset="2"/>
              <a:buChar char="v"/>
            </a:pPr>
            <a:r>
              <a:rPr lang="el-GR" sz="2500">
                <a:solidFill>
                  <a:srgbClr val="003366"/>
                </a:solidFill>
              </a:rPr>
              <a:t>Κο Δημήτρη Δημητρίου (Διευθυντής μου),</a:t>
            </a:r>
          </a:p>
          <a:p>
            <a:pPr eaLnBrk="1" hangingPunct="1">
              <a:spcBef>
                <a:spcPct val="30000"/>
              </a:spcBef>
              <a:spcAft>
                <a:spcPct val="30000"/>
              </a:spcAft>
              <a:buFont typeface="Wingdings" pitchFamily="2" charset="2"/>
              <a:buChar char="v"/>
            </a:pPr>
            <a:r>
              <a:rPr kumimoji="1" lang="el-GR" sz="2500">
                <a:solidFill>
                  <a:srgbClr val="003366"/>
                </a:solidFill>
              </a:rPr>
              <a:t>την τοπική ομάδα ερευνητών και εκπαιδευτικών του κέντρου CRECIM του Αυτόνομου Πανεπιστημίου της Βαρκελώνης.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a:xfrm>
            <a:off x="533400" y="304800"/>
            <a:ext cx="8229600" cy="914400"/>
          </a:xfrm>
        </p:spPr>
        <p:txBody>
          <a:bodyPr bIns="0"/>
          <a:lstStyle/>
          <a:p>
            <a:pPr algn="l" eaLnBrk="1" hangingPunct="1">
              <a:defRPr/>
            </a:pPr>
            <a:r>
              <a:rPr lang="el-GR" smtClean="0"/>
              <a:t>Εισαγωγή:</a:t>
            </a:r>
            <a:endParaRPr lang="en-US" sz="3500" smtClean="0"/>
          </a:p>
        </p:txBody>
      </p:sp>
      <p:sp>
        <p:nvSpPr>
          <p:cNvPr id="223235" name="Rectangle 3"/>
          <p:cNvSpPr>
            <a:spLocks noGrp="1" noChangeArrowheads="1"/>
          </p:cNvSpPr>
          <p:nvPr>
            <p:ph type="body" idx="1"/>
          </p:nvPr>
        </p:nvSpPr>
        <p:spPr>
          <a:xfrm>
            <a:off x="171450" y="1447800"/>
            <a:ext cx="8972550" cy="4876800"/>
          </a:xfrm>
        </p:spPr>
        <p:txBody>
          <a:bodyPr/>
          <a:lstStyle/>
          <a:p>
            <a:pPr marL="0" indent="0" eaLnBrk="1" hangingPunct="1">
              <a:lnSpc>
                <a:spcPct val="120000"/>
              </a:lnSpc>
              <a:spcBef>
                <a:spcPct val="0"/>
              </a:spcBef>
              <a:buSzPct val="115000"/>
              <a:buFont typeface="Wingdings" pitchFamily="2" charset="2"/>
              <a:buNone/>
              <a:defRPr/>
            </a:pPr>
            <a:r>
              <a:rPr lang="en-GB" sz="2600" dirty="0" smtClean="0"/>
              <a:t>H </a:t>
            </a:r>
            <a:r>
              <a:rPr lang="el-GR" sz="2600" dirty="0" smtClean="0"/>
              <a:t>έλλειψη κινήτρων από πλευράς αριθμού μαθητών και η συνεπακόλουθη αδιαφορία τους στο μάθημα της Φυσικής είναι ένα γενικό πρόβλημα που παρουσιάζεται σε όλα τα σχολεία αλλά είναι ιδιαίτερα έντονο στις Τεχνικές Σχολές</a:t>
            </a:r>
            <a:r>
              <a:rPr lang="el-GR" sz="2600" baseline="30000" dirty="0" smtClean="0"/>
              <a:t>1,2</a:t>
            </a:r>
            <a:r>
              <a:rPr lang="el-GR" sz="2600" dirty="0" smtClean="0"/>
              <a:t>.</a:t>
            </a:r>
          </a:p>
          <a:p>
            <a:pPr marL="0" indent="0" eaLnBrk="1" hangingPunct="1">
              <a:lnSpc>
                <a:spcPct val="120000"/>
              </a:lnSpc>
              <a:spcBef>
                <a:spcPct val="0"/>
              </a:spcBef>
              <a:buSzPct val="115000"/>
              <a:buFont typeface="Wingdings" pitchFamily="2" charset="2"/>
              <a:buNone/>
              <a:defRPr/>
            </a:pPr>
            <a:r>
              <a:rPr lang="el-GR" sz="2600" dirty="0" smtClean="0"/>
              <a:t> </a:t>
            </a:r>
          </a:p>
          <a:p>
            <a:pPr marL="0" indent="0" algn="ctr" eaLnBrk="1" hangingPunct="1">
              <a:lnSpc>
                <a:spcPct val="120000"/>
              </a:lnSpc>
              <a:spcBef>
                <a:spcPct val="0"/>
              </a:spcBef>
              <a:buClr>
                <a:schemeClr val="tx2"/>
              </a:buClr>
              <a:buFont typeface="Wingdings" pitchFamily="2" charset="2"/>
              <a:buNone/>
              <a:defRPr/>
            </a:pPr>
            <a:r>
              <a:rPr lang="el-GR" sz="2600" dirty="0" smtClean="0">
                <a:solidFill>
                  <a:srgbClr val="CC3300"/>
                </a:solidFill>
                <a:effectLst>
                  <a:outerShdw blurRad="38100" dist="38100" dir="2700000" algn="tl">
                    <a:srgbClr val="C0C0C0"/>
                  </a:outerShdw>
                </a:effectLst>
              </a:rPr>
              <a:t>Επομένως, είναι απαραίτητο να εξευρεθούν επιτυχημένες πρακτικές που οδηγούν στη διατήρηση του ενδιαφέροντος των μαθητών και στην αύξηση της ευχαρίστησης κατά τη διάρκεια της διαδικασίας της μάθησης</a:t>
            </a:r>
            <a:r>
              <a:rPr lang="el-GR" sz="2600" baseline="30000" dirty="0" smtClean="0">
                <a:solidFill>
                  <a:srgbClr val="CC3300"/>
                </a:solidFill>
                <a:effectLst>
                  <a:outerShdw blurRad="38100" dist="38100" dir="2700000" algn="tl">
                    <a:srgbClr val="C0C0C0"/>
                  </a:outerShdw>
                </a:effectLst>
              </a:rPr>
              <a:t>3</a:t>
            </a:r>
            <a:r>
              <a:rPr lang="el-GR" sz="2600" dirty="0" smtClean="0">
                <a:solidFill>
                  <a:srgbClr val="CC3300"/>
                </a:solidFill>
                <a:effectLst>
                  <a:outerShdw blurRad="38100" dist="38100" dir="2700000" algn="tl">
                    <a:srgbClr val="C0C0C0"/>
                  </a:outerShdw>
                </a:effectLst>
              </a:rPr>
              <a:t>. </a:t>
            </a:r>
            <a:endParaRPr lang="en-US" sz="2600" dirty="0" smtClean="0">
              <a:solidFill>
                <a:srgbClr val="CC3300"/>
              </a:solidFill>
              <a:effectLst>
                <a:outerShdw blurRad="38100" dist="38100" dir="2700000" algn="tl">
                  <a:srgbClr val="C0C0C0"/>
                </a:outerShdw>
              </a:effectLst>
            </a:endParaRPr>
          </a:p>
          <a:p>
            <a:pPr marL="0" indent="0" eaLnBrk="1" hangingPunct="1">
              <a:lnSpc>
                <a:spcPct val="120000"/>
              </a:lnSpc>
              <a:spcBef>
                <a:spcPct val="0"/>
              </a:spcBef>
              <a:buSzPct val="115000"/>
              <a:buFont typeface="Wingdings" pitchFamily="2" charset="2"/>
              <a:buNone/>
              <a:defRPr/>
            </a:pPr>
            <a:endParaRPr lang="el-GR" sz="2600" dirty="0" smtClean="0">
              <a:solidFill>
                <a:srgbClr val="CC3300"/>
              </a:solidFill>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32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a:xfrm>
            <a:off x="611188" y="304800"/>
            <a:ext cx="8229600" cy="914400"/>
          </a:xfrm>
        </p:spPr>
        <p:txBody>
          <a:bodyPr bIns="0"/>
          <a:lstStyle/>
          <a:p>
            <a:pPr algn="l" eaLnBrk="1" hangingPunct="1">
              <a:defRPr/>
            </a:pPr>
            <a:r>
              <a:rPr lang="el-GR" sz="4200" b="0" smtClean="0">
                <a:latin typeface="Calibri" pitchFamily="34" charset="0"/>
              </a:rPr>
              <a:t>ΕΡΩΤΗΣΕΙΣ...</a:t>
            </a:r>
            <a:endParaRPr lang="en-US" sz="4200" b="0" smtClean="0">
              <a:latin typeface="Calibri" pitchFamily="34" charset="0"/>
            </a:endParaRPr>
          </a:p>
        </p:txBody>
      </p:sp>
      <p:pic>
        <p:nvPicPr>
          <p:cNvPr id="32771" name="Picture 3" descr="question_iStock_000007651615X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066800"/>
            <a:ext cx="4406900" cy="439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8" name="Rectangle 4"/>
          <p:cNvSpPr>
            <a:spLocks noChangeArrowheads="1"/>
          </p:cNvSpPr>
          <p:nvPr/>
        </p:nvSpPr>
        <p:spPr bwMode="auto">
          <a:xfrm>
            <a:off x="381000" y="2057400"/>
            <a:ext cx="84582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5000"/>
              </a:lnSpc>
              <a:buFontTx/>
              <a:buNone/>
              <a:defRPr/>
            </a:pPr>
            <a:r>
              <a:rPr lang="el-GR">
                <a:solidFill>
                  <a:srgbClr val="003366"/>
                </a:solidFill>
                <a:latin typeface="Arial" pitchFamily="34" charset="0"/>
              </a:rPr>
              <a:t>Λοϊζίδου, Ε., (2012). «</a:t>
            </a:r>
            <a:r>
              <a:rPr lang="el-GR">
                <a:solidFill>
                  <a:srgbClr val="003366"/>
                </a:solidFill>
                <a:effectLst>
                  <a:outerShdw blurRad="38100" dist="38100" dir="2700000" algn="tl">
                    <a:srgbClr val="C0C0C0"/>
                  </a:outerShdw>
                </a:effectLst>
                <a:latin typeface="Arial" pitchFamily="34" charset="0"/>
              </a:rPr>
              <a:t>Εφαρμογή ενός προβληματο-κεντρικού</a:t>
            </a:r>
            <a:r>
              <a:rPr lang="en-GB">
                <a:solidFill>
                  <a:srgbClr val="003366"/>
                </a:solidFill>
                <a:effectLst>
                  <a:outerShdw blurRad="38100" dist="38100" dir="2700000" algn="tl">
                    <a:srgbClr val="C0C0C0"/>
                  </a:outerShdw>
                </a:effectLst>
                <a:latin typeface="Arial" pitchFamily="34" charset="0"/>
              </a:rPr>
              <a:t> </a:t>
            </a:r>
            <a:r>
              <a:rPr lang="el-GR">
                <a:solidFill>
                  <a:srgbClr val="003366"/>
                </a:solidFill>
                <a:effectLst>
                  <a:outerShdw blurRad="38100" dist="38100" dir="2700000" algn="tl">
                    <a:srgbClr val="C0C0C0"/>
                  </a:outerShdw>
                </a:effectLst>
                <a:latin typeface="Arial" pitchFamily="34" charset="0"/>
              </a:rPr>
              <a:t>μοντέλου μάθησης με συνθετική εργασία γύρω από το ζήτημα της Ηχομόνωσης</a:t>
            </a:r>
            <a:r>
              <a:rPr lang="el-GR">
                <a:solidFill>
                  <a:srgbClr val="003366"/>
                </a:solidFill>
                <a:latin typeface="Arial" pitchFamily="34" charset="0"/>
              </a:rPr>
              <a:t>». Πανεπιστήμιο Κύπρου. </a:t>
            </a:r>
          </a:p>
          <a:p>
            <a:pPr algn="ctr">
              <a:lnSpc>
                <a:spcPct val="125000"/>
              </a:lnSpc>
              <a:buFontTx/>
              <a:buNone/>
              <a:defRPr/>
            </a:pPr>
            <a:r>
              <a:rPr lang="en-GB">
                <a:solidFill>
                  <a:srgbClr val="003366"/>
                </a:solidFill>
                <a:latin typeface="Arial" pitchFamily="34" charset="0"/>
              </a:rPr>
              <a:t>ISBN: </a:t>
            </a:r>
            <a:r>
              <a:rPr lang="el-GR">
                <a:solidFill>
                  <a:srgbClr val="003366"/>
                </a:solidFill>
                <a:latin typeface="Arial" pitchFamily="34" charset="0"/>
              </a:rPr>
              <a:t>978-9963-700-39-4</a:t>
            </a:r>
            <a:r>
              <a:rPr lang="en-US">
                <a:solidFill>
                  <a:srgbClr val="003366"/>
                </a:solidFill>
                <a:latin typeface="Arial" pitchFamily="34" charset="0"/>
              </a:rPr>
              <a:t> </a:t>
            </a:r>
            <a:r>
              <a:rPr lang="el-GR">
                <a:solidFill>
                  <a:srgbClr val="003366"/>
                </a:solidFill>
                <a:latin typeface="Arial" pitchFamily="34" charset="0"/>
              </a:rPr>
              <a:t> </a:t>
            </a:r>
            <a:endParaRPr lang="en-US">
              <a:solidFill>
                <a:srgbClr val="003366"/>
              </a:solidFill>
              <a:latin typeface="Arial" pitchFamily="34" charset="0"/>
            </a:endParaRPr>
          </a:p>
        </p:txBody>
      </p:sp>
      <p:sp>
        <p:nvSpPr>
          <p:cNvPr id="369669" name="Rectangle 5"/>
          <p:cNvSpPr>
            <a:spLocks noGrp="1" noChangeArrowheads="1"/>
          </p:cNvSpPr>
          <p:nvPr>
            <p:ph type="title"/>
          </p:nvPr>
        </p:nvSpPr>
        <p:spPr>
          <a:xfrm>
            <a:off x="611188" y="304800"/>
            <a:ext cx="8229600" cy="914400"/>
          </a:xfrm>
        </p:spPr>
        <p:txBody>
          <a:bodyPr bIns="0"/>
          <a:lstStyle/>
          <a:p>
            <a:pPr algn="l" eaLnBrk="1" hangingPunct="1">
              <a:defRPr/>
            </a:pPr>
            <a:r>
              <a:rPr lang="el-GR" b="0" smtClean="0"/>
              <a:t>Για περισσότερες πληροφορίες:</a:t>
            </a:r>
            <a:endParaRPr lang="en-US" b="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1562100" y="0"/>
            <a:ext cx="60198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0"/>
              </a:spcBef>
              <a:buFontTx/>
              <a:buNone/>
            </a:pPr>
            <a:r>
              <a:rPr lang="el-GR" sz="2200" b="1">
                <a:solidFill>
                  <a:schemeClr val="bg1"/>
                </a:solidFill>
                <a:latin typeface="Calibri" pitchFamily="34" charset="0"/>
              </a:rPr>
              <a:t>ΣΕΜΙΝΑΡΙΑ ΔΙΔΑΚΤΙΚΗΣ ΤΗΣ ΦΥΣΙΚΗΣ</a:t>
            </a:r>
          </a:p>
          <a:p>
            <a:pPr algn="ctr" eaLnBrk="0" hangingPunct="0">
              <a:spcBef>
                <a:spcPct val="0"/>
              </a:spcBef>
              <a:buFontTx/>
              <a:buNone/>
            </a:pPr>
            <a:r>
              <a:rPr lang="el-GR" sz="2200" b="1">
                <a:solidFill>
                  <a:schemeClr val="bg1"/>
                </a:solidFill>
                <a:latin typeface="Calibri" pitchFamily="34" charset="0"/>
              </a:rPr>
              <a:t>8</a:t>
            </a:r>
            <a:r>
              <a:rPr lang="el-GR" sz="2200" b="1" baseline="30000">
                <a:solidFill>
                  <a:schemeClr val="bg1"/>
                </a:solidFill>
                <a:latin typeface="Calibri" pitchFamily="34" charset="0"/>
              </a:rPr>
              <a:t>Η</a:t>
            </a:r>
            <a:r>
              <a:rPr lang="el-GR" sz="2200" b="1">
                <a:solidFill>
                  <a:schemeClr val="bg1"/>
                </a:solidFill>
                <a:latin typeface="Calibri" pitchFamily="34" charset="0"/>
              </a:rPr>
              <a:t> ΣΥΝΑΝΤΗΣΗ </a:t>
            </a:r>
          </a:p>
          <a:p>
            <a:pPr algn="ctr" eaLnBrk="0" hangingPunct="0">
              <a:spcBef>
                <a:spcPct val="0"/>
              </a:spcBef>
              <a:buFontTx/>
              <a:buNone/>
            </a:pPr>
            <a:endParaRPr lang="el-GR" sz="2200" b="1">
              <a:solidFill>
                <a:schemeClr val="bg1"/>
              </a:solidFill>
              <a:latin typeface="Calibri" pitchFamily="34" charset="0"/>
            </a:endParaRPr>
          </a:p>
        </p:txBody>
      </p:sp>
      <p:sp>
        <p:nvSpPr>
          <p:cNvPr id="365571" name="Rectangle 3"/>
          <p:cNvSpPr>
            <a:spLocks noGrp="1" noChangeArrowheads="1"/>
          </p:cNvSpPr>
          <p:nvPr>
            <p:ph type="ctrTitle"/>
          </p:nvPr>
        </p:nvSpPr>
        <p:spPr>
          <a:xfrm>
            <a:off x="473075" y="2238375"/>
            <a:ext cx="8686800" cy="2819400"/>
          </a:xfrm>
        </p:spPr>
        <p:txBody>
          <a:bodyPr/>
          <a:lstStyle/>
          <a:p>
            <a:pPr eaLnBrk="1" hangingPunct="1">
              <a:defRPr/>
            </a:pPr>
            <a:r>
              <a:rPr lang="el-GR" sz="3800" b="0" smtClean="0">
                <a:solidFill>
                  <a:schemeClr val="bg1"/>
                </a:solidFill>
                <a:latin typeface="Calibri" pitchFamily="34" charset="0"/>
              </a:rPr>
              <a:t>Εφαρμογή ενός προβληματοκεντρικού</a:t>
            </a:r>
            <a:r>
              <a:rPr lang="en-GB" sz="3800" b="0" smtClean="0">
                <a:solidFill>
                  <a:schemeClr val="bg1"/>
                </a:solidFill>
                <a:latin typeface="Calibri" pitchFamily="34" charset="0"/>
              </a:rPr>
              <a:t> </a:t>
            </a:r>
            <a:r>
              <a:rPr lang="el-GR" sz="3800" b="0" smtClean="0">
                <a:solidFill>
                  <a:schemeClr val="bg1"/>
                </a:solidFill>
                <a:latin typeface="Calibri" pitchFamily="34" charset="0"/>
              </a:rPr>
              <a:t>μοντέλου μάθησης με συνθετική εργασία </a:t>
            </a:r>
            <a:br>
              <a:rPr lang="el-GR" sz="3800" b="0" smtClean="0">
                <a:solidFill>
                  <a:schemeClr val="bg1"/>
                </a:solidFill>
                <a:latin typeface="Calibri" pitchFamily="34" charset="0"/>
              </a:rPr>
            </a:br>
            <a:r>
              <a:rPr lang="el-GR" sz="3800" b="0" smtClean="0">
                <a:solidFill>
                  <a:schemeClr val="bg1"/>
                </a:solidFill>
                <a:latin typeface="Calibri" pitchFamily="34" charset="0"/>
              </a:rPr>
              <a:t>γύρω από το ζήτημα της Ηχομόνωσης</a:t>
            </a:r>
            <a:endParaRPr lang="en-US" sz="3800" b="0" smtClean="0">
              <a:solidFill>
                <a:schemeClr val="bg1"/>
              </a:solidFill>
              <a:latin typeface="Calibri" pitchFamily="34" charset="0"/>
            </a:endParaRPr>
          </a:p>
        </p:txBody>
      </p:sp>
      <p:sp>
        <p:nvSpPr>
          <p:cNvPr id="34820" name="Rectangle 4"/>
          <p:cNvSpPr>
            <a:spLocks noGrp="1" noChangeArrowheads="1"/>
          </p:cNvSpPr>
          <p:nvPr>
            <p:ph type="subTitle" idx="1"/>
          </p:nvPr>
        </p:nvSpPr>
        <p:spPr>
          <a:xfrm>
            <a:off x="1295400" y="4724400"/>
            <a:ext cx="6400800" cy="1971675"/>
          </a:xfrm>
        </p:spPr>
        <p:txBody>
          <a:bodyPr/>
          <a:lstStyle/>
          <a:p>
            <a:pPr eaLnBrk="1" hangingPunct="1"/>
            <a:endParaRPr lang="el-GR" sz="3600" b="1" smtClean="0">
              <a:solidFill>
                <a:schemeClr val="bg1"/>
              </a:solidFill>
              <a:latin typeface="Calibri" pitchFamily="34" charset="0"/>
            </a:endParaRPr>
          </a:p>
          <a:p>
            <a:pPr eaLnBrk="1" hangingPunct="1"/>
            <a:r>
              <a:rPr lang="el-GR" sz="3600" b="1" smtClean="0">
                <a:solidFill>
                  <a:schemeClr val="bg1"/>
                </a:solidFill>
                <a:latin typeface="Calibri" pitchFamily="34" charset="0"/>
              </a:rPr>
              <a:t>Λοϊζίδου Έφη</a:t>
            </a:r>
            <a:endParaRPr lang="en-GB" sz="3600" b="1" smtClean="0">
              <a:solidFill>
                <a:schemeClr val="bg1"/>
              </a:solidFill>
              <a:latin typeface="Calibri" pitchFamily="34" charset="0"/>
            </a:endParaRPr>
          </a:p>
          <a:p>
            <a:pPr eaLnBrk="1" hangingPunct="1"/>
            <a:r>
              <a:rPr lang="en-GB" sz="3600" b="1" smtClean="0">
                <a:solidFill>
                  <a:schemeClr val="bg1"/>
                </a:solidFill>
                <a:latin typeface="Calibri" pitchFamily="34" charset="0"/>
              </a:rPr>
              <a:t>21</a:t>
            </a:r>
            <a:r>
              <a:rPr lang="en-GB" sz="2800" b="1" smtClean="0">
                <a:solidFill>
                  <a:schemeClr val="bg1"/>
                </a:solidFill>
                <a:latin typeface="Calibri" pitchFamily="34" charset="0"/>
              </a:rPr>
              <a:t> </a:t>
            </a:r>
            <a:r>
              <a:rPr lang="el-GR" sz="2800" b="1" smtClean="0">
                <a:solidFill>
                  <a:schemeClr val="bg1"/>
                </a:solidFill>
                <a:latin typeface="Calibri" pitchFamily="34" charset="0"/>
              </a:rPr>
              <a:t>ΙΟΥΝΙΟΥ 2012</a:t>
            </a:r>
            <a:endParaRPr lang="en-US" sz="2800" b="1" smtClean="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611188" y="304800"/>
            <a:ext cx="8229600" cy="914400"/>
          </a:xfrm>
        </p:spPr>
        <p:txBody>
          <a:bodyPr/>
          <a:lstStyle/>
          <a:p>
            <a:pPr algn="l" eaLnBrk="1" hangingPunct="1">
              <a:defRPr/>
            </a:pPr>
            <a:r>
              <a:rPr lang="el-GR" smtClean="0"/>
              <a:t>Βιβλιογραφία</a:t>
            </a:r>
            <a:endParaRPr lang="en-US" smtClean="0"/>
          </a:p>
        </p:txBody>
      </p:sp>
      <p:sp>
        <p:nvSpPr>
          <p:cNvPr id="35843" name="Rectangle 3"/>
          <p:cNvSpPr>
            <a:spLocks noGrp="1" noChangeArrowheads="1"/>
          </p:cNvSpPr>
          <p:nvPr>
            <p:ph type="body" idx="1"/>
          </p:nvPr>
        </p:nvSpPr>
        <p:spPr>
          <a:xfrm>
            <a:off x="457200" y="1247775"/>
            <a:ext cx="8534400" cy="5634038"/>
          </a:xfrm>
        </p:spPr>
        <p:txBody>
          <a:bodyPr/>
          <a:lstStyle/>
          <a:p>
            <a:pPr marL="174625" indent="-174625" eaLnBrk="1" hangingPunct="1">
              <a:spcBef>
                <a:spcPct val="25000"/>
              </a:spcBef>
              <a:spcAft>
                <a:spcPct val="25000"/>
              </a:spcAft>
              <a:buFont typeface="Wingdings" pitchFamily="2" charset="2"/>
              <a:buNone/>
            </a:pPr>
            <a:r>
              <a:rPr lang="el-GR" sz="1200" smtClean="0"/>
              <a:t>1. Μιχαηλίδου, Α. &amp; Συμεού, Λ. (2001). </a:t>
            </a:r>
            <a:r>
              <a:rPr lang="el-GR" sz="1200" i="1" smtClean="0"/>
              <a:t>Διανέλλειος Τεχνική Σχολή Λάρνακας. Έκθεση αποτελεσμάτων. </a:t>
            </a:r>
            <a:r>
              <a:rPr lang="el-GR" sz="1200" smtClean="0"/>
              <a:t>Παιδαγωγικό Ινστιτούτο Κύπρου-Τομέας Έρευνας και Αξιολόγησης.</a:t>
            </a:r>
          </a:p>
          <a:p>
            <a:pPr marL="174625" indent="-174625" eaLnBrk="1" hangingPunct="1">
              <a:spcBef>
                <a:spcPct val="25000"/>
              </a:spcBef>
              <a:spcAft>
                <a:spcPct val="25000"/>
              </a:spcAft>
              <a:buFont typeface="Wingdings" pitchFamily="2" charset="2"/>
              <a:buNone/>
            </a:pPr>
            <a:r>
              <a:rPr lang="el-GR" sz="1200" smtClean="0"/>
              <a:t>2. Συμεού, Λ., Μαρκάτζης, Η., &amp; Ευθυμίου, Ε. (2004). </a:t>
            </a:r>
            <a:r>
              <a:rPr lang="el-GR" sz="1200" i="1" smtClean="0"/>
              <a:t>Οι στάσεις των μαθητών/τριών των Τεχνικών Σχολών για το σχολείο τους</a:t>
            </a:r>
            <a:r>
              <a:rPr lang="el-GR" sz="1200" smtClean="0"/>
              <a:t>. Πρακτικά </a:t>
            </a:r>
            <a:r>
              <a:rPr lang="en-US" sz="1200" smtClean="0"/>
              <a:t>VIII</a:t>
            </a:r>
            <a:r>
              <a:rPr lang="el-GR" sz="1200" smtClean="0"/>
              <a:t> Παγκύπριου Συνέδριο της Παιδαγωγικής Εταιρείας Κύπρου </a:t>
            </a:r>
            <a:r>
              <a:rPr lang="el-GR" sz="1200" i="1" smtClean="0"/>
              <a:t>“Σύγχρονες τάσεις στην εκπαιδευτική έρευνα και πρακτική”</a:t>
            </a:r>
            <a:r>
              <a:rPr lang="el-GR" sz="1200" smtClean="0"/>
              <a:t>.</a:t>
            </a:r>
          </a:p>
          <a:p>
            <a:pPr marL="174625" indent="-174625" eaLnBrk="1" hangingPunct="1">
              <a:spcBef>
                <a:spcPct val="25000"/>
              </a:spcBef>
              <a:spcAft>
                <a:spcPct val="25000"/>
              </a:spcAft>
              <a:buFont typeface="Wingdings" pitchFamily="2" charset="2"/>
              <a:buNone/>
            </a:pPr>
            <a:r>
              <a:rPr lang="el-GR" sz="1200" smtClean="0"/>
              <a:t>3. </a:t>
            </a:r>
            <a:r>
              <a:rPr lang="en-US" sz="1200" smtClean="0"/>
              <a:t>Gerlach, Darla Lee (2008) </a:t>
            </a:r>
            <a:r>
              <a:rPr lang="en-US" sz="1200" i="1" smtClean="0"/>
              <a:t>Project-based learning as a facilitator of self-regulation in a middle school curriculum.</a:t>
            </a:r>
            <a:r>
              <a:rPr lang="en-US" sz="1200" smtClean="0"/>
              <a:t> Doctoral Dissertation, University of Pittsburgh. EdD. </a:t>
            </a:r>
            <a:endParaRPr lang="el-GR" sz="1200" smtClean="0"/>
          </a:p>
          <a:p>
            <a:pPr marL="174625" indent="-174625" eaLnBrk="1" hangingPunct="1">
              <a:spcBef>
                <a:spcPct val="25000"/>
              </a:spcBef>
              <a:spcAft>
                <a:spcPct val="25000"/>
              </a:spcAft>
              <a:buFont typeface="Wingdings" pitchFamily="2" charset="2"/>
              <a:buNone/>
            </a:pPr>
            <a:r>
              <a:rPr lang="el-GR" sz="1200" smtClean="0"/>
              <a:t>4. </a:t>
            </a:r>
            <a:r>
              <a:rPr lang="en-US" sz="1200" smtClean="0"/>
              <a:t>Schneider, R. M., Krajcik, J., Marx, R. W. and Soloway, E. (2002). </a:t>
            </a:r>
            <a:r>
              <a:rPr lang="en-US" sz="1200" i="1" smtClean="0"/>
              <a:t>Performance of Students in Project-Based Science Classrooms on a national Measure of Science </a:t>
            </a:r>
            <a:r>
              <a:rPr lang="en-US" sz="1200" smtClean="0"/>
              <a:t>Achievement. Journal of Research in Science Teaching, 39 (5), 410-422. </a:t>
            </a:r>
            <a:endParaRPr lang="el-GR" sz="1200" smtClean="0"/>
          </a:p>
          <a:p>
            <a:pPr marL="174625" indent="-174625" eaLnBrk="1" hangingPunct="1">
              <a:spcBef>
                <a:spcPct val="25000"/>
              </a:spcBef>
              <a:spcAft>
                <a:spcPct val="25000"/>
              </a:spcAft>
              <a:buFont typeface="Wingdings" pitchFamily="2" charset="2"/>
              <a:buNone/>
            </a:pPr>
            <a:r>
              <a:rPr lang="el-GR" sz="1200" smtClean="0"/>
              <a:t>5. </a:t>
            </a:r>
            <a:r>
              <a:rPr lang="en-US" sz="1200" smtClean="0"/>
              <a:t>Blumenfeld P. C., Soloway E., Marx R., Krajcik J. S., Guzdial M. and Palincsar A. (1991). </a:t>
            </a:r>
            <a:r>
              <a:rPr lang="en-US" sz="1200" i="1" smtClean="0"/>
              <a:t>Motivating project-based learning: Sustaining the doing, supporting the learning. </a:t>
            </a:r>
            <a:r>
              <a:rPr lang="en-US" sz="1200" smtClean="0"/>
              <a:t>Educational Psychologist, 26(3 &amp; 4), 369 - 398.</a:t>
            </a:r>
            <a:endParaRPr lang="el-GR" sz="1200" smtClean="0"/>
          </a:p>
          <a:p>
            <a:pPr marL="174625" indent="-174625" eaLnBrk="1" hangingPunct="1">
              <a:spcBef>
                <a:spcPct val="25000"/>
              </a:spcBef>
              <a:spcAft>
                <a:spcPct val="25000"/>
              </a:spcAft>
              <a:buFont typeface="Wingdings" pitchFamily="2" charset="2"/>
              <a:buNone/>
            </a:pPr>
            <a:r>
              <a:rPr lang="el-GR" sz="1200" smtClean="0"/>
              <a:t>6. </a:t>
            </a:r>
            <a:r>
              <a:rPr lang="en-US" sz="1200" smtClean="0"/>
              <a:t>Rivet, A. E., and Krajcik, J. S. (2004). </a:t>
            </a:r>
            <a:r>
              <a:rPr lang="en-US" sz="1200" i="1" smtClean="0"/>
              <a:t>Achieving standards in urban systemic reform: An example of a sixth grade project-based science curriculum.</a:t>
            </a:r>
            <a:r>
              <a:rPr lang="en-US" sz="1200" smtClean="0"/>
              <a:t> Journal of Research in Science Teaching, 41(7), 669-692. </a:t>
            </a:r>
            <a:endParaRPr lang="el-GR" sz="1200" smtClean="0"/>
          </a:p>
          <a:p>
            <a:pPr marL="174625" indent="-174625" eaLnBrk="1" hangingPunct="1">
              <a:spcBef>
                <a:spcPct val="25000"/>
              </a:spcBef>
              <a:spcAft>
                <a:spcPct val="25000"/>
              </a:spcAft>
              <a:buFont typeface="Wingdings" pitchFamily="2" charset="2"/>
              <a:buNone/>
            </a:pPr>
            <a:r>
              <a:rPr lang="el-GR" sz="1200" smtClean="0"/>
              <a:t>7. </a:t>
            </a:r>
            <a:r>
              <a:rPr lang="en-US" sz="1200" smtClean="0"/>
              <a:t>Deci, E.L., &amp; Ryan, R.M. (1985). </a:t>
            </a:r>
            <a:r>
              <a:rPr lang="en-GB" sz="1200" i="1" smtClean="0"/>
              <a:t>Intrinsic motivation and self-determination in human behaviour.</a:t>
            </a:r>
            <a:r>
              <a:rPr lang="en-GB" sz="1200" smtClean="0"/>
              <a:t> New York: Plenum Press.</a:t>
            </a:r>
            <a:endParaRPr lang="el-GR" sz="1200" smtClean="0"/>
          </a:p>
          <a:p>
            <a:pPr marL="174625" indent="-174625" eaLnBrk="1" hangingPunct="1">
              <a:spcBef>
                <a:spcPct val="25000"/>
              </a:spcBef>
              <a:spcAft>
                <a:spcPct val="25000"/>
              </a:spcAft>
              <a:buFont typeface="Wingdings" pitchFamily="2" charset="2"/>
              <a:buNone/>
            </a:pPr>
            <a:r>
              <a:rPr lang="el-GR" sz="1200" smtClean="0"/>
              <a:t>8. </a:t>
            </a:r>
            <a:r>
              <a:rPr lang="en-US" sz="1200" smtClean="0"/>
              <a:t>Krapp A. (2002a). </a:t>
            </a:r>
            <a:r>
              <a:rPr lang="en-US" sz="1200" i="1" smtClean="0"/>
              <a:t>Structural and dynamic aspects of interest development: Theoretical considerations from an ontogenetic perspective</a:t>
            </a:r>
            <a:r>
              <a:rPr lang="en-US" sz="1200" smtClean="0"/>
              <a:t>. Learning &amp; Instruction, 12, 383 - 409.</a:t>
            </a:r>
          </a:p>
          <a:p>
            <a:pPr marL="174625" indent="-174625" eaLnBrk="1" hangingPunct="1">
              <a:spcBef>
                <a:spcPct val="25000"/>
              </a:spcBef>
              <a:spcAft>
                <a:spcPct val="25000"/>
              </a:spcAft>
              <a:buFont typeface="Wingdings" pitchFamily="2" charset="2"/>
              <a:buNone/>
            </a:pPr>
            <a:r>
              <a:rPr lang="el-GR" sz="1200" smtClean="0"/>
              <a:t>9. </a:t>
            </a:r>
            <a:r>
              <a:rPr lang="en-US" sz="1200" smtClean="0"/>
              <a:t>Deci, E.L., &amp; Ryan, R.M. (2004). </a:t>
            </a:r>
            <a:r>
              <a:rPr lang="en-GB" sz="1200" i="1" smtClean="0"/>
              <a:t>Handbook of Self-determination Research</a:t>
            </a:r>
            <a:r>
              <a:rPr lang="en-GB" sz="1200" smtClean="0"/>
              <a:t>. Rochester, NY: The University of Rochester Press.</a:t>
            </a:r>
            <a:r>
              <a:rPr lang="el-GR" sz="1200" smtClean="0"/>
              <a:t> </a:t>
            </a:r>
            <a:endParaRPr lang="en-GB" sz="1200" smtClean="0"/>
          </a:p>
          <a:p>
            <a:pPr marL="174625" indent="-174625" eaLnBrk="1" hangingPunct="1">
              <a:spcBef>
                <a:spcPct val="25000"/>
              </a:spcBef>
              <a:spcAft>
                <a:spcPct val="25000"/>
              </a:spcAft>
              <a:buFont typeface="Wingdings" pitchFamily="2" charset="2"/>
              <a:buNone/>
            </a:pPr>
            <a:r>
              <a:rPr lang="en-US" sz="1200" smtClean="0"/>
              <a:t>10. Ryan, R.M., &amp; Deci, E.L. (2002). </a:t>
            </a:r>
            <a:r>
              <a:rPr lang="en-GB" sz="1200" i="1" smtClean="0"/>
              <a:t>An overview of self-determination theory: An organismic-dialectical perspective.</a:t>
            </a:r>
            <a:r>
              <a:rPr lang="en-GB" sz="1200" smtClean="0"/>
              <a:t> In E.L. Deci &amp; R.M. Ryan (Eds.), </a:t>
            </a:r>
            <a:r>
              <a:rPr lang="en-GB" sz="1200" i="1" smtClean="0"/>
              <a:t>Handbook of self-determination research</a:t>
            </a:r>
            <a:r>
              <a:rPr lang="en-GB" sz="1200" smtClean="0"/>
              <a:t> (pp.3-33). Rochester, NY: The University of Rochester Press.</a:t>
            </a:r>
            <a:endParaRPr lang="el-GR" sz="1200" smtClean="0"/>
          </a:p>
          <a:p>
            <a:pPr marL="174625" indent="-174625" eaLnBrk="1" hangingPunct="1">
              <a:spcBef>
                <a:spcPct val="25000"/>
              </a:spcBef>
              <a:spcAft>
                <a:spcPct val="25000"/>
              </a:spcAft>
              <a:buFont typeface="Wingdings" pitchFamily="2" charset="2"/>
              <a:buNone/>
            </a:pPr>
            <a:endParaRPr lang="el-GR" sz="1200" smtClean="0"/>
          </a:p>
          <a:p>
            <a:pPr marL="174625" indent="-174625" eaLnBrk="1" hangingPunct="1">
              <a:lnSpc>
                <a:spcPct val="110000"/>
              </a:lnSpc>
              <a:spcBef>
                <a:spcPct val="25000"/>
              </a:spcBef>
              <a:spcAft>
                <a:spcPct val="25000"/>
              </a:spcAft>
              <a:buFont typeface="Wingdings" pitchFamily="2" charset="2"/>
              <a:buNone/>
            </a:pPr>
            <a:endParaRPr lang="en-US" sz="1200" smtClean="0"/>
          </a:p>
          <a:p>
            <a:pPr marL="174625" indent="-174625" eaLnBrk="1" hangingPunct="1">
              <a:lnSpc>
                <a:spcPct val="115000"/>
              </a:lnSpc>
              <a:spcBef>
                <a:spcPct val="25000"/>
              </a:spcBef>
              <a:spcAft>
                <a:spcPct val="25000"/>
              </a:spcAft>
              <a:buFont typeface="Wingdings" pitchFamily="2" charset="2"/>
              <a:buNone/>
            </a:pPr>
            <a:endParaRPr lang="en-US" sz="12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a:xfrm>
            <a:off x="457200" y="1371600"/>
            <a:ext cx="8534400" cy="4724400"/>
          </a:xfrm>
        </p:spPr>
        <p:txBody>
          <a:bodyPr/>
          <a:lstStyle/>
          <a:p>
            <a:pPr marL="261938" indent="-261938" eaLnBrk="1" hangingPunct="1">
              <a:spcBef>
                <a:spcPct val="30000"/>
              </a:spcBef>
              <a:spcAft>
                <a:spcPct val="30000"/>
              </a:spcAft>
              <a:buFont typeface="Wingdings" pitchFamily="2" charset="2"/>
              <a:buNone/>
              <a:tabLst>
                <a:tab pos="261938" algn="l"/>
              </a:tabLst>
            </a:pPr>
            <a:r>
              <a:rPr lang="el-GR" sz="1200" smtClean="0"/>
              <a:t>11. </a:t>
            </a:r>
            <a:r>
              <a:rPr lang="en-US" sz="1200" smtClean="0"/>
              <a:t>Silverman M. P. (1989). T</a:t>
            </a:r>
            <a:r>
              <a:rPr lang="en-US" sz="1200" i="1" smtClean="0"/>
              <a:t>wo sides of wonder: Philosophical keys to the motivation of science learning.</a:t>
            </a:r>
            <a:r>
              <a:rPr lang="en-US" sz="1200" smtClean="0"/>
              <a:t> Syntheses, 80</a:t>
            </a:r>
            <a:r>
              <a:rPr lang="en-US" sz="1200" i="1" smtClean="0"/>
              <a:t> </a:t>
            </a:r>
            <a:r>
              <a:rPr lang="en-US" sz="1200" smtClean="0"/>
              <a:t>(1)</a:t>
            </a:r>
            <a:r>
              <a:rPr lang="en-US" sz="1200" i="1" smtClean="0"/>
              <a:t>,</a:t>
            </a:r>
            <a:r>
              <a:rPr lang="en-US" sz="1200" smtClean="0"/>
              <a:t> 43-61.</a:t>
            </a:r>
          </a:p>
          <a:p>
            <a:pPr marL="261938" indent="-261938" eaLnBrk="1" hangingPunct="1">
              <a:spcBef>
                <a:spcPct val="30000"/>
              </a:spcBef>
              <a:spcAft>
                <a:spcPct val="30000"/>
              </a:spcAft>
              <a:buFont typeface="Wingdings" pitchFamily="2" charset="2"/>
              <a:buNone/>
              <a:tabLst>
                <a:tab pos="261938" algn="l"/>
              </a:tabLst>
            </a:pPr>
            <a:r>
              <a:rPr lang="en-US" sz="1200" smtClean="0"/>
              <a:t>12. Deci, E. L., Eghrari, H., Patrick, B. C., &amp; Leone, D.  (1994). </a:t>
            </a:r>
            <a:r>
              <a:rPr lang="en-US" sz="1200" i="1" smtClean="0"/>
              <a:t>Facilitating internalization:  The self-determination theory perspective.</a:t>
            </a:r>
            <a:r>
              <a:rPr lang="en-US" sz="1200" smtClean="0"/>
              <a:t>  Journal of Personality, 62, 119-142.</a:t>
            </a:r>
            <a:endParaRPr lang="el-GR" sz="1200" smtClean="0"/>
          </a:p>
          <a:p>
            <a:pPr marL="261938" indent="-261938" eaLnBrk="1" hangingPunct="1">
              <a:spcBef>
                <a:spcPct val="30000"/>
              </a:spcBef>
              <a:spcAft>
                <a:spcPct val="30000"/>
              </a:spcAft>
              <a:buFont typeface="Wingdings" pitchFamily="2" charset="2"/>
              <a:buNone/>
              <a:tabLst>
                <a:tab pos="261938" algn="l"/>
              </a:tabLst>
            </a:pPr>
            <a:r>
              <a:rPr lang="el-GR" sz="1200" smtClean="0"/>
              <a:t>13. </a:t>
            </a:r>
            <a:r>
              <a:rPr lang="en-GB" sz="1200" smtClean="0"/>
              <a:t>Lavonen, </a:t>
            </a:r>
            <a:r>
              <a:rPr lang="en-US" sz="1200" smtClean="0"/>
              <a:t>J. (</a:t>
            </a:r>
            <a:r>
              <a:rPr lang="en-GB" sz="1200" smtClean="0"/>
              <a:t>2008)</a:t>
            </a:r>
            <a:r>
              <a:rPr lang="en-US" sz="1200" smtClean="0"/>
              <a:t>.</a:t>
            </a:r>
            <a:r>
              <a:rPr lang="en-GB" sz="1200" smtClean="0"/>
              <a:t> </a:t>
            </a:r>
            <a:r>
              <a:rPr lang="en-GB" sz="1200" i="1" smtClean="0"/>
              <a:t>A Common Research Proposal: Measuring Students’ Motivation on Learning MaterialsScience</a:t>
            </a:r>
            <a:r>
              <a:rPr lang="en-US" sz="1200" smtClean="0"/>
              <a:t>. </a:t>
            </a:r>
            <a:r>
              <a:rPr lang="en-GB" sz="1200" smtClean="0"/>
              <a:t> Modules </a:t>
            </a:r>
            <a:r>
              <a:rPr lang="en-US" sz="1200" smtClean="0"/>
              <a:t>Materials Science Project.  Measuring motivation/interest in science learning, Version 3</a:t>
            </a:r>
            <a:r>
              <a:rPr lang="el-GR" sz="1200" smtClean="0"/>
              <a:t>.</a:t>
            </a:r>
          </a:p>
          <a:p>
            <a:pPr marL="261938" indent="-261938" eaLnBrk="1" hangingPunct="1">
              <a:spcBef>
                <a:spcPct val="30000"/>
              </a:spcBef>
              <a:spcAft>
                <a:spcPct val="30000"/>
              </a:spcAft>
              <a:buFont typeface="Wingdings" pitchFamily="2" charset="2"/>
              <a:buNone/>
              <a:tabLst>
                <a:tab pos="261938" algn="l"/>
              </a:tabLst>
            </a:pPr>
            <a:r>
              <a:rPr lang="el-GR" sz="1200" smtClean="0"/>
              <a:t>14.</a:t>
            </a:r>
            <a:r>
              <a:rPr lang="en-US" sz="1200" smtClean="0"/>
              <a:t> Williams A. H. and Lawson M. J. (2002). </a:t>
            </a:r>
            <a:r>
              <a:rPr lang="en-US" sz="1200" i="1" smtClean="0"/>
              <a:t>Mapping Students' Perceptions of Interesting Class Lessons.</a:t>
            </a:r>
            <a:r>
              <a:rPr lang="en-US" sz="1200" smtClean="0"/>
              <a:t> Social Psychology of Education, 5, 127–147.</a:t>
            </a:r>
            <a:endParaRPr lang="el-GR" sz="1200" smtClean="0"/>
          </a:p>
          <a:p>
            <a:pPr marL="261938" indent="-261938" eaLnBrk="1" hangingPunct="1">
              <a:spcBef>
                <a:spcPct val="30000"/>
              </a:spcBef>
              <a:spcAft>
                <a:spcPct val="30000"/>
              </a:spcAft>
              <a:buFont typeface="Wingdings" pitchFamily="2" charset="2"/>
              <a:buNone/>
              <a:tabLst>
                <a:tab pos="261938" algn="l"/>
              </a:tabLst>
            </a:pPr>
            <a:r>
              <a:rPr lang="el-GR" sz="1200" smtClean="0"/>
              <a:t>15. </a:t>
            </a:r>
            <a:r>
              <a:rPr lang="en-US" sz="1200" smtClean="0"/>
              <a:t>Fallik, O., Eylon, B.S., and Rosenfeld, S. (2008). </a:t>
            </a:r>
            <a:r>
              <a:rPr lang="en-US" sz="1200" i="1" smtClean="0"/>
              <a:t>Motivating teachers to enact free-choice PBL in science and technology (PBLSAT): Effects of a professional development model.</a:t>
            </a:r>
            <a:r>
              <a:rPr lang="en-US" sz="1200" smtClean="0"/>
              <a:t> Journal of Science Teacher Education, 19 (6), 565-591.</a:t>
            </a:r>
            <a:endParaRPr lang="el-GR" sz="1200" smtClean="0"/>
          </a:p>
          <a:p>
            <a:pPr marL="261938" indent="-261938" eaLnBrk="1" hangingPunct="1">
              <a:spcBef>
                <a:spcPct val="30000"/>
              </a:spcBef>
              <a:spcAft>
                <a:spcPct val="30000"/>
              </a:spcAft>
              <a:buFont typeface="Wingdings" pitchFamily="2" charset="2"/>
              <a:buNone/>
              <a:tabLst>
                <a:tab pos="261938" algn="l"/>
              </a:tabLst>
            </a:pPr>
            <a:r>
              <a:rPr lang="el-GR" sz="1200" smtClean="0"/>
              <a:t>16. </a:t>
            </a:r>
            <a:r>
              <a:rPr lang="de-DE" sz="1200" smtClean="0"/>
              <a:t>Liu, W. C., Wang. C. K. J., Tan, O. S., Ee, J., &amp; Koh, C. (2008). </a:t>
            </a:r>
            <a:r>
              <a:rPr lang="en-US" sz="1200" i="1" smtClean="0"/>
              <a:t>A self-determination approach to understanding students’ motivation in project work</a:t>
            </a:r>
            <a:r>
              <a:rPr lang="en-US" sz="1200" smtClean="0"/>
              <a:t>. Learning and Individual Differences</a:t>
            </a:r>
            <a:r>
              <a:rPr lang="en-US" sz="1200" i="1" smtClean="0"/>
              <a:t>, </a:t>
            </a:r>
            <a:r>
              <a:rPr lang="en-US" sz="1200" smtClean="0"/>
              <a:t>19 (1), 139-145.</a:t>
            </a:r>
            <a:endParaRPr lang="el-GR" sz="1200" smtClean="0"/>
          </a:p>
          <a:p>
            <a:pPr marL="261938" indent="-261938" eaLnBrk="1" hangingPunct="1">
              <a:spcBef>
                <a:spcPct val="30000"/>
              </a:spcBef>
              <a:spcAft>
                <a:spcPct val="30000"/>
              </a:spcAft>
              <a:buFont typeface="Wingdings" pitchFamily="2" charset="2"/>
              <a:buNone/>
              <a:tabLst>
                <a:tab pos="261938" algn="l"/>
              </a:tabLst>
            </a:pPr>
            <a:r>
              <a:rPr lang="el-GR" sz="1200" smtClean="0"/>
              <a:t>17. </a:t>
            </a:r>
            <a:r>
              <a:rPr lang="en-US" sz="1200" smtClean="0"/>
              <a:t>Black, P., and Wiliam, D. (1998). </a:t>
            </a:r>
            <a:r>
              <a:rPr lang="en-US" sz="1200" i="1" smtClean="0"/>
              <a:t>Assessment and classroom learning.</a:t>
            </a:r>
            <a:r>
              <a:rPr lang="en-US" sz="1200" smtClean="0"/>
              <a:t> Assessment in Education, 5 (1): 7-74.</a:t>
            </a:r>
            <a:endParaRPr lang="el-GR" sz="1200" smtClean="0"/>
          </a:p>
          <a:p>
            <a:pPr marL="261938" indent="-261938" eaLnBrk="1" hangingPunct="1">
              <a:spcBef>
                <a:spcPct val="30000"/>
              </a:spcBef>
              <a:spcAft>
                <a:spcPct val="30000"/>
              </a:spcAft>
              <a:buFont typeface="Wingdings" pitchFamily="2" charset="2"/>
              <a:buNone/>
              <a:tabLst>
                <a:tab pos="261938" algn="l"/>
              </a:tabLst>
            </a:pPr>
            <a:r>
              <a:rPr lang="el-GR" sz="1200" smtClean="0"/>
              <a:t>18. </a:t>
            </a:r>
            <a:r>
              <a:rPr lang="en-US" sz="1200" smtClean="0"/>
              <a:t>Forrest, K. D., Kershaw, D., &amp; Bott, M. (1998, April). </a:t>
            </a:r>
            <a:r>
              <a:rPr lang="en-US" sz="1200" i="1" smtClean="0"/>
              <a:t>Group work, group problems, group solutions. </a:t>
            </a:r>
            <a:r>
              <a:rPr lang="en-US" sz="1200" smtClean="0"/>
              <a:t>Paper presented at the joint meeting of the Rocky Mountain Psychological Association and Western Psychological Association, Albuquerque, NM.</a:t>
            </a:r>
          </a:p>
          <a:p>
            <a:pPr marL="261938" indent="-261938" eaLnBrk="1" hangingPunct="1">
              <a:spcBef>
                <a:spcPct val="30000"/>
              </a:spcBef>
              <a:spcAft>
                <a:spcPct val="30000"/>
              </a:spcAft>
              <a:buFont typeface="Wingdings" pitchFamily="2" charset="2"/>
              <a:buNone/>
              <a:tabLst>
                <a:tab pos="261938" algn="l"/>
              </a:tabLst>
            </a:pPr>
            <a:r>
              <a:rPr lang="en-GB" sz="1200" smtClean="0"/>
              <a:t>19. </a:t>
            </a:r>
            <a:r>
              <a:rPr lang="en-US" sz="1200" smtClean="0"/>
              <a:t>Thomas, J. W. (2000). </a:t>
            </a:r>
            <a:r>
              <a:rPr lang="en-US" sz="1200" i="1" smtClean="0"/>
              <a:t>A review of research on project based learning.</a:t>
            </a:r>
            <a:r>
              <a:rPr lang="en-US" sz="1200" smtClean="0"/>
              <a:t> </a:t>
            </a:r>
            <a:r>
              <a:rPr lang="es-ES" sz="1200" smtClean="0"/>
              <a:t>San Rafael</a:t>
            </a:r>
            <a:r>
              <a:rPr lang="el-GR" sz="1200" smtClean="0"/>
              <a:t>, </a:t>
            </a:r>
            <a:r>
              <a:rPr lang="es-ES" sz="1200" smtClean="0"/>
              <a:t>CA</a:t>
            </a:r>
            <a:r>
              <a:rPr lang="el-GR" sz="1200" smtClean="0"/>
              <a:t>: </a:t>
            </a:r>
            <a:r>
              <a:rPr lang="es-ES" sz="1200" smtClean="0"/>
              <a:t>Autodesk</a:t>
            </a:r>
            <a:r>
              <a:rPr lang="el-GR" sz="1200" smtClean="0"/>
              <a:t>. </a:t>
            </a:r>
          </a:p>
          <a:p>
            <a:pPr marL="261938" indent="-261938" eaLnBrk="1" hangingPunct="1">
              <a:spcBef>
                <a:spcPct val="30000"/>
              </a:spcBef>
              <a:spcAft>
                <a:spcPct val="30000"/>
              </a:spcAft>
              <a:buFont typeface="Wingdings" pitchFamily="2" charset="2"/>
              <a:buNone/>
              <a:tabLst>
                <a:tab pos="261938" algn="l"/>
              </a:tabLst>
            </a:pPr>
            <a:r>
              <a:rPr lang="el-GR" sz="1200" smtClean="0"/>
              <a:t>20. </a:t>
            </a:r>
            <a:r>
              <a:rPr lang="en-US" sz="1200" smtClean="0"/>
              <a:t>SRI International. (2000, January). </a:t>
            </a:r>
            <a:r>
              <a:rPr lang="en-US" sz="1200" i="1" smtClean="0"/>
              <a:t>Silicon valley challenge 2000: Year 4 Report</a:t>
            </a:r>
            <a:r>
              <a:rPr lang="en-US" sz="1200" smtClean="0"/>
              <a:t>. San Jose, CA: Joint Venture, Silicon Valley Network. </a:t>
            </a:r>
          </a:p>
        </p:txBody>
      </p:sp>
      <p:sp>
        <p:nvSpPr>
          <p:cNvPr id="368645" name="Rectangle 5"/>
          <p:cNvSpPr>
            <a:spLocks noGrp="1" noChangeArrowheads="1"/>
          </p:cNvSpPr>
          <p:nvPr>
            <p:ph type="title"/>
          </p:nvPr>
        </p:nvSpPr>
        <p:spPr>
          <a:xfrm>
            <a:off x="611188" y="304800"/>
            <a:ext cx="8229600" cy="914400"/>
          </a:xfrm>
        </p:spPr>
        <p:txBody>
          <a:bodyPr/>
          <a:lstStyle/>
          <a:p>
            <a:pPr algn="l" eaLnBrk="1" hangingPunct="1">
              <a:defRPr/>
            </a:pPr>
            <a:r>
              <a:rPr lang="el-GR" smtClean="0"/>
              <a:t>Βιβλιογραφία</a:t>
            </a:r>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body" idx="1"/>
          </p:nvPr>
        </p:nvSpPr>
        <p:spPr>
          <a:xfrm>
            <a:off x="228600" y="1295400"/>
            <a:ext cx="8610600" cy="4800600"/>
          </a:xfrm>
        </p:spPr>
        <p:txBody>
          <a:bodyPr/>
          <a:lstStyle/>
          <a:p>
            <a:pPr marL="0" indent="0" algn="just" eaLnBrk="1" hangingPunct="1">
              <a:lnSpc>
                <a:spcPct val="140000"/>
              </a:lnSpc>
              <a:spcBef>
                <a:spcPct val="25000"/>
              </a:spcBef>
              <a:buFont typeface="Wingdings" pitchFamily="2" charset="2"/>
              <a:buNone/>
            </a:pPr>
            <a:r>
              <a:rPr lang="el-GR" sz="2500" smtClean="0"/>
              <a:t>Προβληματοκεντρικό μοντέλο μάθησης με συνθετική εργασία</a:t>
            </a:r>
            <a:r>
              <a:rPr lang="en-GB" sz="2500" smtClean="0"/>
              <a:t> (PBL)</a:t>
            </a:r>
            <a:r>
              <a:rPr lang="el-GR" sz="2500" smtClean="0"/>
              <a:t>: η επίτευξη κατανόησης με την εμπλοκή των μαθητών σε συνθετικές εργασίες διερεύνησης αυθεντικών προβλημάτων</a:t>
            </a:r>
            <a:r>
              <a:rPr lang="el-GR" sz="2500" baseline="30000" smtClean="0"/>
              <a:t>5</a:t>
            </a:r>
            <a:r>
              <a:rPr lang="el-GR" sz="2500" smtClean="0"/>
              <a:t>.</a:t>
            </a:r>
            <a:r>
              <a:rPr lang="en-GB" sz="2500" smtClean="0"/>
              <a:t> </a:t>
            </a:r>
            <a:r>
              <a:rPr lang="en-US" sz="2500" smtClean="0"/>
              <a:t>H</a:t>
            </a:r>
            <a:r>
              <a:rPr lang="el-GR" sz="2500" smtClean="0"/>
              <a:t> μάθηση επιτυγχάνεται με τη διατύπωση επιστημονικά συναφούς κεντρικού ερωτήματος, το οποίο είναι επιλεγμένο με τέτοιο τρόπο ώστε να έχει νόημα για τους μαθητές, επιτρέποντάς τους να το νιώθουν ως κτήμα τους και να τους παρέχει κίνητρα</a:t>
            </a:r>
            <a:r>
              <a:rPr lang="el-GR" sz="2500" baseline="30000" smtClean="0"/>
              <a:t>4</a:t>
            </a:r>
            <a:r>
              <a:rPr lang="el-GR" sz="2500" smtClean="0"/>
              <a:t>.</a:t>
            </a:r>
          </a:p>
        </p:txBody>
      </p:sp>
      <p:sp>
        <p:nvSpPr>
          <p:cNvPr id="227331" name="Rectangle 3"/>
          <p:cNvSpPr>
            <a:spLocks noGrp="1" noChangeArrowheads="1"/>
          </p:cNvSpPr>
          <p:nvPr>
            <p:ph type="title"/>
          </p:nvPr>
        </p:nvSpPr>
        <p:spPr>
          <a:xfrm>
            <a:off x="533400" y="304800"/>
            <a:ext cx="8229600" cy="914400"/>
          </a:xfrm>
        </p:spPr>
        <p:txBody>
          <a:bodyPr bIns="0"/>
          <a:lstStyle/>
          <a:p>
            <a:pPr algn="l" eaLnBrk="1" hangingPunct="1">
              <a:defRPr/>
            </a:pPr>
            <a:r>
              <a:rPr lang="el-GR" smtClean="0"/>
              <a:t>Εισαγωγή (</a:t>
            </a:r>
            <a:r>
              <a:rPr lang="en-GB" smtClean="0"/>
              <a:t>PBL</a:t>
            </a:r>
            <a:r>
              <a:rPr lang="el-GR" smtClean="0"/>
              <a:t>)</a:t>
            </a:r>
            <a:endParaRPr 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body" idx="1"/>
          </p:nvPr>
        </p:nvSpPr>
        <p:spPr>
          <a:xfrm>
            <a:off x="228600" y="1371600"/>
            <a:ext cx="8915400" cy="4800600"/>
          </a:xfrm>
        </p:spPr>
        <p:txBody>
          <a:bodyPr/>
          <a:lstStyle/>
          <a:p>
            <a:pPr marL="361950" indent="-361950" eaLnBrk="1" hangingPunct="1">
              <a:lnSpc>
                <a:spcPct val="110000"/>
              </a:lnSpc>
              <a:spcAft>
                <a:spcPct val="70000"/>
              </a:spcAft>
            </a:pPr>
            <a:r>
              <a:rPr lang="el-GR" sz="2700" smtClean="0"/>
              <a:t>Είναι σύνθετη και πολύπλευρη εφαρμογή και</a:t>
            </a:r>
            <a:r>
              <a:rPr lang="en-US" sz="2700" smtClean="0"/>
              <a:t> </a:t>
            </a:r>
            <a:r>
              <a:rPr lang="el-GR" sz="2700" smtClean="0"/>
              <a:t>υπάρχει μεγάλο κενό μεταξύ των πρακτικών που εφαρμόζονται και αυτών που απαιτούνται για μάθηση μέσω συνθετικών εργασιών </a:t>
            </a:r>
            <a:r>
              <a:rPr lang="el-GR" sz="2700" baseline="30000" smtClean="0"/>
              <a:t>4,5,15</a:t>
            </a:r>
            <a:r>
              <a:rPr lang="el-GR" sz="2700" smtClean="0"/>
              <a:t>. </a:t>
            </a:r>
          </a:p>
          <a:p>
            <a:pPr marL="361950" indent="-361950" eaLnBrk="1" hangingPunct="1">
              <a:lnSpc>
                <a:spcPct val="110000"/>
              </a:lnSpc>
              <a:spcAft>
                <a:spcPct val="70000"/>
              </a:spcAft>
            </a:pPr>
            <a:r>
              <a:rPr lang="el-GR" sz="2700" smtClean="0"/>
              <a:t>Απαιτεί από τους μαθητές να καταβάλουν σημαντική, επίμονη και αυτορυθμιζόμενη προσπάθεια. Πρέπει να σχεδιάσουν, να μαζέψουν πληροφορίες, να εκτιμήσουν ευρήματα και διαδικασίες, να δημιουργήσουν και να αναθεωρήσουν τελικά προϊόντα </a:t>
            </a:r>
            <a:r>
              <a:rPr lang="el-GR" sz="2700" baseline="30000" smtClean="0"/>
              <a:t>5,15</a:t>
            </a:r>
            <a:r>
              <a:rPr lang="el-GR" sz="2700" smtClean="0"/>
              <a:t>. </a:t>
            </a:r>
            <a:endParaRPr lang="el-GR" sz="2700" baseline="30000" smtClean="0"/>
          </a:p>
        </p:txBody>
      </p:sp>
      <p:sp>
        <p:nvSpPr>
          <p:cNvPr id="278531" name="Rectangle 3"/>
          <p:cNvSpPr>
            <a:spLocks noGrp="1" noChangeArrowheads="1"/>
          </p:cNvSpPr>
          <p:nvPr>
            <p:ph type="title"/>
          </p:nvPr>
        </p:nvSpPr>
        <p:spPr>
          <a:xfrm>
            <a:off x="533400" y="304800"/>
            <a:ext cx="8229600" cy="914400"/>
          </a:xfrm>
        </p:spPr>
        <p:txBody>
          <a:bodyPr bIns="0"/>
          <a:lstStyle/>
          <a:p>
            <a:pPr algn="l" eaLnBrk="1" hangingPunct="1">
              <a:defRPr/>
            </a:pPr>
            <a:r>
              <a:rPr lang="el-GR" smtClean="0"/>
              <a:t>Εισαγωγή (</a:t>
            </a:r>
            <a:r>
              <a:rPr lang="en-GB" smtClean="0"/>
              <a:t>PBL</a:t>
            </a:r>
            <a:r>
              <a:rPr lang="el-GR" smtClean="0"/>
              <a:t>)</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853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7" name="Rectangle 3"/>
          <p:cNvSpPr>
            <a:spLocks noGrp="1" noChangeArrowheads="1"/>
          </p:cNvSpPr>
          <p:nvPr>
            <p:ph type="title"/>
          </p:nvPr>
        </p:nvSpPr>
        <p:spPr>
          <a:xfrm>
            <a:off x="533400" y="304800"/>
            <a:ext cx="8229600" cy="914400"/>
          </a:xfrm>
        </p:spPr>
        <p:txBody>
          <a:bodyPr bIns="0"/>
          <a:lstStyle/>
          <a:p>
            <a:pPr algn="l" eaLnBrk="1" hangingPunct="1">
              <a:defRPr/>
            </a:pPr>
            <a:r>
              <a:rPr lang="el-GR" smtClean="0"/>
              <a:t>Εισαγωγή (</a:t>
            </a:r>
            <a:r>
              <a:rPr lang="en-GB" smtClean="0"/>
              <a:t>PBL</a:t>
            </a:r>
            <a:r>
              <a:rPr lang="el-GR" smtClean="0"/>
              <a:t>)</a:t>
            </a:r>
            <a:endParaRPr lang="en-US" smtClean="0"/>
          </a:p>
        </p:txBody>
      </p:sp>
      <p:sp>
        <p:nvSpPr>
          <p:cNvPr id="282629" name="Rectangle 5"/>
          <p:cNvSpPr>
            <a:spLocks noGrp="1" noChangeArrowheads="1"/>
          </p:cNvSpPr>
          <p:nvPr>
            <p:ph type="body" idx="1"/>
          </p:nvPr>
        </p:nvSpPr>
        <p:spPr>
          <a:xfrm>
            <a:off x="381000" y="1447800"/>
            <a:ext cx="8763000" cy="4648200"/>
          </a:xfrm>
          <a:noFill/>
        </p:spPr>
        <p:txBody>
          <a:bodyPr/>
          <a:lstStyle/>
          <a:p>
            <a:pPr marL="457200" indent="-457200" eaLnBrk="1" hangingPunct="1">
              <a:lnSpc>
                <a:spcPct val="130000"/>
              </a:lnSpc>
              <a:buSzPct val="115000"/>
              <a:tabLst>
                <a:tab pos="363538" algn="l"/>
              </a:tabLst>
            </a:pPr>
            <a:r>
              <a:rPr lang="el-GR" sz="2800" smtClean="0"/>
              <a:t>Γίνεται σωστή επιλογή του κεντρικού ερωτήματος. </a:t>
            </a:r>
          </a:p>
          <a:p>
            <a:pPr marL="457200" indent="-457200" eaLnBrk="1" hangingPunct="1">
              <a:lnSpc>
                <a:spcPct val="130000"/>
              </a:lnSpc>
              <a:buSzPct val="115000"/>
              <a:tabLst>
                <a:tab pos="363538" algn="l"/>
              </a:tabLst>
            </a:pPr>
            <a:r>
              <a:rPr lang="el-GR" sz="2800" smtClean="0"/>
              <a:t>Λαμβάνονται υπόψη οι αρχικές ιδέες των μαθητών.</a:t>
            </a:r>
          </a:p>
          <a:p>
            <a:pPr marL="457200" indent="-457200" eaLnBrk="1" hangingPunct="1">
              <a:lnSpc>
                <a:spcPct val="130000"/>
              </a:lnSpc>
              <a:buSzPct val="115000"/>
              <a:tabLst>
                <a:tab pos="363538" algn="l"/>
              </a:tabLst>
            </a:pPr>
            <a:r>
              <a:rPr lang="el-GR" sz="2800" smtClean="0"/>
              <a:t>Παρέχονται επιλογές και έλεγχος στους μαθητές.</a:t>
            </a:r>
          </a:p>
          <a:p>
            <a:pPr marL="457200" indent="-457200" eaLnBrk="1" hangingPunct="1">
              <a:lnSpc>
                <a:spcPct val="130000"/>
              </a:lnSpc>
              <a:buSzPct val="115000"/>
              <a:tabLst>
                <a:tab pos="363538" algn="l"/>
              </a:tabLst>
            </a:pPr>
            <a:r>
              <a:rPr lang="el-GR" sz="2800" smtClean="0"/>
              <a:t>Παρέχεται στήριξη από τον διδάσκοντα και την τεχνολογία.</a:t>
            </a:r>
          </a:p>
          <a:p>
            <a:pPr marL="457200" indent="-457200" eaLnBrk="1" hangingPunct="1">
              <a:lnSpc>
                <a:spcPct val="130000"/>
              </a:lnSpc>
              <a:buSzPct val="115000"/>
              <a:tabLst>
                <a:tab pos="363538" algn="l"/>
              </a:tabLst>
            </a:pPr>
            <a:r>
              <a:rPr lang="el-GR" sz="2800" smtClean="0"/>
              <a:t>Γίνεται αξιολόγηση μέσω των τελικών προϊόντων και του τρόπου εργασίας των ομάδων </a:t>
            </a:r>
            <a:r>
              <a:rPr lang="el-GR" sz="2800" baseline="30000" smtClean="0"/>
              <a:t>4, 5, 15</a:t>
            </a:r>
            <a:r>
              <a:rPr lang="el-GR" sz="2800" smtClean="0"/>
              <a:t>.</a:t>
            </a:r>
            <a:r>
              <a:rPr lang="en-US" sz="2800" smtClean="0"/>
              <a:t> </a:t>
            </a:r>
            <a:r>
              <a:rPr lang="el-GR"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262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8262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8262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8262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7" name="Rectangle 3"/>
          <p:cNvSpPr>
            <a:spLocks noGrp="1" noChangeArrowheads="1"/>
          </p:cNvSpPr>
          <p:nvPr>
            <p:ph type="body" idx="1"/>
          </p:nvPr>
        </p:nvSpPr>
        <p:spPr>
          <a:xfrm>
            <a:off x="228600" y="1676400"/>
            <a:ext cx="8915400" cy="5105400"/>
          </a:xfrm>
        </p:spPr>
        <p:txBody>
          <a:bodyPr/>
          <a:lstStyle/>
          <a:p>
            <a:pPr marL="536575" indent="-536575" eaLnBrk="1" hangingPunct="1">
              <a:lnSpc>
                <a:spcPct val="120000"/>
              </a:lnSpc>
              <a:spcAft>
                <a:spcPct val="75000"/>
              </a:spcAft>
              <a:buSzPct val="125000"/>
              <a:buFont typeface="Wingdings" pitchFamily="2" charset="2"/>
              <a:buChar char="ü"/>
            </a:pPr>
            <a:r>
              <a:rPr lang="el-GR" sz="2700" smtClean="0"/>
              <a:t>Προωθεί τη διαθεματικότητα και την ευρεία θεώρηση του περιεχομένου σε διάφορους τύπους μαθητών και μεθόδων μάθησης, όταν είναι καλά σχεδιασμένο και ικανοποιεί τους στόχους για μάθηση. </a:t>
            </a:r>
          </a:p>
          <a:p>
            <a:pPr marL="536575" indent="-536575" eaLnBrk="1" hangingPunct="1">
              <a:lnSpc>
                <a:spcPct val="115000"/>
              </a:lnSpc>
              <a:spcAft>
                <a:spcPct val="45000"/>
              </a:spcAft>
              <a:buSzPct val="125000"/>
              <a:buFont typeface="Wingdings" pitchFamily="2" charset="2"/>
              <a:buChar char="ü"/>
            </a:pPr>
            <a:r>
              <a:rPr lang="el-GR" sz="2700" smtClean="0"/>
              <a:t>Οι διαδικασίες κινήτρων για προσωπική ανάπτυξη και  ευημερία είναι σημαντικός παράγοντας για την επιτυχημένη εμπλοκή των μαθητών σε αυτό το μοντέλο μάθησης. </a:t>
            </a:r>
          </a:p>
        </p:txBody>
      </p:sp>
      <p:sp>
        <p:nvSpPr>
          <p:cNvPr id="262150" name="Rectangle 6"/>
          <p:cNvSpPr>
            <a:spLocks noGrp="1" noChangeArrowheads="1"/>
          </p:cNvSpPr>
          <p:nvPr>
            <p:ph type="title"/>
          </p:nvPr>
        </p:nvSpPr>
        <p:spPr>
          <a:xfrm>
            <a:off x="533400" y="304800"/>
            <a:ext cx="8229600" cy="914400"/>
          </a:xfrm>
        </p:spPr>
        <p:txBody>
          <a:bodyPr bIns="0"/>
          <a:lstStyle/>
          <a:p>
            <a:pPr algn="l" eaLnBrk="1" hangingPunct="1">
              <a:defRPr/>
            </a:pPr>
            <a:r>
              <a:rPr lang="el-GR" smtClean="0"/>
              <a:t>Εισαγωγή (</a:t>
            </a:r>
            <a:r>
              <a:rPr lang="en-GB" smtClean="0"/>
              <a:t>PBL</a:t>
            </a:r>
            <a:r>
              <a:rPr lang="el-GR" smtClean="0"/>
              <a:t>)</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21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body" idx="1"/>
          </p:nvPr>
        </p:nvSpPr>
        <p:spPr>
          <a:xfrm>
            <a:off x="228600" y="1447800"/>
            <a:ext cx="8610600" cy="4800600"/>
          </a:xfrm>
        </p:spPr>
        <p:txBody>
          <a:bodyPr/>
          <a:lstStyle/>
          <a:p>
            <a:pPr marL="0" indent="0" eaLnBrk="1" hangingPunct="1">
              <a:lnSpc>
                <a:spcPct val="110000"/>
              </a:lnSpc>
              <a:spcAft>
                <a:spcPct val="70000"/>
              </a:spcAft>
              <a:buFont typeface="Wingdings" pitchFamily="2" charset="2"/>
              <a:buNone/>
            </a:pPr>
            <a:r>
              <a:rPr lang="el-GR" sz="2500" smtClean="0"/>
              <a:t>Ως μαθησιακά κίνητρα ορίζονται οι παράγοντες σε ένα άτομο (λαμβάνοντας υπόψη και την αλληλεπίδραση με το περιβάλλον) που διεγείρουν, διατηρούν και διοχετεύουν θετικές συμπεριφορές προς τους στόχους μιας διδακτικής πρότασης</a:t>
            </a:r>
            <a:r>
              <a:rPr lang="el-GR" sz="2500" baseline="30000" smtClean="0"/>
              <a:t>7</a:t>
            </a:r>
            <a:r>
              <a:rPr lang="el-GR" sz="2500" smtClean="0"/>
              <a:t>.  </a:t>
            </a:r>
            <a:endParaRPr lang="en-GB" sz="2500" smtClean="0"/>
          </a:p>
          <a:p>
            <a:pPr marL="0" indent="0" eaLnBrk="1" hangingPunct="1">
              <a:lnSpc>
                <a:spcPct val="110000"/>
              </a:lnSpc>
              <a:spcAft>
                <a:spcPct val="70000"/>
              </a:spcAft>
              <a:buFont typeface="Wingdings" pitchFamily="2" charset="2"/>
              <a:buNone/>
            </a:pPr>
            <a:r>
              <a:rPr lang="el-GR" sz="2500" smtClean="0"/>
              <a:t>Το ενδιαφέρον (</a:t>
            </a:r>
            <a:r>
              <a:rPr lang="en-US" sz="2500" smtClean="0"/>
              <a:t>interest</a:t>
            </a:r>
            <a:r>
              <a:rPr lang="el-GR" sz="2500" smtClean="0"/>
              <a:t>) και η περιέργεια (</a:t>
            </a:r>
            <a:r>
              <a:rPr lang="en-US" sz="2500" smtClean="0"/>
              <a:t>curiosity</a:t>
            </a:r>
            <a:r>
              <a:rPr lang="el-GR" sz="2500" smtClean="0"/>
              <a:t>) θεωρούνται στη βιβλιογραφία ως ο κεντρικός παράγοντας στην ανάπτυξη κινήτρων μάθησης και διαφοροποιούνται ανάλογα με την ηλικία (πρόωρη παιδική ηλικία, γύρω στα τέσσερα, έντεκα με δεκατρία και στην εφηβεία)</a:t>
            </a:r>
            <a:r>
              <a:rPr lang="en-GB" sz="2500" baseline="30000" smtClean="0"/>
              <a:t>11</a:t>
            </a:r>
            <a:r>
              <a:rPr lang="el-GR" sz="2000" smtClean="0"/>
              <a:t>.</a:t>
            </a:r>
          </a:p>
          <a:p>
            <a:pPr marL="0" indent="0" eaLnBrk="1" hangingPunct="1">
              <a:lnSpc>
                <a:spcPct val="110000"/>
              </a:lnSpc>
              <a:spcAft>
                <a:spcPct val="70000"/>
              </a:spcAft>
              <a:buFont typeface="Wingdings" pitchFamily="2" charset="2"/>
              <a:buNone/>
            </a:pPr>
            <a:endParaRPr lang="el-GR" sz="2000" smtClean="0"/>
          </a:p>
          <a:p>
            <a:pPr marL="0" indent="0" algn="just" eaLnBrk="1" hangingPunct="1">
              <a:lnSpc>
                <a:spcPct val="140000"/>
              </a:lnSpc>
              <a:spcBef>
                <a:spcPct val="25000"/>
              </a:spcBef>
              <a:buFont typeface="Wingdings" pitchFamily="2" charset="2"/>
              <a:buNone/>
            </a:pPr>
            <a:endParaRPr lang="el-GR" sz="2500" baseline="30000" smtClean="0"/>
          </a:p>
        </p:txBody>
      </p:sp>
      <p:sp>
        <p:nvSpPr>
          <p:cNvPr id="276483" name="Rectangle 3"/>
          <p:cNvSpPr>
            <a:spLocks noGrp="1" noChangeArrowheads="1"/>
          </p:cNvSpPr>
          <p:nvPr>
            <p:ph type="title"/>
          </p:nvPr>
        </p:nvSpPr>
        <p:spPr>
          <a:xfrm>
            <a:off x="533400" y="304800"/>
            <a:ext cx="8229600" cy="914400"/>
          </a:xfrm>
        </p:spPr>
        <p:txBody>
          <a:bodyPr bIns="0"/>
          <a:lstStyle/>
          <a:p>
            <a:pPr algn="l" eaLnBrk="1" hangingPunct="1">
              <a:defRPr/>
            </a:pPr>
            <a:r>
              <a:rPr lang="el-GR" smtClean="0"/>
              <a:t>Εισαγωγή </a:t>
            </a:r>
            <a:r>
              <a:rPr lang="el-GR" sz="2500" smtClean="0"/>
              <a:t>(Θεωρίες Κινήτρων για μάθηση)</a:t>
            </a:r>
            <a:endParaRPr lang="en-US" sz="25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648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533400" y="304800"/>
            <a:ext cx="8229600" cy="914400"/>
          </a:xfrm>
        </p:spPr>
        <p:txBody>
          <a:bodyPr bIns="0"/>
          <a:lstStyle/>
          <a:p>
            <a:pPr algn="l" eaLnBrk="1" hangingPunct="1">
              <a:defRPr/>
            </a:pPr>
            <a:r>
              <a:rPr lang="el-GR" smtClean="0"/>
              <a:t>Εισαγωγή:</a:t>
            </a:r>
            <a:endParaRPr lang="en-US" sz="3500" smtClean="0"/>
          </a:p>
        </p:txBody>
      </p:sp>
      <p:sp>
        <p:nvSpPr>
          <p:cNvPr id="270339" name="Rectangle 3"/>
          <p:cNvSpPr>
            <a:spLocks noGrp="1" noChangeArrowheads="1"/>
          </p:cNvSpPr>
          <p:nvPr>
            <p:ph type="body" idx="1"/>
          </p:nvPr>
        </p:nvSpPr>
        <p:spPr>
          <a:xfrm>
            <a:off x="171450" y="1371600"/>
            <a:ext cx="8915400" cy="4876800"/>
          </a:xfrm>
          <a:noFill/>
        </p:spPr>
        <p:txBody>
          <a:bodyPr/>
          <a:lstStyle/>
          <a:p>
            <a:pPr marL="0" indent="0" algn="ctr" eaLnBrk="1" hangingPunct="1">
              <a:lnSpc>
                <a:spcPct val="120000"/>
              </a:lnSpc>
              <a:spcBef>
                <a:spcPct val="0"/>
              </a:spcBef>
              <a:buSzPct val="115000"/>
              <a:buFont typeface="Wingdings" pitchFamily="2" charset="2"/>
              <a:buNone/>
            </a:pPr>
            <a:r>
              <a:rPr lang="el-GR" sz="2700" smtClean="0"/>
              <a:t>Σε συνεργασία με την ομάδα μάθησης των Φυσικών και Περιβαλλοντικών Επιστημών, πραγματοποιήθηκε η εφαρμογή ενός προβληματοκεντρικού</a:t>
            </a:r>
            <a:r>
              <a:rPr lang="en-GB" sz="2700" smtClean="0"/>
              <a:t> </a:t>
            </a:r>
            <a:r>
              <a:rPr lang="el-GR" sz="2700" smtClean="0"/>
              <a:t>μοντέλου μάθησης με συνθετική εργασία (</a:t>
            </a:r>
            <a:r>
              <a:rPr lang="en-GB" sz="2700" smtClean="0"/>
              <a:t>PBL</a:t>
            </a:r>
            <a:r>
              <a:rPr lang="el-GR" sz="2700" smtClean="0"/>
              <a:t>) γύρω από το ζήτημα της Ηχομόνωσης σε Τεχνική Σχολή.  </a:t>
            </a:r>
          </a:p>
          <a:p>
            <a:pPr marL="0" indent="0" algn="ctr" eaLnBrk="1" hangingPunct="1">
              <a:lnSpc>
                <a:spcPct val="120000"/>
              </a:lnSpc>
              <a:spcBef>
                <a:spcPct val="0"/>
              </a:spcBef>
              <a:buSzPct val="115000"/>
              <a:buFont typeface="Wingdings" pitchFamily="2" charset="2"/>
              <a:buNone/>
            </a:pPr>
            <a:endParaRPr lang="el-GR" sz="1200" smtClean="0"/>
          </a:p>
          <a:p>
            <a:pPr marL="0" indent="0" algn="ctr" eaLnBrk="1" hangingPunct="1">
              <a:lnSpc>
                <a:spcPct val="120000"/>
              </a:lnSpc>
              <a:spcBef>
                <a:spcPct val="0"/>
              </a:spcBef>
              <a:buClr>
                <a:schemeClr val="tx2"/>
              </a:buClr>
              <a:buFont typeface="Wingdings" pitchFamily="2" charset="2"/>
              <a:buNone/>
            </a:pPr>
            <a:r>
              <a:rPr lang="el-GR" sz="2700" smtClean="0"/>
              <a:t>Στόχος της διδακτικής παρέμβασης, όπως έχει σχεδιαστεί, είναι η επίτευξη εννοιολογικής κατανόησης αναφορικά με τον ήχο και την αλληλεπίδρασή του με την ύλη και η διατήρηση των κινήτρων των μαθητών.</a:t>
            </a:r>
          </a:p>
          <a:p>
            <a:pPr marL="0" indent="0" algn="ctr" eaLnBrk="1" hangingPunct="1">
              <a:lnSpc>
                <a:spcPct val="120000"/>
              </a:lnSpc>
              <a:spcBef>
                <a:spcPct val="0"/>
              </a:spcBef>
              <a:buSzPct val="115000"/>
              <a:buFont typeface="Wingdings" pitchFamily="2" charset="2"/>
              <a:buNone/>
            </a:pPr>
            <a:endParaRPr lang="en-US" sz="2700" smtClean="0"/>
          </a:p>
          <a:p>
            <a:pPr marL="0" indent="0" algn="ctr" eaLnBrk="1" hangingPunct="1">
              <a:lnSpc>
                <a:spcPct val="120000"/>
              </a:lnSpc>
              <a:spcBef>
                <a:spcPct val="0"/>
              </a:spcBef>
              <a:buSzPct val="120000"/>
              <a:buFont typeface="Wingdings" pitchFamily="2" charset="2"/>
              <a:buNone/>
            </a:pPr>
            <a:endParaRPr lang="el-GR" sz="2600" b="1" smtClean="0"/>
          </a:p>
        </p:txBody>
      </p:sp>
      <p:pic>
        <p:nvPicPr>
          <p:cNvPr id="270340" name="Picture 4" descr="book15">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3429000"/>
            <a:ext cx="10287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7034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703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p:cNvSpPr>
            <a:spLocks noGrp="1" noChangeArrowheads="1"/>
          </p:cNvSpPr>
          <p:nvPr>
            <p:ph type="title"/>
          </p:nvPr>
        </p:nvSpPr>
        <p:spPr>
          <a:xfrm>
            <a:off x="533400" y="304800"/>
            <a:ext cx="8229600" cy="914400"/>
          </a:xfrm>
        </p:spPr>
        <p:txBody>
          <a:bodyPr bIns="0"/>
          <a:lstStyle/>
          <a:p>
            <a:pPr algn="l" eaLnBrk="1" hangingPunct="1">
              <a:defRPr/>
            </a:pPr>
            <a:r>
              <a:rPr lang="el-GR" smtClean="0"/>
              <a:t>Εισαγωγή </a:t>
            </a:r>
            <a:r>
              <a:rPr lang="el-GR" sz="2500" smtClean="0"/>
              <a:t>(Θεωρίες Κινήτρων για μάθηση)</a:t>
            </a:r>
            <a:endParaRPr lang="en-US" sz="2500" smtClean="0"/>
          </a:p>
        </p:txBody>
      </p:sp>
      <p:sp>
        <p:nvSpPr>
          <p:cNvPr id="43011" name="Rectangle 5"/>
          <p:cNvSpPr>
            <a:spLocks noGrp="1" noChangeArrowheads="1"/>
          </p:cNvSpPr>
          <p:nvPr>
            <p:ph type="body" idx="1"/>
          </p:nvPr>
        </p:nvSpPr>
        <p:spPr>
          <a:xfrm>
            <a:off x="457200" y="1295400"/>
            <a:ext cx="8458200" cy="1590675"/>
          </a:xfrm>
          <a:noFill/>
        </p:spPr>
        <p:txBody>
          <a:bodyPr/>
          <a:lstStyle/>
          <a:p>
            <a:pPr marL="0" indent="0" eaLnBrk="1" hangingPunct="1">
              <a:lnSpc>
                <a:spcPct val="120000"/>
              </a:lnSpc>
              <a:buFont typeface="Wingdings" pitchFamily="2" charset="2"/>
              <a:buNone/>
            </a:pPr>
            <a:r>
              <a:rPr lang="el-GR" sz="2800" smtClean="0"/>
              <a:t>Σημαντική πηγή πληροφόρησης  για επιτυχημένες συνθήκες μάθησης είναι οι ίδιοι οι μαθητές οι οποίοι θεωρούν ουσιώδη</a:t>
            </a:r>
            <a:r>
              <a:rPr lang="el-GR" smtClean="0"/>
              <a:t> </a:t>
            </a:r>
            <a:r>
              <a:rPr lang="el-GR" baseline="30000" smtClean="0"/>
              <a:t>14</a:t>
            </a:r>
            <a:r>
              <a:rPr lang="el-GR" smtClean="0"/>
              <a:t> : </a:t>
            </a:r>
            <a:endParaRPr lang="en-US" smtClean="0"/>
          </a:p>
          <a:p>
            <a:pPr marL="0" indent="0" eaLnBrk="1" hangingPunct="1">
              <a:lnSpc>
                <a:spcPct val="120000"/>
              </a:lnSpc>
              <a:spcAft>
                <a:spcPct val="70000"/>
              </a:spcAft>
              <a:buFont typeface="Wingdings" pitchFamily="2" charset="2"/>
              <a:buNone/>
            </a:pPr>
            <a:endParaRPr lang="el-GR" smtClean="0"/>
          </a:p>
        </p:txBody>
      </p:sp>
      <p:sp>
        <p:nvSpPr>
          <p:cNvPr id="286726" name="Rectangle 6"/>
          <p:cNvSpPr>
            <a:spLocks noChangeArrowheads="1"/>
          </p:cNvSpPr>
          <p:nvPr/>
        </p:nvSpPr>
        <p:spPr bwMode="auto">
          <a:xfrm>
            <a:off x="822325" y="2935288"/>
            <a:ext cx="8474075" cy="415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625475" indent="-625475">
              <a:lnSpc>
                <a:spcPct val="120000"/>
              </a:lnSpc>
              <a:spcBef>
                <a:spcPct val="0"/>
              </a:spcBef>
              <a:buClr>
                <a:srgbClr val="003366"/>
              </a:buClr>
              <a:buSzPct val="125000"/>
              <a:buFont typeface="Wingdings" pitchFamily="2" charset="2"/>
              <a:buChar char="Ø"/>
            </a:pPr>
            <a:r>
              <a:rPr lang="el-GR">
                <a:solidFill>
                  <a:srgbClr val="003366"/>
                </a:solidFill>
              </a:rPr>
              <a:t>την προσωπικότητα και την επαγγελματική καταξίωση του διδάσκοντα.</a:t>
            </a:r>
          </a:p>
          <a:p>
            <a:pPr marL="625475" indent="-625475">
              <a:lnSpc>
                <a:spcPct val="120000"/>
              </a:lnSpc>
              <a:spcBef>
                <a:spcPct val="0"/>
              </a:spcBef>
              <a:buClr>
                <a:srgbClr val="003366"/>
              </a:buClr>
              <a:buSzPct val="125000"/>
              <a:buFont typeface="Wingdings" pitchFamily="2" charset="2"/>
              <a:buChar char="Ø"/>
            </a:pPr>
            <a:r>
              <a:rPr lang="el-GR">
                <a:solidFill>
                  <a:srgbClr val="003366"/>
                </a:solidFill>
              </a:rPr>
              <a:t>τις ομαδικές εργασίες και κοινωνικές συνθήκες</a:t>
            </a:r>
            <a:r>
              <a:rPr lang="en-GB">
                <a:solidFill>
                  <a:srgbClr val="003366"/>
                </a:solidFill>
              </a:rPr>
              <a:t> </a:t>
            </a:r>
            <a:r>
              <a:rPr lang="el-GR">
                <a:solidFill>
                  <a:srgbClr val="003366"/>
                </a:solidFill>
              </a:rPr>
              <a:t>μάθησης.</a:t>
            </a:r>
            <a:r>
              <a:rPr lang="el-GR"/>
              <a:t> </a:t>
            </a:r>
          </a:p>
          <a:p>
            <a:pPr marL="625475" indent="-625475">
              <a:lnSpc>
                <a:spcPct val="120000"/>
              </a:lnSpc>
              <a:spcBef>
                <a:spcPct val="0"/>
              </a:spcBef>
              <a:buClr>
                <a:srgbClr val="003366"/>
              </a:buClr>
              <a:buSzPct val="125000"/>
              <a:buFont typeface="Wingdings" pitchFamily="2" charset="2"/>
              <a:buChar char="Ø"/>
            </a:pPr>
            <a:r>
              <a:rPr lang="el-GR">
                <a:solidFill>
                  <a:srgbClr val="003366"/>
                </a:solidFill>
              </a:rPr>
              <a:t>τα ατομικά επιτεύγματα μάθησης και ανάπτυξη της αυτεπάρκειας (</a:t>
            </a:r>
            <a:r>
              <a:rPr lang="en-US">
                <a:solidFill>
                  <a:srgbClr val="003366"/>
                </a:solidFill>
              </a:rPr>
              <a:t>self</a:t>
            </a:r>
            <a:r>
              <a:rPr lang="el-GR">
                <a:solidFill>
                  <a:srgbClr val="003366"/>
                </a:solidFill>
              </a:rPr>
              <a:t>-</a:t>
            </a:r>
            <a:r>
              <a:rPr lang="en-US">
                <a:solidFill>
                  <a:srgbClr val="003366"/>
                </a:solidFill>
              </a:rPr>
              <a:t>efficacy</a:t>
            </a:r>
            <a:r>
              <a:rPr lang="el-GR">
                <a:solidFill>
                  <a:srgbClr val="003366"/>
                </a:solidFill>
              </a:rPr>
              <a:t>).</a:t>
            </a:r>
          </a:p>
          <a:p>
            <a:pPr marL="625475" indent="-625475">
              <a:lnSpc>
                <a:spcPct val="120000"/>
              </a:lnSpc>
              <a:spcBef>
                <a:spcPct val="0"/>
              </a:spcBef>
              <a:buClr>
                <a:srgbClr val="003366"/>
              </a:buClr>
              <a:buSzPct val="125000"/>
              <a:buFont typeface="Wingdings" pitchFamily="2" charset="2"/>
              <a:buNone/>
            </a:pPr>
            <a:endParaRPr lang="el-GR"/>
          </a:p>
          <a:p>
            <a:pPr marL="625475" indent="-625475">
              <a:lnSpc>
                <a:spcPct val="110000"/>
              </a:lnSpc>
              <a:spcBef>
                <a:spcPct val="0"/>
              </a:spcBef>
              <a:buClr>
                <a:srgbClr val="003366"/>
              </a:buClr>
              <a:buSzPct val="125000"/>
              <a:buFont typeface="Wingdings" pitchFamily="2" charset="2"/>
              <a:buChar char="Ø"/>
            </a:pPr>
            <a:endParaRPr lang="el-GR">
              <a:solidFill>
                <a:srgbClr val="003366"/>
              </a:solidFill>
            </a:endParaRPr>
          </a:p>
        </p:txBody>
      </p:sp>
      <p:pic>
        <p:nvPicPr>
          <p:cNvPr id="286731" name="Picture 11" descr="Picture1">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5486400"/>
            <a:ext cx="8572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8672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8672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8672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67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505200"/>
            <a:ext cx="9144000" cy="52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35"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343400"/>
            <a:ext cx="9144000" cy="1443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9250" name="Rectangle 2"/>
          <p:cNvSpPr>
            <a:spLocks noGrp="1" noChangeArrowheads="1"/>
          </p:cNvSpPr>
          <p:nvPr>
            <p:ph type="title"/>
          </p:nvPr>
        </p:nvSpPr>
        <p:spPr>
          <a:xfrm>
            <a:off x="608013" y="271463"/>
            <a:ext cx="8610600" cy="914400"/>
          </a:xfrm>
        </p:spPr>
        <p:txBody>
          <a:bodyPr bIns="0"/>
          <a:lstStyle/>
          <a:p>
            <a:pPr marL="800100" indent="-800100" algn="l" eaLnBrk="1" hangingPunct="1">
              <a:lnSpc>
                <a:spcPct val="90000"/>
              </a:lnSpc>
              <a:defRPr/>
            </a:pPr>
            <a:r>
              <a:rPr lang="el-GR" sz="3800" smtClean="0"/>
              <a:t>Εφαρμογή: Το διδακτικό υλικό</a:t>
            </a:r>
            <a:r>
              <a:rPr lang="el-GR" sz="3600" smtClean="0"/>
              <a:t> </a:t>
            </a:r>
            <a:r>
              <a:rPr lang="el-GR" smtClean="0"/>
              <a:t> </a:t>
            </a:r>
            <a:endParaRPr lang="en-US" sz="3500" smtClean="0"/>
          </a:p>
        </p:txBody>
      </p:sp>
      <p:sp>
        <p:nvSpPr>
          <p:cNvPr id="44037" name="Rectangle 5"/>
          <p:cNvSpPr>
            <a:spLocks noGrp="1" noChangeArrowheads="1"/>
          </p:cNvSpPr>
          <p:nvPr>
            <p:ph type="body" idx="1"/>
          </p:nvPr>
        </p:nvSpPr>
        <p:spPr/>
        <p:txBody>
          <a:bodyPr/>
          <a:lstStyle/>
          <a:p>
            <a:pPr eaLnBrk="1" hangingPunct="1"/>
            <a:endParaRPr lang="el-GR" smtClean="0"/>
          </a:p>
        </p:txBody>
      </p:sp>
      <p:pic>
        <p:nvPicPr>
          <p:cNvPr id="44038"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295400"/>
            <a:ext cx="9144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9260" name="Text Box 12"/>
          <p:cNvSpPr txBox="1">
            <a:spLocks noChangeArrowheads="1"/>
          </p:cNvSpPr>
          <p:nvPr/>
        </p:nvSpPr>
        <p:spPr bwMode="auto">
          <a:xfrm>
            <a:off x="457200" y="4114800"/>
            <a:ext cx="31242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l-GR">
                <a:latin typeface="Monotype Corsiva" pitchFamily="66" charset="0"/>
              </a:rPr>
              <a:t>Πολυστερίνη</a:t>
            </a:r>
          </a:p>
          <a:p>
            <a:pPr eaLnBrk="1" hangingPunct="1">
              <a:buFontTx/>
              <a:buNone/>
            </a:pPr>
            <a:r>
              <a:rPr lang="el-GR">
                <a:latin typeface="Monotype Corsiva" pitchFamily="66" charset="0"/>
              </a:rPr>
              <a:t>Αλουμίνιο</a:t>
            </a:r>
          </a:p>
          <a:p>
            <a:pPr eaLnBrk="1" hangingPunct="1">
              <a:buFontTx/>
              <a:buNone/>
            </a:pPr>
            <a:r>
              <a:rPr lang="el-GR">
                <a:latin typeface="Monotype Corsiva" pitchFamily="66" charset="0"/>
              </a:rPr>
              <a:t>Υαλοβάμβακας</a:t>
            </a:r>
          </a:p>
          <a:p>
            <a:pPr eaLnBrk="1" hangingPunct="1">
              <a:buFontTx/>
              <a:buNone/>
            </a:pPr>
            <a:r>
              <a:rPr lang="el-GR">
                <a:latin typeface="Monotype Corsiva" pitchFamily="66" charset="0"/>
              </a:rPr>
              <a:t>Άδειο κουτί </a:t>
            </a:r>
            <a:endParaRPr lang="en-US">
              <a:latin typeface="Monotype Corsiva" pitchFamily="66" charset="0"/>
            </a:endParaRPr>
          </a:p>
        </p:txBody>
      </p:sp>
      <p:sp>
        <p:nvSpPr>
          <p:cNvPr id="309261" name="Text Box 13"/>
          <p:cNvSpPr txBox="1">
            <a:spLocks noChangeArrowheads="1"/>
          </p:cNvSpPr>
          <p:nvPr/>
        </p:nvSpPr>
        <p:spPr bwMode="auto">
          <a:xfrm>
            <a:off x="3657600" y="4114800"/>
            <a:ext cx="4038600" cy="154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20000"/>
              </a:spcBef>
              <a:spcAft>
                <a:spcPct val="0"/>
              </a:spcAft>
              <a:buChar char="•"/>
              <a:defRPr sz="2800">
                <a:solidFill>
                  <a:schemeClr val="tx1"/>
                </a:solidFill>
                <a:latin typeface="Arial" charset="0"/>
              </a:defRPr>
            </a:lvl6pPr>
            <a:lvl7pPr marL="2971800" indent="-228600" eaLnBrk="0" fontAlgn="base" hangingPunct="0">
              <a:spcBef>
                <a:spcPct val="20000"/>
              </a:spcBef>
              <a:spcAft>
                <a:spcPct val="0"/>
              </a:spcAft>
              <a:buChar char="•"/>
              <a:defRPr sz="2800">
                <a:solidFill>
                  <a:schemeClr val="tx1"/>
                </a:solidFill>
                <a:latin typeface="Arial" charset="0"/>
              </a:defRPr>
            </a:lvl7pPr>
            <a:lvl8pPr marL="3429000" indent="-228600" eaLnBrk="0" fontAlgn="base" hangingPunct="0">
              <a:spcBef>
                <a:spcPct val="20000"/>
              </a:spcBef>
              <a:spcAft>
                <a:spcPct val="0"/>
              </a:spcAft>
              <a:buChar char="•"/>
              <a:defRPr sz="2800">
                <a:solidFill>
                  <a:schemeClr val="tx1"/>
                </a:solidFill>
                <a:latin typeface="Arial" charset="0"/>
              </a:defRPr>
            </a:lvl8pPr>
            <a:lvl9pPr marL="3886200" indent="-228600" eaLnBrk="0" fontAlgn="base" hangingPunct="0">
              <a:spcBef>
                <a:spcPct val="20000"/>
              </a:spcBef>
              <a:spcAft>
                <a:spcPct val="0"/>
              </a:spcAft>
              <a:buChar char="•"/>
              <a:defRPr sz="2800">
                <a:solidFill>
                  <a:schemeClr val="tx1"/>
                </a:solidFill>
                <a:latin typeface="Arial" charset="0"/>
              </a:defRPr>
            </a:lvl9pPr>
          </a:lstStyle>
          <a:p>
            <a:pPr eaLnBrk="1" hangingPunct="1">
              <a:buFontTx/>
              <a:buNone/>
            </a:pPr>
            <a:r>
              <a:rPr lang="el-GR">
                <a:latin typeface="Monotype Corsiva" pitchFamily="66" charset="0"/>
              </a:rPr>
              <a:t>Γεννήτρια συχνοτήτων</a:t>
            </a:r>
          </a:p>
          <a:p>
            <a:pPr eaLnBrk="1" hangingPunct="1">
              <a:buFontTx/>
              <a:buNone/>
            </a:pPr>
            <a:r>
              <a:rPr lang="el-GR">
                <a:latin typeface="Monotype Corsiva" pitchFamily="66" charset="0"/>
              </a:rPr>
              <a:t>Βομβητής</a:t>
            </a:r>
          </a:p>
          <a:p>
            <a:pPr eaLnBrk="1" hangingPunct="1">
              <a:buFontTx/>
              <a:buNone/>
            </a:pPr>
            <a:r>
              <a:rPr lang="el-GR">
                <a:latin typeface="Monotype Corsiva" pitchFamily="66" charset="0"/>
              </a:rPr>
              <a:t>Μετρητής ήχου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09260">
                                            <p:txEl>
                                              <p:pRg st="0" end="0"/>
                                            </p:txEl>
                                          </p:spTgt>
                                        </p:tgtEl>
                                        <p:attrNameLst>
                                          <p:attrName>style.visibility</p:attrName>
                                        </p:attrNameLst>
                                      </p:cBhvr>
                                      <p:to>
                                        <p:strVal val="visible"/>
                                      </p:to>
                                    </p:set>
                                    <p:anim calcmode="discrete" valueType="clr">
                                      <p:cBhvr override="childStyle">
                                        <p:cTn id="7" dur="80"/>
                                        <p:tgtEl>
                                          <p:spTgt spid="30926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09260">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09260">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09260">
                                            <p:txEl>
                                              <p:pRg st="1" end="1"/>
                                            </p:txEl>
                                          </p:spTgt>
                                        </p:tgtEl>
                                        <p:attrNameLst>
                                          <p:attrName>style.visibility</p:attrName>
                                        </p:attrNameLst>
                                      </p:cBhvr>
                                      <p:to>
                                        <p:strVal val="visible"/>
                                      </p:to>
                                    </p:set>
                                    <p:anim calcmode="discrete" valueType="clr">
                                      <p:cBhvr override="childStyle">
                                        <p:cTn id="14" dur="80"/>
                                        <p:tgtEl>
                                          <p:spTgt spid="309260">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09260">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09260">
                                            <p:txEl>
                                              <p:pRg st="1" end="1"/>
                                            </p:txEl>
                                          </p:spTgt>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09260">
                                            <p:txEl>
                                              <p:pRg st="2" end="2"/>
                                            </p:txEl>
                                          </p:spTgt>
                                        </p:tgtEl>
                                        <p:attrNameLst>
                                          <p:attrName>style.visibility</p:attrName>
                                        </p:attrNameLst>
                                      </p:cBhvr>
                                      <p:to>
                                        <p:strVal val="visible"/>
                                      </p:to>
                                    </p:set>
                                    <p:anim calcmode="discrete" valueType="clr">
                                      <p:cBhvr override="childStyle">
                                        <p:cTn id="21" dur="80"/>
                                        <p:tgtEl>
                                          <p:spTgt spid="309260">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09260">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09260">
                                            <p:txEl>
                                              <p:pRg st="2" end="2"/>
                                            </p:txEl>
                                          </p:spTgt>
                                        </p:tgtEl>
                                        <p:attrNameLst>
                                          <p:attrName>fill.type</p:attrName>
                                        </p:attrNameLst>
                                      </p:cBhvr>
                                      <p:to>
                                        <p:strVal val="solid"/>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309260">
                                            <p:txEl>
                                              <p:pRg st="3" end="3"/>
                                            </p:txEl>
                                          </p:spTgt>
                                        </p:tgtEl>
                                        <p:attrNameLst>
                                          <p:attrName>style.visibility</p:attrName>
                                        </p:attrNameLst>
                                      </p:cBhvr>
                                      <p:to>
                                        <p:strVal val="visible"/>
                                      </p:to>
                                    </p:set>
                                    <p:anim calcmode="discrete" valueType="clr">
                                      <p:cBhvr override="childStyle">
                                        <p:cTn id="28" dur="80"/>
                                        <p:tgtEl>
                                          <p:spTgt spid="309260">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09260">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309260">
                                            <p:txEl>
                                              <p:pRg st="3" end="3"/>
                                            </p:txEl>
                                          </p:spTgt>
                                        </p:tgtEl>
                                        <p:attrNameLst>
                                          <p:attrName>fill.type</p:attrName>
                                        </p:attrNameLst>
                                      </p:cBhvr>
                                      <p:to>
                                        <p:strVal val="solid"/>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309261">
                                            <p:txEl>
                                              <p:pRg st="0" end="0"/>
                                            </p:txEl>
                                          </p:spTgt>
                                        </p:tgtEl>
                                        <p:attrNameLst>
                                          <p:attrName>style.visibility</p:attrName>
                                        </p:attrNameLst>
                                      </p:cBhvr>
                                      <p:to>
                                        <p:strVal val="visible"/>
                                      </p:to>
                                    </p:set>
                                    <p:anim calcmode="discrete" valueType="clr">
                                      <p:cBhvr override="childStyle">
                                        <p:cTn id="35" dur="80"/>
                                        <p:tgtEl>
                                          <p:spTgt spid="30926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09261">
                                            <p:txEl>
                                              <p:pRg st="0" end="0"/>
                                            </p:txEl>
                                          </p:spTgt>
                                        </p:tgtEl>
                                        <p:attrNameLst>
                                          <p:attrName>fillcolor</p:attrName>
                                        </p:attrNameLst>
                                      </p:cBhvr>
                                      <p:tavLst>
                                        <p:tav tm="0">
                                          <p:val>
                                            <p:clrVal>
                                              <a:schemeClr val="accent2"/>
                                            </p:clrVal>
                                          </p:val>
                                        </p:tav>
                                        <p:tav tm="50000">
                                          <p:val>
                                            <p:clrVal>
                                              <a:schemeClr val="hlink"/>
                                            </p:clrVal>
                                          </p:val>
                                        </p:tav>
                                      </p:tavLst>
                                    </p:anim>
                                    <p:set>
                                      <p:cBhvr>
                                        <p:cTn id="37" dur="80"/>
                                        <p:tgtEl>
                                          <p:spTgt spid="309261">
                                            <p:txEl>
                                              <p:pRg st="0" end="0"/>
                                            </p:txEl>
                                          </p:spTgt>
                                        </p:tgtEl>
                                        <p:attrNameLst>
                                          <p:attrName>fill.type</p:attrName>
                                        </p:attrNameLst>
                                      </p:cBhvr>
                                      <p:to>
                                        <p:strVal val="solid"/>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27" presetClass="entr" presetSubtype="0" fill="hold" nodeType="clickEffect">
                                  <p:stCondLst>
                                    <p:cond delay="0"/>
                                  </p:stCondLst>
                                  <p:iterate type="lt">
                                    <p:tmPct val="50000"/>
                                  </p:iterate>
                                  <p:childTnLst>
                                    <p:set>
                                      <p:cBhvr>
                                        <p:cTn id="41" dur="1" fill="hold">
                                          <p:stCondLst>
                                            <p:cond delay="0"/>
                                          </p:stCondLst>
                                        </p:cTn>
                                        <p:tgtEl>
                                          <p:spTgt spid="309261">
                                            <p:txEl>
                                              <p:pRg st="1" end="1"/>
                                            </p:txEl>
                                          </p:spTgt>
                                        </p:tgtEl>
                                        <p:attrNameLst>
                                          <p:attrName>style.visibility</p:attrName>
                                        </p:attrNameLst>
                                      </p:cBhvr>
                                      <p:to>
                                        <p:strVal val="visible"/>
                                      </p:to>
                                    </p:set>
                                    <p:anim calcmode="discrete" valueType="clr">
                                      <p:cBhvr override="childStyle">
                                        <p:cTn id="42" dur="80"/>
                                        <p:tgtEl>
                                          <p:spTgt spid="309261">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309261">
                                            <p:txEl>
                                              <p:pRg st="1" end="1"/>
                                            </p:txEl>
                                          </p:spTgt>
                                        </p:tgtEl>
                                        <p:attrNameLst>
                                          <p:attrName>fillcolor</p:attrName>
                                        </p:attrNameLst>
                                      </p:cBhvr>
                                      <p:tavLst>
                                        <p:tav tm="0">
                                          <p:val>
                                            <p:clrVal>
                                              <a:schemeClr val="accent2"/>
                                            </p:clrVal>
                                          </p:val>
                                        </p:tav>
                                        <p:tav tm="50000">
                                          <p:val>
                                            <p:clrVal>
                                              <a:schemeClr val="hlink"/>
                                            </p:clrVal>
                                          </p:val>
                                        </p:tav>
                                      </p:tavLst>
                                    </p:anim>
                                    <p:set>
                                      <p:cBhvr>
                                        <p:cTn id="44" dur="80"/>
                                        <p:tgtEl>
                                          <p:spTgt spid="309261">
                                            <p:txEl>
                                              <p:pRg st="1" end="1"/>
                                            </p:txEl>
                                          </p:spTgt>
                                        </p:tgtEl>
                                        <p:attrNameLst>
                                          <p:attrName>fill.type</p:attrName>
                                        </p:attrNameLst>
                                      </p:cBhvr>
                                      <p:to>
                                        <p:strVal val="solid"/>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27" presetClass="entr" presetSubtype="0" fill="hold" nodeType="clickEffect">
                                  <p:stCondLst>
                                    <p:cond delay="0"/>
                                  </p:stCondLst>
                                  <p:iterate type="lt">
                                    <p:tmPct val="50000"/>
                                  </p:iterate>
                                  <p:childTnLst>
                                    <p:set>
                                      <p:cBhvr>
                                        <p:cTn id="48" dur="1" fill="hold">
                                          <p:stCondLst>
                                            <p:cond delay="0"/>
                                          </p:stCondLst>
                                        </p:cTn>
                                        <p:tgtEl>
                                          <p:spTgt spid="309261">
                                            <p:txEl>
                                              <p:pRg st="2" end="2"/>
                                            </p:txEl>
                                          </p:spTgt>
                                        </p:tgtEl>
                                        <p:attrNameLst>
                                          <p:attrName>style.visibility</p:attrName>
                                        </p:attrNameLst>
                                      </p:cBhvr>
                                      <p:to>
                                        <p:strVal val="visible"/>
                                      </p:to>
                                    </p:set>
                                    <p:anim calcmode="discrete" valueType="clr">
                                      <p:cBhvr override="childStyle">
                                        <p:cTn id="49" dur="80"/>
                                        <p:tgtEl>
                                          <p:spTgt spid="309261">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309261">
                                            <p:txEl>
                                              <p:pRg st="2" end="2"/>
                                            </p:txEl>
                                          </p:spTgt>
                                        </p:tgtEl>
                                        <p:attrNameLst>
                                          <p:attrName>fillcolor</p:attrName>
                                        </p:attrNameLst>
                                      </p:cBhvr>
                                      <p:tavLst>
                                        <p:tav tm="0">
                                          <p:val>
                                            <p:clrVal>
                                              <a:schemeClr val="accent2"/>
                                            </p:clrVal>
                                          </p:val>
                                        </p:tav>
                                        <p:tav tm="50000">
                                          <p:val>
                                            <p:clrVal>
                                              <a:schemeClr val="hlink"/>
                                            </p:clrVal>
                                          </p:val>
                                        </p:tav>
                                      </p:tavLst>
                                    </p:anim>
                                    <p:set>
                                      <p:cBhvr>
                                        <p:cTn id="51" dur="80"/>
                                        <p:tgtEl>
                                          <p:spTgt spid="309261">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1303"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b="-1170"/>
          <a:stretch>
            <a:fillRect/>
          </a:stretch>
        </p:blipFill>
        <p:spPr bwMode="auto">
          <a:xfrm>
            <a:off x="-19050" y="5289550"/>
            <a:ext cx="9144000"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1298" name="Rectangle 2"/>
          <p:cNvSpPr>
            <a:spLocks noGrp="1" noChangeArrowheads="1"/>
          </p:cNvSpPr>
          <p:nvPr>
            <p:ph type="title"/>
          </p:nvPr>
        </p:nvSpPr>
        <p:spPr>
          <a:xfrm>
            <a:off x="608013" y="271463"/>
            <a:ext cx="8610600" cy="914400"/>
          </a:xfrm>
        </p:spPr>
        <p:txBody>
          <a:bodyPr bIns="0"/>
          <a:lstStyle/>
          <a:p>
            <a:pPr marL="800100" indent="-800100" algn="l" eaLnBrk="1" hangingPunct="1">
              <a:lnSpc>
                <a:spcPct val="90000"/>
              </a:lnSpc>
              <a:defRPr/>
            </a:pPr>
            <a:r>
              <a:rPr lang="el-GR" sz="3800" smtClean="0"/>
              <a:t>Εφαρμογή: Το διδακτικό υλικό</a:t>
            </a:r>
            <a:r>
              <a:rPr lang="el-GR" sz="3600" smtClean="0"/>
              <a:t> </a:t>
            </a:r>
            <a:r>
              <a:rPr lang="el-GR" smtClean="0"/>
              <a:t> </a:t>
            </a:r>
            <a:endParaRPr lang="en-US" sz="3500" smtClean="0"/>
          </a:p>
        </p:txBody>
      </p:sp>
      <p:sp>
        <p:nvSpPr>
          <p:cNvPr id="311299" name="AutoShape 3">
            <a:hlinkClick r:id="rId4" action="ppaction://hlinksldjump"/>
          </p:cNvPr>
          <p:cNvSpPr>
            <a:spLocks noChangeArrowheads="1"/>
          </p:cNvSpPr>
          <p:nvPr/>
        </p:nvSpPr>
        <p:spPr bwMode="auto">
          <a:xfrm>
            <a:off x="8362950" y="5619750"/>
            <a:ext cx="576263" cy="503238"/>
          </a:xfrm>
          <a:prstGeom prst="smileyFace">
            <a:avLst>
              <a:gd name="adj" fmla="val 4653"/>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pic>
        <p:nvPicPr>
          <p:cNvPr id="45061"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524000"/>
            <a:ext cx="9144000"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062" name="Rectangle 10"/>
          <p:cNvSpPr>
            <a:spLocks noChangeArrowheads="1"/>
          </p:cNvSpPr>
          <p:nvPr/>
        </p:nvSpPr>
        <p:spPr bwMode="auto">
          <a:xfrm>
            <a:off x="228600" y="2438400"/>
            <a:ext cx="76962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pic>
        <p:nvPicPr>
          <p:cNvPr id="311308" name="Picture 12" descr="Image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9550" y="2276475"/>
            <a:ext cx="8223250" cy="288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4" name="Rectangle 13"/>
          <p:cNvSpPr>
            <a:spLocks noChangeArrowheads="1"/>
          </p:cNvSpPr>
          <p:nvPr/>
        </p:nvSpPr>
        <p:spPr bwMode="auto">
          <a:xfrm>
            <a:off x="438150" y="2324100"/>
            <a:ext cx="8305800" cy="2819400"/>
          </a:xfrm>
          <a:prstGeom prst="rect">
            <a:avLst/>
          </a:prstGeom>
          <a:noFill/>
          <a:ln w="50800" algn="ctr">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
        <p:nvSpPr>
          <p:cNvPr id="45065" name="Rectangle 1"/>
          <p:cNvSpPr>
            <a:spLocks noChangeArrowheads="1"/>
          </p:cNvSpPr>
          <p:nvPr/>
        </p:nvSpPr>
        <p:spPr bwMode="auto">
          <a:xfrm>
            <a:off x="7467600" y="5410200"/>
            <a:ext cx="2286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endParaRPr lang="el-G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11308"/>
                                        </p:tgtEl>
                                        <p:attrNameLst>
                                          <p:attrName>style.visibility</p:attrName>
                                        </p:attrNameLst>
                                      </p:cBhvr>
                                      <p:to>
                                        <p:strVal val="visible"/>
                                      </p:to>
                                    </p:set>
                                    <p:animEffect transition="in" filter="checkerboard(across)">
                                      <p:cBhvr>
                                        <p:cTn id="7" dur="500"/>
                                        <p:tgtEl>
                                          <p:spTgt spid="3113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311303"/>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11299"/>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0"/>
                                          </p:stCondLst>
                                        </p:cTn>
                                        <p:tgtEl>
                                          <p:spTgt spid="311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171450" y="1447800"/>
            <a:ext cx="8972550" cy="4876800"/>
          </a:xfrm>
          <a:noFill/>
        </p:spPr>
        <p:txBody>
          <a:bodyPr/>
          <a:lstStyle/>
          <a:p>
            <a:pPr marL="0" indent="0" eaLnBrk="1" hangingPunct="1">
              <a:lnSpc>
                <a:spcPct val="125000"/>
              </a:lnSpc>
              <a:spcBef>
                <a:spcPct val="5000"/>
              </a:spcBef>
              <a:buClr>
                <a:schemeClr val="tx2"/>
              </a:buClr>
              <a:buFont typeface="Wingdings" pitchFamily="2" charset="2"/>
              <a:buNone/>
            </a:pPr>
            <a:r>
              <a:rPr lang="el-GR" sz="3400" smtClean="0"/>
              <a:t>Αποτελείται από δύο διαφορετικού είδους δραστηριότητες</a:t>
            </a:r>
            <a:r>
              <a:rPr lang="el-GR" sz="3400" b="1" smtClean="0"/>
              <a:t>:</a:t>
            </a:r>
          </a:p>
        </p:txBody>
      </p:sp>
      <p:sp>
        <p:nvSpPr>
          <p:cNvPr id="272390" name="Rectangle 6"/>
          <p:cNvSpPr>
            <a:spLocks noChangeArrowheads="1"/>
          </p:cNvSpPr>
          <p:nvPr/>
        </p:nvSpPr>
        <p:spPr bwMode="auto">
          <a:xfrm>
            <a:off x="533400" y="2971800"/>
            <a:ext cx="86106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lnSpc>
                <a:spcPct val="120000"/>
              </a:lnSpc>
              <a:spcBef>
                <a:spcPct val="5000"/>
              </a:spcBef>
              <a:buClr>
                <a:srgbClr val="003366"/>
              </a:buClr>
              <a:buFont typeface="Wingdings" pitchFamily="2" charset="2"/>
              <a:buChar char="Ø"/>
            </a:pPr>
            <a:r>
              <a:rPr lang="el-GR" sz="3200">
                <a:solidFill>
                  <a:srgbClr val="003366"/>
                </a:solidFill>
              </a:rPr>
              <a:t>την εφαρμογή του διδακτικού υλικού: </a:t>
            </a:r>
            <a:r>
              <a:rPr lang="el-GR" sz="3200" b="1">
                <a:solidFill>
                  <a:srgbClr val="003366"/>
                </a:solidFill>
              </a:rPr>
              <a:t>«Ακουστικές ιδιότητες των Υλικών» </a:t>
            </a:r>
            <a:r>
              <a:rPr lang="el-GR" sz="3200">
                <a:solidFill>
                  <a:srgbClr val="003366"/>
                </a:solidFill>
              </a:rPr>
              <a:t>και</a:t>
            </a:r>
          </a:p>
          <a:p>
            <a:pPr marL="533400" indent="-533400">
              <a:lnSpc>
                <a:spcPct val="120000"/>
              </a:lnSpc>
              <a:spcBef>
                <a:spcPct val="5000"/>
              </a:spcBef>
              <a:buClr>
                <a:srgbClr val="003366"/>
              </a:buClr>
              <a:buFont typeface="Wingdings" pitchFamily="2" charset="2"/>
              <a:buNone/>
            </a:pPr>
            <a:endParaRPr lang="el-GR" sz="2500">
              <a:solidFill>
                <a:srgbClr val="003366"/>
              </a:solidFill>
            </a:endParaRPr>
          </a:p>
          <a:p>
            <a:pPr marL="533400" indent="-533400">
              <a:lnSpc>
                <a:spcPct val="120000"/>
              </a:lnSpc>
              <a:spcBef>
                <a:spcPct val="5000"/>
              </a:spcBef>
              <a:buClr>
                <a:srgbClr val="003366"/>
              </a:buClr>
              <a:buFont typeface="Wingdings" pitchFamily="2" charset="2"/>
              <a:buChar char="Ø"/>
            </a:pPr>
            <a:r>
              <a:rPr lang="el-GR" sz="3200">
                <a:solidFill>
                  <a:srgbClr val="003366"/>
                </a:solidFill>
              </a:rPr>
              <a:t>την ετοιμασία πρότασης για επίλυση των ηχητικών προβλημάτων μιας δισκοθήκης.</a:t>
            </a:r>
            <a:r>
              <a:rPr lang="el-GR" sz="3200"/>
              <a:t> </a:t>
            </a:r>
          </a:p>
          <a:p>
            <a:pPr marL="533400" indent="-533400" algn="just">
              <a:lnSpc>
                <a:spcPct val="120000"/>
              </a:lnSpc>
              <a:spcBef>
                <a:spcPct val="5000"/>
              </a:spcBef>
              <a:buClr>
                <a:srgbClr val="003366"/>
              </a:buClr>
              <a:buSzPct val="120000"/>
              <a:buFont typeface="Wingdings" pitchFamily="2" charset="2"/>
              <a:buNone/>
            </a:pPr>
            <a:endParaRPr lang="en-US" sz="3200" b="1">
              <a:solidFill>
                <a:srgbClr val="003366"/>
              </a:solidFill>
            </a:endParaRPr>
          </a:p>
        </p:txBody>
      </p:sp>
      <p:sp>
        <p:nvSpPr>
          <p:cNvPr id="272393" name="Rectangle 9"/>
          <p:cNvSpPr>
            <a:spLocks noGrp="1" noChangeArrowheads="1"/>
          </p:cNvSpPr>
          <p:nvPr>
            <p:ph type="title"/>
          </p:nvPr>
        </p:nvSpPr>
        <p:spPr>
          <a:xfrm>
            <a:off x="609600" y="152400"/>
            <a:ext cx="8534400" cy="1143000"/>
          </a:xfrm>
        </p:spPr>
        <p:txBody>
          <a:bodyPr/>
          <a:lstStyle/>
          <a:p>
            <a:pPr algn="l" eaLnBrk="1" hangingPunct="1">
              <a:defRPr/>
            </a:pPr>
            <a:r>
              <a:rPr lang="el-GR" sz="3400" smtClean="0"/>
              <a:t>Σχεδιασμός της Διδακτικής Παρέμβασης </a:t>
            </a:r>
            <a:endParaRPr lang="en-US" sz="34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23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7239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6" descr="FASHB"/>
          <p:cNvPicPr>
            <a:picLocks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1828800" y="1143000"/>
            <a:ext cx="5957888" cy="49926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0823" name="Rectangle 7"/>
          <p:cNvSpPr>
            <a:spLocks noChangeArrowheads="1"/>
          </p:cNvSpPr>
          <p:nvPr/>
        </p:nvSpPr>
        <p:spPr bwMode="auto">
          <a:xfrm>
            <a:off x="609600" y="152400"/>
            <a:ext cx="8534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spcBef>
                <a:spcPct val="0"/>
              </a:spcBef>
              <a:buFontTx/>
              <a:buNone/>
              <a:defRPr/>
            </a:pPr>
            <a:r>
              <a:rPr lang="el-GR" sz="3400" b="1">
                <a:solidFill>
                  <a:srgbClr val="003366"/>
                </a:solidFill>
                <a:effectLst>
                  <a:outerShdw blurRad="38100" dist="38100" dir="2700000" algn="tl">
                    <a:srgbClr val="C0C0C0"/>
                  </a:outerShdw>
                </a:effectLst>
                <a:latin typeface="Arial" pitchFamily="34" charset="0"/>
              </a:rPr>
              <a:t>Σχεδιασμός της Διδακτικής Παρέμβασης </a:t>
            </a:r>
            <a:endParaRPr lang="en-US" sz="3400" b="1">
              <a:solidFill>
                <a:srgbClr val="003366"/>
              </a:solidFill>
              <a:effectLst>
                <a:outerShdw blurRad="38100" dist="38100" dir="2700000" algn="tl">
                  <a:srgbClr val="C0C0C0"/>
                </a:outerShdw>
              </a:effectLst>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533400" y="304800"/>
            <a:ext cx="8229600" cy="914400"/>
          </a:xfrm>
        </p:spPr>
        <p:txBody>
          <a:bodyPr bIns="0"/>
          <a:lstStyle/>
          <a:p>
            <a:pPr algn="l" eaLnBrk="1" hangingPunct="1">
              <a:defRPr/>
            </a:pPr>
            <a:r>
              <a:rPr lang="el-GR" smtClean="0"/>
              <a:t>Μεθοδολογία: Β΄ Φάση</a:t>
            </a:r>
            <a:endParaRPr lang="en-US" smtClean="0"/>
          </a:p>
        </p:txBody>
      </p:sp>
      <p:sp>
        <p:nvSpPr>
          <p:cNvPr id="9219" name="Rectangle 3"/>
          <p:cNvSpPr>
            <a:spLocks noChangeArrowheads="1"/>
          </p:cNvSpPr>
          <p:nvPr/>
        </p:nvSpPr>
        <p:spPr bwMode="auto">
          <a:xfrm>
            <a:off x="0" y="0"/>
            <a:ext cx="9144000" cy="68580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pic>
        <p:nvPicPr>
          <p:cNvPr id="9220" name="Picture 4" descr="FASH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94914"/>
                                        </p:tgtEl>
                                        <p:attrNameLst>
                                          <p:attrName>style.visibility</p:attrName>
                                        </p:attrNameLst>
                                      </p:cBhvr>
                                      <p:to>
                                        <p:strVal val="visible"/>
                                      </p:to>
                                    </p:set>
                                    <p:anim calcmode="lin" valueType="num">
                                      <p:cBhvr>
                                        <p:cTn id="7" dur="500" fill="hold"/>
                                        <p:tgtEl>
                                          <p:spTgt spid="294914"/>
                                        </p:tgtEl>
                                        <p:attrNameLst>
                                          <p:attrName>ppt_w</p:attrName>
                                        </p:attrNameLst>
                                      </p:cBhvr>
                                      <p:tavLst>
                                        <p:tav tm="0">
                                          <p:val>
                                            <p:fltVal val="0"/>
                                          </p:val>
                                        </p:tav>
                                        <p:tav tm="100000">
                                          <p:val>
                                            <p:strVal val="#ppt_w"/>
                                          </p:val>
                                        </p:tav>
                                      </p:tavLst>
                                    </p:anim>
                                    <p:anim calcmode="lin" valueType="num">
                                      <p:cBhvr>
                                        <p:cTn id="8" dur="500" fill="hold"/>
                                        <p:tgtEl>
                                          <p:spTgt spid="294914"/>
                                        </p:tgtEl>
                                        <p:attrNameLst>
                                          <p:attrName>ppt_h</p:attrName>
                                        </p:attrNameLst>
                                      </p:cBhvr>
                                      <p:tavLst>
                                        <p:tav tm="0">
                                          <p:val>
                                            <p:fltVal val="0"/>
                                          </p:val>
                                        </p:tav>
                                        <p:tav tm="100000">
                                          <p:val>
                                            <p:strVal val="#ppt_h"/>
                                          </p:val>
                                        </p:tav>
                                      </p:tavLst>
                                    </p:anim>
                                    <p:animEffect transition="in" filter="fade">
                                      <p:cBhvr>
                                        <p:cTn id="9" dur="500"/>
                                        <p:tgtEl>
                                          <p:spTgt spid="294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a:xfrm>
            <a:off x="608013" y="271463"/>
            <a:ext cx="8610600" cy="914400"/>
          </a:xfrm>
        </p:spPr>
        <p:txBody>
          <a:bodyPr bIns="0"/>
          <a:lstStyle/>
          <a:p>
            <a:pPr marL="800100" indent="-800100" algn="l" eaLnBrk="1" hangingPunct="1">
              <a:lnSpc>
                <a:spcPct val="90000"/>
              </a:lnSpc>
              <a:defRPr/>
            </a:pPr>
            <a:r>
              <a:rPr lang="el-GR" sz="3800" smtClean="0"/>
              <a:t>Εφαρμογή:</a:t>
            </a:r>
            <a:endParaRPr lang="en-US" sz="3500" smtClean="0"/>
          </a:p>
        </p:txBody>
      </p:sp>
      <p:sp>
        <p:nvSpPr>
          <p:cNvPr id="10243" name="Rectangle 3"/>
          <p:cNvSpPr>
            <a:spLocks noGrp="1" noChangeArrowheads="1"/>
          </p:cNvSpPr>
          <p:nvPr>
            <p:ph type="body" idx="1"/>
          </p:nvPr>
        </p:nvSpPr>
        <p:spPr>
          <a:xfrm>
            <a:off x="457200" y="1295400"/>
            <a:ext cx="8686800" cy="4800600"/>
          </a:xfrm>
        </p:spPr>
        <p:txBody>
          <a:bodyPr/>
          <a:lstStyle/>
          <a:p>
            <a:pPr eaLnBrk="1" hangingPunct="1">
              <a:lnSpc>
                <a:spcPts val="3900"/>
              </a:lnSpc>
              <a:spcBef>
                <a:spcPct val="0"/>
              </a:spcBef>
            </a:pPr>
            <a:r>
              <a:rPr lang="el-GR" sz="2800" smtClean="0"/>
              <a:t>18 μαθητές </a:t>
            </a:r>
            <a:r>
              <a:rPr lang="el-GR" sz="2000" b="1" smtClean="0"/>
              <a:t>(Α΄ τάξης Θεωρητικής Κατεύθυνσης Τεχνικής Σχολής)</a:t>
            </a:r>
          </a:p>
          <a:p>
            <a:pPr eaLnBrk="1" hangingPunct="1">
              <a:lnSpc>
                <a:spcPts val="3900"/>
              </a:lnSpc>
              <a:spcBef>
                <a:spcPct val="0"/>
              </a:spcBef>
            </a:pPr>
            <a:r>
              <a:rPr lang="el-GR" sz="2800" smtClean="0"/>
              <a:t>Χρονική Διάρκεια: 20 περίοδοι διδασκαλίας</a:t>
            </a:r>
          </a:p>
          <a:p>
            <a:pPr eaLnBrk="1" hangingPunct="1">
              <a:lnSpc>
                <a:spcPts val="3900"/>
              </a:lnSpc>
              <a:spcBef>
                <a:spcPct val="0"/>
              </a:spcBef>
            </a:pPr>
            <a:r>
              <a:rPr lang="el-GR" sz="2800" smtClean="0"/>
              <a:t>Μεθοδολογία: </a:t>
            </a:r>
          </a:p>
          <a:p>
            <a:pPr eaLnBrk="1" hangingPunct="1"/>
            <a:endParaRPr lang="en-US" sz="2800" smtClean="0"/>
          </a:p>
        </p:txBody>
      </p:sp>
      <p:sp>
        <p:nvSpPr>
          <p:cNvPr id="305156" name="Rectangle 4"/>
          <p:cNvSpPr>
            <a:spLocks noChangeArrowheads="1"/>
          </p:cNvSpPr>
          <p:nvPr/>
        </p:nvSpPr>
        <p:spPr bwMode="auto">
          <a:xfrm>
            <a:off x="838200" y="3276600"/>
            <a:ext cx="7924800" cy="293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spAutoFit/>
          </a:bodyPr>
          <a:lstStyle/>
          <a:p>
            <a:pPr marL="531813" indent="-531813">
              <a:lnSpc>
                <a:spcPts val="3400"/>
              </a:lnSpc>
              <a:buClr>
                <a:srgbClr val="003300"/>
              </a:buClr>
              <a:buSzPct val="65000"/>
              <a:buFont typeface="Wingdings" pitchFamily="2" charset="2"/>
              <a:buNone/>
            </a:pPr>
            <a:r>
              <a:rPr lang="el-GR" sz="2400">
                <a:solidFill>
                  <a:srgbClr val="003366"/>
                </a:solidFill>
              </a:rPr>
              <a:t>(α) Αναγνώριση προυπάρχουσας γνώσης μέσα από διαγνωστικά δοκίμια  </a:t>
            </a:r>
          </a:p>
          <a:p>
            <a:pPr marL="531813" indent="-531813">
              <a:lnSpc>
                <a:spcPts val="3400"/>
              </a:lnSpc>
              <a:buClr>
                <a:srgbClr val="003300"/>
              </a:buClr>
              <a:buSzPct val="65000"/>
              <a:buFont typeface="Wingdings" pitchFamily="2" charset="2"/>
              <a:buNone/>
            </a:pPr>
            <a:r>
              <a:rPr lang="el-GR" sz="2400">
                <a:solidFill>
                  <a:srgbClr val="003366"/>
                </a:solidFill>
              </a:rPr>
              <a:t>(β) Συμπλήρωση διδακτικού υλικού από κάθε ομάδα μέσα από συζήτηση και πειραματισμό</a:t>
            </a:r>
          </a:p>
          <a:p>
            <a:pPr marL="531813" indent="-531813">
              <a:lnSpc>
                <a:spcPts val="3400"/>
              </a:lnSpc>
              <a:buClr>
                <a:srgbClr val="003300"/>
              </a:buClr>
              <a:buSzPct val="65000"/>
              <a:buFont typeface="Wingdings" pitchFamily="2" charset="2"/>
              <a:buNone/>
            </a:pPr>
            <a:r>
              <a:rPr lang="el-GR" sz="2400">
                <a:solidFill>
                  <a:srgbClr val="003366"/>
                </a:solidFill>
              </a:rPr>
              <a:t>(γ) Συμπλήρωση εννοιολογικών χαρτών </a:t>
            </a:r>
          </a:p>
          <a:p>
            <a:pPr marL="531813" indent="-531813">
              <a:lnSpc>
                <a:spcPts val="3400"/>
              </a:lnSpc>
              <a:buClr>
                <a:srgbClr val="003300"/>
              </a:buClr>
              <a:buSzPct val="65000"/>
              <a:buFont typeface="Wingdings" pitchFamily="2" charset="2"/>
              <a:buNone/>
            </a:pPr>
            <a:r>
              <a:rPr lang="el-GR" sz="2400">
                <a:solidFill>
                  <a:srgbClr val="003366"/>
                </a:solidFill>
              </a:rPr>
              <a:t>(δ) Ετοιμασία πρότασης για επίλυση του προβλήματος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51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0515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0515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51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608013" y="271463"/>
            <a:ext cx="8610600" cy="914400"/>
          </a:xfrm>
        </p:spPr>
        <p:txBody>
          <a:bodyPr bIns="0"/>
          <a:lstStyle/>
          <a:p>
            <a:pPr marL="800100" indent="-800100" algn="l" eaLnBrk="1" hangingPunct="1">
              <a:lnSpc>
                <a:spcPct val="90000"/>
              </a:lnSpc>
              <a:defRPr/>
            </a:pPr>
            <a:r>
              <a:rPr lang="el-GR" sz="3800" smtClean="0"/>
              <a:t>Εφαρμογή: Το διδακτικό υλικό</a:t>
            </a:r>
            <a:r>
              <a:rPr lang="el-GR" sz="3600" smtClean="0"/>
              <a:t> </a:t>
            </a:r>
            <a:r>
              <a:rPr lang="el-GR" smtClean="0"/>
              <a:t> </a:t>
            </a:r>
            <a:endParaRPr lang="en-US" sz="3500" smtClean="0"/>
          </a:p>
        </p:txBody>
      </p:sp>
      <p:sp>
        <p:nvSpPr>
          <p:cNvPr id="299012" name="Rectangle 4"/>
          <p:cNvSpPr>
            <a:spLocks noGrp="1" noChangeArrowheads="1"/>
          </p:cNvSpPr>
          <p:nvPr>
            <p:ph type="body" idx="1"/>
          </p:nvPr>
        </p:nvSpPr>
        <p:spPr>
          <a:xfrm>
            <a:off x="228600" y="1295400"/>
            <a:ext cx="8915400" cy="4800600"/>
          </a:xfrm>
        </p:spPr>
        <p:txBody>
          <a:bodyPr/>
          <a:lstStyle/>
          <a:p>
            <a:pPr eaLnBrk="1" hangingPunct="1">
              <a:lnSpc>
                <a:spcPct val="130000"/>
              </a:lnSpc>
            </a:pPr>
            <a:r>
              <a:rPr lang="el-GR" sz="2700" smtClean="0"/>
              <a:t>Το διδακτικό υλικό σχεδιάστηκε στη Βαρκελώνη και μεταφράστηκε από την ερευνητική ομάδα του Π.Κ.</a:t>
            </a:r>
          </a:p>
          <a:p>
            <a:pPr eaLnBrk="1" hangingPunct="1">
              <a:lnSpc>
                <a:spcPct val="130000"/>
              </a:lnSpc>
            </a:pPr>
            <a:r>
              <a:rPr lang="el-GR" sz="2700" smtClean="0"/>
              <a:t>Η παιδαγωγική προσέγγισή του στηρίζεται στο πρότυπο της διερώτησης:</a:t>
            </a:r>
          </a:p>
          <a:p>
            <a:pPr eaLnBrk="1" hangingPunct="1">
              <a:lnSpc>
                <a:spcPct val="135000"/>
              </a:lnSpc>
              <a:spcBef>
                <a:spcPts val="600"/>
              </a:spcBef>
              <a:buFont typeface="Wingdings" pitchFamily="2" charset="2"/>
              <a:buNone/>
            </a:pPr>
            <a:r>
              <a:rPr lang="el-GR" sz="2400" smtClean="0"/>
              <a:t>	 (α) ακολουθεί μια παιδαγωγική πορεία από καθοδηγούμενη </a:t>
            </a:r>
          </a:p>
          <a:p>
            <a:pPr eaLnBrk="1" hangingPunct="1">
              <a:lnSpc>
                <a:spcPct val="135000"/>
              </a:lnSpc>
              <a:spcBef>
                <a:spcPct val="0"/>
              </a:spcBef>
              <a:buFont typeface="Wingdings" pitchFamily="2" charset="2"/>
              <a:buNone/>
            </a:pPr>
            <a:r>
              <a:rPr lang="el-GR" sz="2400" smtClean="0"/>
              <a:t>          σε πιο ανοιχτή διερώτηση</a:t>
            </a:r>
          </a:p>
          <a:p>
            <a:pPr eaLnBrk="1" hangingPunct="1">
              <a:lnSpc>
                <a:spcPct val="135000"/>
              </a:lnSpc>
              <a:spcBef>
                <a:spcPct val="0"/>
              </a:spcBef>
              <a:buFont typeface="Wingdings" pitchFamily="2" charset="2"/>
              <a:buNone/>
            </a:pPr>
            <a:r>
              <a:rPr lang="el-GR" sz="2400" smtClean="0"/>
              <a:t>	 (β) χρησιμοποιεί την προσέγγιση της διατύπωσης 	     </a:t>
            </a:r>
          </a:p>
          <a:p>
            <a:pPr eaLnBrk="1" hangingPunct="1">
              <a:lnSpc>
                <a:spcPct val="135000"/>
              </a:lnSpc>
              <a:spcBef>
                <a:spcPct val="0"/>
              </a:spcBef>
              <a:buFont typeface="Wingdings" pitchFamily="2" charset="2"/>
              <a:buNone/>
            </a:pPr>
            <a:r>
              <a:rPr lang="el-GR" sz="2400" smtClean="0"/>
              <a:t>           προβλήματος με καθοδηγητικές ερωτήσεις</a:t>
            </a:r>
          </a:p>
          <a:p>
            <a:pPr eaLnBrk="1" hangingPunct="1">
              <a:lnSpc>
                <a:spcPct val="135000"/>
              </a:lnSpc>
              <a:spcBef>
                <a:spcPct val="0"/>
              </a:spcBef>
              <a:buFont typeface="Wingdings" pitchFamily="2" charset="2"/>
              <a:buNone/>
            </a:pPr>
            <a:r>
              <a:rPr lang="el-GR" sz="2400" smtClean="0"/>
              <a:t>	 (γ) προωθεί διερευνητικές ικανότητες</a:t>
            </a:r>
          </a:p>
          <a:p>
            <a:pPr eaLnBrk="1" hangingPunct="1">
              <a:spcBef>
                <a:spcPct val="0"/>
              </a:spcBef>
              <a:buFont typeface="Wingdings" pitchFamily="2" charset="2"/>
              <a:buNone/>
            </a:pPr>
            <a:endParaRPr lang="en-US" sz="2400" smtClean="0"/>
          </a:p>
        </p:txBody>
      </p:sp>
      <p:sp>
        <p:nvSpPr>
          <p:cNvPr id="299014" name="AutoShape 6">
            <a:hlinkClick r:id="rId3" action="ppaction://hlinksldjump"/>
          </p:cNvPr>
          <p:cNvSpPr>
            <a:spLocks noChangeArrowheads="1"/>
          </p:cNvSpPr>
          <p:nvPr/>
        </p:nvSpPr>
        <p:spPr bwMode="auto">
          <a:xfrm>
            <a:off x="8305800" y="5638800"/>
            <a:ext cx="576263" cy="503238"/>
          </a:xfrm>
          <a:prstGeom prst="smileyFace">
            <a:avLst>
              <a:gd name="adj" fmla="val 4653"/>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l-G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9012">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990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9012">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9901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9012">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9901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90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4"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2409</TotalTime>
  <Words>4037</Words>
  <Application>Microsoft Office PowerPoint</Application>
  <PresentationFormat>On-screen Show (4:3)</PresentationFormat>
  <Paragraphs>386</Paragraphs>
  <Slides>42</Slides>
  <Notes>37</Notes>
  <HiddenSlides>0</HiddenSlides>
  <MMClips>1</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1" baseType="lpstr">
      <vt:lpstr>Arial</vt:lpstr>
      <vt:lpstr>Wingdings</vt:lpstr>
      <vt:lpstr>Calibri</vt:lpstr>
      <vt:lpstr>ＭＳ Ｐゴシック</vt:lpstr>
      <vt:lpstr>Times New Roman</vt:lpstr>
      <vt:lpstr>Bookman Old Style</vt:lpstr>
      <vt:lpstr>Monotype Corsiva</vt:lpstr>
      <vt:lpstr>Default Design</vt:lpstr>
      <vt:lpstr>Origin Graph</vt:lpstr>
      <vt:lpstr>Εφαρμογή ενός προβληματοκεντρικού μοντέλου μάθησης με συνθετική εργασία  γύρω από το ζήτημα της Ηχομόνωσης</vt:lpstr>
      <vt:lpstr>Περιεχόμενα</vt:lpstr>
      <vt:lpstr>Εισαγωγή:</vt:lpstr>
      <vt:lpstr>Εισαγωγή:</vt:lpstr>
      <vt:lpstr>Σχεδιασμός της Διδακτικής Παρέμβασης </vt:lpstr>
      <vt:lpstr>PowerPoint Presentation</vt:lpstr>
      <vt:lpstr>Μεθοδολογία: Β΄ Φάση</vt:lpstr>
      <vt:lpstr>Εφαρμογή:</vt:lpstr>
      <vt:lpstr>Εφαρμογή: Το διδακτικό υλικό  </vt:lpstr>
      <vt:lpstr>Εφαρμογή: Το διδακτικό υλικό  </vt:lpstr>
      <vt:lpstr>Εφαρμογή: Το διδακτικό υλικό  </vt:lpstr>
      <vt:lpstr>Εφαρμογή: Το διδακτικό υλικό  </vt:lpstr>
      <vt:lpstr>Εφαρμογή: H Ετοιμασία της Πρότασης  </vt:lpstr>
      <vt:lpstr>Εφαρμογή: H Ετοιμασία της Πρότασης  </vt:lpstr>
      <vt:lpstr>Αποτελέσματα  </vt:lpstr>
      <vt:lpstr>Αποτελέσματα  </vt:lpstr>
      <vt:lpstr>Αποτελέσματα  </vt:lpstr>
      <vt:lpstr>Αποτελέσματα  </vt:lpstr>
      <vt:lpstr>Παρουσίαση Αποτελεσμάτων (Ι)</vt:lpstr>
      <vt:lpstr>Αποτελέσματα  </vt:lpstr>
      <vt:lpstr>Αποτελέσματα  </vt:lpstr>
      <vt:lpstr>PowerPoint Presentation</vt:lpstr>
      <vt:lpstr>Συζήτηση</vt:lpstr>
      <vt:lpstr>Συζήτηση</vt:lpstr>
      <vt:lpstr>Συζήτηση</vt:lpstr>
      <vt:lpstr>Συζήτηση</vt:lpstr>
      <vt:lpstr>Σύνοψη </vt:lpstr>
      <vt:lpstr>Σύνοψη </vt:lpstr>
      <vt:lpstr>Ευχαριστίες</vt:lpstr>
      <vt:lpstr>ΕΡΩΤΗΣΕΙΣ...</vt:lpstr>
      <vt:lpstr>Για περισσότερες πληροφορίες:</vt:lpstr>
      <vt:lpstr>Εφαρμογή ενός προβληματοκεντρικού μοντέλου μάθησης με συνθετική εργασία  γύρω από το ζήτημα της Ηχομόνωσης</vt:lpstr>
      <vt:lpstr>Βιβλιογραφία</vt:lpstr>
      <vt:lpstr>Βιβλιογραφία</vt:lpstr>
      <vt:lpstr>Εισαγωγή (PBL)</vt:lpstr>
      <vt:lpstr>Εισαγωγή (PBL)</vt:lpstr>
      <vt:lpstr>Εισαγωγή (PBL)</vt:lpstr>
      <vt:lpstr>Εισαγωγή (PBL)</vt:lpstr>
      <vt:lpstr>Εισαγωγή (Θεωρίες Κινήτρων για μάθηση)</vt:lpstr>
      <vt:lpstr>Εισαγωγή (Θεωρίες Κινήτρων για μάθηση)</vt:lpstr>
      <vt:lpstr>Εφαρμογή: Το διδακτικό υλικό  </vt:lpstr>
      <vt:lpstr>Εφαρμογή: Το διδακτικό υλικό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user</cp:lastModifiedBy>
  <cp:revision>292</cp:revision>
  <cp:lastPrinted>1601-01-01T00:00:00Z</cp:lastPrinted>
  <dcterms:created xsi:type="dcterms:W3CDTF">1601-01-01T00:00:00Z</dcterms:created>
  <dcterms:modified xsi:type="dcterms:W3CDTF">2012-06-25T09:13:44Z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