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9" r:id="rId13"/>
    <p:sldId id="270" r:id="rId14"/>
    <p:sldId id="268" r:id="rId15"/>
    <p:sldId id="271" r:id="rId16"/>
    <p:sldId id="272" r:id="rId17"/>
    <p:sldId id="274" r:id="rId18"/>
    <p:sldId id="273" r:id="rId19"/>
    <p:sldId id="275"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6891E576-7D0E-4283-8CD9-1C96DFAE70BF}" type="datetimeFigureOut">
              <a:rPr lang="en-US"/>
              <a:pPr>
                <a:defRPr/>
              </a:pPr>
              <a:t>6/25/2012</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4373C333-2B05-4602-B880-4B503A54F958}" type="slidenum">
              <a:rPr lang="en-US"/>
              <a:pPr>
                <a:defRPr/>
              </a:pPr>
              <a:t>‹#›</a:t>
            </a:fld>
            <a:endParaRPr lang="en-US"/>
          </a:p>
        </p:txBody>
      </p:sp>
    </p:spTree>
    <p:extLst>
      <p:ext uri="{BB962C8B-B14F-4D97-AF65-F5344CB8AC3E}">
        <p14:creationId xmlns:p14="http://schemas.microsoft.com/office/powerpoint/2010/main" val="2123064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E8E79BA7-C54A-43C7-8919-8133C07FAE6E}" type="datetimeFigureOut">
              <a:rPr lang="en-US"/>
              <a:pPr>
                <a:defRPr/>
              </a:pPr>
              <a:t>6/25/2012</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FCEB7977-C05B-4883-B523-04CCD74CDD10}" type="slidenum">
              <a:rPr lang="en-US"/>
              <a:pPr>
                <a:defRPr/>
              </a:pPr>
              <a:t>‹#›</a:t>
            </a:fld>
            <a:endParaRPr lang="en-US"/>
          </a:p>
        </p:txBody>
      </p:sp>
    </p:spTree>
    <p:extLst>
      <p:ext uri="{BB962C8B-B14F-4D97-AF65-F5344CB8AC3E}">
        <p14:creationId xmlns:p14="http://schemas.microsoft.com/office/powerpoint/2010/main" val="606749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599AF0B2-DF29-4C75-9B72-574BFE58E768}" type="datetimeFigureOut">
              <a:rPr lang="en-US"/>
              <a:pPr>
                <a:defRPr/>
              </a:pPr>
              <a:t>6/25/2012</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AFD26C8-6B6B-40AF-8AC5-8CC3B0180CD9}" type="slidenum">
              <a:rPr lang="en-US"/>
              <a:pPr>
                <a:defRPr/>
              </a:pPr>
              <a:t>‹#›</a:t>
            </a:fld>
            <a:endParaRPr lang="en-US"/>
          </a:p>
        </p:txBody>
      </p:sp>
    </p:spTree>
    <p:extLst>
      <p:ext uri="{BB962C8B-B14F-4D97-AF65-F5344CB8AC3E}">
        <p14:creationId xmlns:p14="http://schemas.microsoft.com/office/powerpoint/2010/main" val="1579908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77A6B0FA-34B4-47AB-88E9-1C06CFBDECC8}" type="datetimeFigureOut">
              <a:rPr lang="en-US"/>
              <a:pPr>
                <a:defRPr/>
              </a:pPr>
              <a:t>6/25/2012</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E0DE4456-742F-47B7-9332-49F82DF362B3}" type="slidenum">
              <a:rPr lang="en-US"/>
              <a:pPr>
                <a:defRPr/>
              </a:pPr>
              <a:t>‹#›</a:t>
            </a:fld>
            <a:endParaRPr lang="en-US"/>
          </a:p>
        </p:txBody>
      </p:sp>
    </p:spTree>
    <p:extLst>
      <p:ext uri="{BB962C8B-B14F-4D97-AF65-F5344CB8AC3E}">
        <p14:creationId xmlns:p14="http://schemas.microsoft.com/office/powerpoint/2010/main" val="84458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2BF1BE9-687C-45F5-8ECD-F0E1934854DB}" type="datetimeFigureOut">
              <a:rPr lang="en-US"/>
              <a:pPr>
                <a:defRPr/>
              </a:pPr>
              <a:t>6/25/2012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C2AD185-5A59-4742-81B1-577ED3103046}" type="slidenum">
              <a:rPr lang="en-US"/>
              <a:pPr>
                <a:defRPr/>
              </a:pPr>
              <a:t>‹#›</a:t>
            </a:fld>
            <a:endParaRPr lang="en-US"/>
          </a:p>
        </p:txBody>
      </p:sp>
    </p:spTree>
    <p:extLst>
      <p:ext uri="{BB962C8B-B14F-4D97-AF65-F5344CB8AC3E}">
        <p14:creationId xmlns:p14="http://schemas.microsoft.com/office/powerpoint/2010/main" val="366326801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39BEB599-BBC0-44B4-93AB-CC1B36F9761B}" type="datetimeFigureOut">
              <a:rPr lang="en-US"/>
              <a:pPr>
                <a:defRPr/>
              </a:pPr>
              <a:t>6/25/2012</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02DEAD91-F752-43D1-B912-B92A78A30484}" type="slidenum">
              <a:rPr lang="en-US"/>
              <a:pPr>
                <a:defRPr/>
              </a:pPr>
              <a:t>‹#›</a:t>
            </a:fld>
            <a:endParaRPr lang="en-US"/>
          </a:p>
        </p:txBody>
      </p:sp>
    </p:spTree>
    <p:extLst>
      <p:ext uri="{BB962C8B-B14F-4D97-AF65-F5344CB8AC3E}">
        <p14:creationId xmlns:p14="http://schemas.microsoft.com/office/powerpoint/2010/main" val="4163427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C66AE7C8-4EBB-439B-B591-440909900D10}" type="datetimeFigureOut">
              <a:rPr lang="en-US"/>
              <a:pPr>
                <a:defRPr/>
              </a:pPr>
              <a:t>6/25/2012</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EAEAEF0A-FBA5-4557-B87E-E23486D37D56}" type="slidenum">
              <a:rPr lang="en-US"/>
              <a:pPr>
                <a:defRPr/>
              </a:pPr>
              <a:t>‹#›</a:t>
            </a:fld>
            <a:endParaRPr lang="en-US"/>
          </a:p>
        </p:txBody>
      </p:sp>
    </p:spTree>
    <p:extLst>
      <p:ext uri="{BB962C8B-B14F-4D97-AF65-F5344CB8AC3E}">
        <p14:creationId xmlns:p14="http://schemas.microsoft.com/office/powerpoint/2010/main" val="2612122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98EFE1C0-22D3-46FD-BEB2-5AD0519417CF}" type="datetimeFigureOut">
              <a:rPr lang="en-US"/>
              <a:pPr>
                <a:defRPr/>
              </a:pPr>
              <a:t>6/25/2012</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ADB1A9DC-8AEE-47EE-9254-6232457BBE87}" type="slidenum">
              <a:rPr lang="en-US"/>
              <a:pPr>
                <a:defRPr/>
              </a:pPr>
              <a:t>‹#›</a:t>
            </a:fld>
            <a:endParaRPr lang="en-US"/>
          </a:p>
        </p:txBody>
      </p:sp>
    </p:spTree>
    <p:extLst>
      <p:ext uri="{BB962C8B-B14F-4D97-AF65-F5344CB8AC3E}">
        <p14:creationId xmlns:p14="http://schemas.microsoft.com/office/powerpoint/2010/main" val="3157472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E6726A30-C798-4D55-A4E4-2A59A66138CD}" type="datetimeFigureOut">
              <a:rPr lang="en-US"/>
              <a:pPr>
                <a:defRPr/>
              </a:pPr>
              <a:t>6/25/2012</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84CFF901-F2DB-48DB-8E62-111FE40B595B}" type="slidenum">
              <a:rPr lang="en-US"/>
              <a:pPr>
                <a:defRPr/>
              </a:pPr>
              <a:t>‹#›</a:t>
            </a:fld>
            <a:endParaRPr lang="en-US"/>
          </a:p>
        </p:txBody>
      </p:sp>
    </p:spTree>
    <p:extLst>
      <p:ext uri="{BB962C8B-B14F-4D97-AF65-F5344CB8AC3E}">
        <p14:creationId xmlns:p14="http://schemas.microsoft.com/office/powerpoint/2010/main" val="853706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8E16BEC4-23BB-40A6-AE19-C368E9D14B9B}" type="datetimeFigureOut">
              <a:rPr lang="en-US"/>
              <a:pPr>
                <a:defRPr/>
              </a:pPr>
              <a:t>6/25/2012</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212D42AA-9B10-4821-AAF8-6F1CFDA1EF7F}" type="slidenum">
              <a:rPr lang="en-US"/>
              <a:pPr>
                <a:defRPr/>
              </a:pPr>
              <a:t>‹#›</a:t>
            </a:fld>
            <a:endParaRPr lang="en-US"/>
          </a:p>
        </p:txBody>
      </p:sp>
    </p:spTree>
    <p:extLst>
      <p:ext uri="{BB962C8B-B14F-4D97-AF65-F5344CB8AC3E}">
        <p14:creationId xmlns:p14="http://schemas.microsoft.com/office/powerpoint/2010/main" val="4015483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C0872CD4-E8BB-48A8-8E36-522AA3748A6A}" type="datetimeFigureOut">
              <a:rPr lang="en-US"/>
              <a:pPr>
                <a:defRPr/>
              </a:pPr>
              <a:t>6/25/2012</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2FF870E0-4CD3-4AF9-ACA7-CD8CE748BCC1}" type="slidenum">
              <a:rPr lang="en-US"/>
              <a:pPr>
                <a:defRPr/>
              </a:pPr>
              <a:t>‹#›</a:t>
            </a:fld>
            <a:endParaRPr lang="en-US"/>
          </a:p>
        </p:txBody>
      </p:sp>
    </p:spTree>
    <p:extLst>
      <p:ext uri="{BB962C8B-B14F-4D97-AF65-F5344CB8AC3E}">
        <p14:creationId xmlns:p14="http://schemas.microsoft.com/office/powerpoint/2010/main" val="20498612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457200" y="1600200"/>
            <a:ext cx="822960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a:solidFill>
                  <a:schemeClr val="tx1">
                    <a:shade val="50000"/>
                  </a:schemeClr>
                </a:solidFill>
                <a:latin typeface="+mn-lt"/>
              </a:defRPr>
            </a:lvl1pPr>
          </a:lstStyle>
          <a:p>
            <a:pPr>
              <a:defRPr/>
            </a:pPr>
            <a:fld id="{AF561668-0F8D-41F5-977A-33B1CD4A4437}" type="datetimeFigureOut">
              <a:rPr lang="en-US"/>
              <a:pPr>
                <a:defRPr/>
              </a:pPr>
              <a:t>6/25/2012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defRPr>
            </a:lvl1pPr>
          </a:lstStyle>
          <a:p>
            <a:pPr>
              <a:defRPr/>
            </a:pPr>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a:solidFill>
                  <a:schemeClr val="tx1">
                    <a:shade val="50000"/>
                  </a:schemeClr>
                </a:solidFill>
                <a:latin typeface="+mn-lt"/>
              </a:defRPr>
            </a:lvl1pPr>
          </a:lstStyle>
          <a:p>
            <a:pPr>
              <a:defRPr/>
            </a:pPr>
            <a:fld id="{B3AD390B-38FA-4FBA-BAF6-863DA15660EE}"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743" r:id="rId1"/>
    <p:sldLayoutId id="2147483742" r:id="rId2"/>
    <p:sldLayoutId id="2147483744" r:id="rId3"/>
    <p:sldLayoutId id="2147483741" r:id="rId4"/>
    <p:sldLayoutId id="2147483740" r:id="rId5"/>
    <p:sldLayoutId id="2147483739" r:id="rId6"/>
    <p:sldLayoutId id="2147483738" r:id="rId7"/>
    <p:sldLayoutId id="2147483737" r:id="rId8"/>
    <p:sldLayoutId id="2147483736" r:id="rId9"/>
    <p:sldLayoutId id="2147483735" r:id="rId10"/>
    <p:sldLayoutId id="2147483734" r:id="rId11"/>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Lucida Sans" pitchFamily="34" charset="0"/>
        </a:defRPr>
      </a:lvl2pPr>
      <a:lvl3pPr algn="ctr" rtl="0" eaLnBrk="0" fontAlgn="base" hangingPunct="0">
        <a:spcBef>
          <a:spcPct val="0"/>
        </a:spcBef>
        <a:spcAft>
          <a:spcPct val="0"/>
        </a:spcAft>
        <a:defRPr sz="4100" b="1">
          <a:solidFill>
            <a:schemeClr val="tx1"/>
          </a:solidFill>
          <a:latin typeface="Lucida Sans" pitchFamily="34" charset="0"/>
        </a:defRPr>
      </a:lvl3pPr>
      <a:lvl4pPr algn="ctr" rtl="0" eaLnBrk="0" fontAlgn="base" hangingPunct="0">
        <a:spcBef>
          <a:spcPct val="0"/>
        </a:spcBef>
        <a:spcAft>
          <a:spcPct val="0"/>
        </a:spcAft>
        <a:defRPr sz="4100" b="1">
          <a:solidFill>
            <a:schemeClr val="tx1"/>
          </a:solidFill>
          <a:latin typeface="Lucida Sans" pitchFamily="34" charset="0"/>
        </a:defRPr>
      </a:lvl4pPr>
      <a:lvl5pPr algn="ctr" rtl="0" eaLnBrk="0" fontAlgn="base" hangingPunct="0">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Title 1"/>
          <p:cNvPicPr>
            <a:picLocks noGrp="1" noChangeArrowheads="1"/>
          </p:cNvPicPr>
          <p:nvPr>
            <p:ph type="ctrTitle"/>
          </p:nvPr>
        </p:nvPicPr>
        <p:blipFill>
          <a:blip r:embed="rId2">
            <a:extLst>
              <a:ext uri="{28A0092B-C50C-407E-A947-70E740481C1C}">
                <a14:useLocalDpi xmlns:a14="http://schemas.microsoft.com/office/drawing/2010/main" val="0"/>
              </a:ext>
            </a:extLst>
          </a:blip>
          <a:srcRect/>
          <a:stretch>
            <a:fillRect/>
          </a:stretch>
        </p:blipFill>
        <p:spPr bwMode="auto">
          <a:xfrm>
            <a:off x="384175" y="1365250"/>
            <a:ext cx="8242300" cy="2054225"/>
          </a:xfrm>
        </p:spPr>
      </p:pic>
      <p:sp>
        <p:nvSpPr>
          <p:cNvPr id="13314" name="Subtitle 2"/>
          <p:cNvSpPr>
            <a:spLocks noGrp="1"/>
          </p:cNvSpPr>
          <p:nvPr>
            <p:ph type="subTitle" idx="1"/>
          </p:nvPr>
        </p:nvSpPr>
        <p:spPr>
          <a:xfrm>
            <a:off x="1371600" y="3733800"/>
            <a:ext cx="6400800" cy="1905000"/>
          </a:xfrm>
        </p:spPr>
        <p:txBody>
          <a:bodyPr/>
          <a:lstStyle/>
          <a:p>
            <a:pPr algn="l" eaLnBrk="1" hangingPunct="1">
              <a:buFont typeface="Arial" charset="0"/>
              <a:buChar char="•"/>
            </a:pPr>
            <a:r>
              <a:rPr lang="el-GR" smtClean="0"/>
              <a:t>Ελπίδα Κυριάκου</a:t>
            </a:r>
          </a:p>
          <a:p>
            <a:pPr algn="l" eaLnBrk="1" hangingPunct="1">
              <a:buFont typeface="Arial" charset="0"/>
              <a:buChar char="•"/>
            </a:pPr>
            <a:r>
              <a:rPr lang="el-GR" smtClean="0"/>
              <a:t>Λάουρα Τζιούρρου</a:t>
            </a:r>
          </a:p>
          <a:p>
            <a:pPr algn="l" eaLnBrk="1" hangingPunct="1">
              <a:buFont typeface="Arial" charset="0"/>
              <a:buChar char="•"/>
            </a:pPr>
            <a:r>
              <a:rPr lang="el-GR" smtClean="0"/>
              <a:t>Δήμητρα Κύπρου</a:t>
            </a:r>
            <a:endParaRPr lang="el-GR" smtClean="0">
              <a:latin typeface="Book Antiqua" pitchFamily="18" charset="0"/>
            </a:endParaRPr>
          </a:p>
          <a:p>
            <a:pPr algn="l" eaLnBrk="1" hangingPunct="1">
              <a:buFont typeface="Arial" charset="0"/>
              <a:buChar char="•"/>
            </a:pPr>
            <a:endParaRPr lang="en-US" smtClean="0"/>
          </a:p>
        </p:txBody>
      </p:sp>
      <p:pic>
        <p:nvPicPr>
          <p:cNvPr id="4" name="Picture 3" descr="Club_Photography_Preview.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4038" y="2773363"/>
            <a:ext cx="4614862" cy="3511550"/>
          </a:xfrm>
          <a:prstGeom prst="rect">
            <a:avLst/>
          </a:prstGeom>
          <a:noFill/>
          <a:extLst>
            <a:ext uri="{909E8E84-426E-40DD-AFC4-6F175D3DCCD1}">
              <a14:hiddenFill xmlns:a14="http://schemas.microsoft.com/office/drawing/2010/main">
                <a:solidFill>
                  <a:srgbClr val="FFFFFF"/>
                </a:solidFill>
              </a14:hiddenFill>
            </a:ext>
          </a:extLst>
        </p:spPr>
      </p:pic>
      <p:sp>
        <p:nvSpPr>
          <p:cNvPr id="3079" name="Rectangle 7"/>
          <p:cNvSpPr>
            <a:spLocks noChangeArrowheads="1"/>
          </p:cNvSpPr>
          <p:nvPr/>
        </p:nvSpPr>
        <p:spPr bwMode="auto">
          <a:xfrm>
            <a:off x="2057400" y="533400"/>
            <a:ext cx="4572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l-GR"/>
              <a:t>Τεχνική Σχολή Άγιου Λαζάρου</a:t>
            </a:r>
            <a:r>
              <a:rPr lang="en-GB"/>
              <a:t> </a:t>
            </a:r>
            <a:r>
              <a:rPr lang="el-GR"/>
              <a:t>2009-2010</a:t>
            </a:r>
          </a:p>
        </p:txBody>
      </p:sp>
      <p:sp>
        <p:nvSpPr>
          <p:cNvPr id="3080" name="Rectangle 8"/>
          <p:cNvSpPr>
            <a:spLocks noChangeArrowheads="1"/>
          </p:cNvSpPr>
          <p:nvPr/>
        </p:nvSpPr>
        <p:spPr bwMode="auto">
          <a:xfrm>
            <a:off x="2590800" y="6172200"/>
            <a:ext cx="3581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l-GR"/>
              <a:t>Καθηγήτρια: Έφη Λοϊζίδου</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nodeType="afterGroup">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13314">
                                            <p:txEl>
                                              <p:pRg st="0" end="0"/>
                                            </p:txEl>
                                          </p:spTgt>
                                        </p:tgtEl>
                                        <p:attrNameLst>
                                          <p:attrName>style.visibility</p:attrName>
                                        </p:attrNameLst>
                                      </p:cBhvr>
                                      <p:to>
                                        <p:strVal val="visible"/>
                                      </p:to>
                                    </p:set>
                                    <p:animEffect transition="in" filter="box(in)">
                                      <p:cBhvr>
                                        <p:cTn id="11" dur="500"/>
                                        <p:tgtEl>
                                          <p:spTgt spid="13314">
                                            <p:txEl>
                                              <p:pRg st="0" end="0"/>
                                            </p:txEl>
                                          </p:spTgt>
                                        </p:tgtEl>
                                      </p:cBhvr>
                                    </p:animEffect>
                                  </p:childTnLst>
                                </p:cTn>
                              </p:par>
                            </p:childTnLst>
                          </p:cTn>
                        </p:par>
                        <p:par>
                          <p:cTn id="12" fill="hold" nodeType="afterGroup">
                            <p:stCondLst>
                              <p:cond delay="1000"/>
                            </p:stCondLst>
                            <p:childTnLst>
                              <p:par>
                                <p:cTn id="13" presetID="4" presetClass="entr" presetSubtype="16" fill="hold" grpId="0" nodeType="afterEffect">
                                  <p:stCondLst>
                                    <p:cond delay="0"/>
                                  </p:stCondLst>
                                  <p:childTnLst>
                                    <p:set>
                                      <p:cBhvr>
                                        <p:cTn id="14" dur="1" fill="hold">
                                          <p:stCondLst>
                                            <p:cond delay="0"/>
                                          </p:stCondLst>
                                        </p:cTn>
                                        <p:tgtEl>
                                          <p:spTgt spid="13314">
                                            <p:txEl>
                                              <p:pRg st="1" end="1"/>
                                            </p:txEl>
                                          </p:spTgt>
                                        </p:tgtEl>
                                        <p:attrNameLst>
                                          <p:attrName>style.visibility</p:attrName>
                                        </p:attrNameLst>
                                      </p:cBhvr>
                                      <p:to>
                                        <p:strVal val="visible"/>
                                      </p:to>
                                    </p:set>
                                    <p:animEffect transition="in" filter="box(in)">
                                      <p:cBhvr>
                                        <p:cTn id="15" dur="500"/>
                                        <p:tgtEl>
                                          <p:spTgt spid="13314">
                                            <p:txEl>
                                              <p:pRg st="1" end="1"/>
                                            </p:txEl>
                                          </p:spTgt>
                                        </p:tgtEl>
                                      </p:cBhvr>
                                    </p:animEffect>
                                  </p:childTnLst>
                                </p:cTn>
                              </p:par>
                            </p:childTnLst>
                          </p:cTn>
                        </p:par>
                        <p:par>
                          <p:cTn id="16" fill="hold" nodeType="afterGroup">
                            <p:stCondLst>
                              <p:cond delay="1500"/>
                            </p:stCondLst>
                            <p:childTnLst>
                              <p:par>
                                <p:cTn id="17" presetID="4" presetClass="entr" presetSubtype="16" fill="hold" grpId="0" nodeType="afterEffect">
                                  <p:stCondLst>
                                    <p:cond delay="0"/>
                                  </p:stCondLst>
                                  <p:childTnLst>
                                    <p:set>
                                      <p:cBhvr>
                                        <p:cTn id="18" dur="1" fill="hold">
                                          <p:stCondLst>
                                            <p:cond delay="0"/>
                                          </p:stCondLst>
                                        </p:cTn>
                                        <p:tgtEl>
                                          <p:spTgt spid="13314">
                                            <p:txEl>
                                              <p:pRg st="2" end="2"/>
                                            </p:txEl>
                                          </p:spTgt>
                                        </p:tgtEl>
                                        <p:attrNameLst>
                                          <p:attrName>style.visibility</p:attrName>
                                        </p:attrNameLst>
                                      </p:cBhvr>
                                      <p:to>
                                        <p:strVal val="visible"/>
                                      </p:to>
                                    </p:set>
                                    <p:animEffect transition="in" filter="box(in)">
                                      <p:cBhvr>
                                        <p:cTn id="19" dur="500"/>
                                        <p:tgtEl>
                                          <p:spTgt spid="13314">
                                            <p:txEl>
                                              <p:pRg st="2" end="2"/>
                                            </p:txEl>
                                          </p:spTgt>
                                        </p:tgtEl>
                                      </p:cBhvr>
                                    </p:animEffect>
                                  </p:childTnLst>
                                </p:cTn>
                              </p:par>
                            </p:childTnLst>
                          </p:cTn>
                        </p:par>
                        <p:par>
                          <p:cTn id="20" fill="hold" nodeType="afterGroup">
                            <p:stCondLst>
                              <p:cond delay="2000"/>
                            </p:stCondLst>
                            <p:childTnLst>
                              <p:par>
                                <p:cTn id="21" presetID="3" presetClass="entr" presetSubtype="1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linds(horizontal)">
                                      <p:cBhvr>
                                        <p:cTn id="2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itle 2"/>
          <p:cNvPicPr>
            <a:picLocks noGrp="1" noChangeArrowheads="1"/>
          </p:cNvPicPr>
          <p:nvPr>
            <p:ph type="title"/>
          </p:nvPr>
        </p:nvPicPr>
        <p:blipFill>
          <a:blip r:embed="rId2">
            <a:extLst>
              <a:ext uri="{28A0092B-C50C-407E-A947-70E740481C1C}">
                <a14:useLocalDpi xmlns:a14="http://schemas.microsoft.com/office/drawing/2010/main" val="0"/>
              </a:ext>
            </a:extLst>
          </a:blip>
          <a:srcRect/>
          <a:stretch>
            <a:fillRect/>
          </a:stretch>
        </p:blipFill>
        <p:spPr bwMode="auto">
          <a:xfrm>
            <a:off x="433388" y="96838"/>
            <a:ext cx="8497887" cy="1446212"/>
          </a:xfrm>
        </p:spPr>
      </p:pic>
      <p:sp>
        <p:nvSpPr>
          <p:cNvPr id="22530" name="Content Placeholder 1"/>
          <p:cNvSpPr>
            <a:spLocks noGrp="1"/>
          </p:cNvSpPr>
          <p:nvPr>
            <p:ph idx="1"/>
          </p:nvPr>
        </p:nvSpPr>
        <p:spPr/>
        <p:txBody>
          <a:bodyPr/>
          <a:lstStyle/>
          <a:p>
            <a:pPr eaLnBrk="1" hangingPunct="1"/>
            <a:r>
              <a:rPr lang="el-GR" smtClean="0"/>
              <a:t>Τα υπέρ της πρότασης μας είναι τα εξής </a:t>
            </a:r>
            <a:r>
              <a:rPr lang="en-US" smtClean="0">
                <a:latin typeface="Times New Roman" pitchFamily="18" charset="0"/>
              </a:rPr>
              <a:t>:</a:t>
            </a:r>
            <a:r>
              <a:rPr lang="el-GR" smtClean="0"/>
              <a:t> ο ήχος θα μειωθεί σε μεγάλο βαθμό και θα μειωθεί εξίσου και ο ήχος που θα βγαίνει έξω.</a:t>
            </a:r>
            <a:r>
              <a:rPr lang="el-GR" smtClean="0">
                <a:latin typeface="Arial" charset="0"/>
              </a:rPr>
              <a:t>   </a:t>
            </a:r>
          </a:p>
        </p:txBody>
      </p:sp>
      <p:pic>
        <p:nvPicPr>
          <p:cNvPr id="22532" name="Picture 4" descr="sustainabledancefloorhr[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22488">
            <a:off x="2438400" y="3352800"/>
            <a:ext cx="4505325" cy="300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nodeType="afterGroup">
                            <p:stCondLst>
                              <p:cond delay="1000"/>
                            </p:stCondLst>
                            <p:childTnLst>
                              <p:par>
                                <p:cTn id="14" presetID="3" presetClass="entr" presetSubtype="10" fill="hold" grpId="0" nodeType="afterEffect">
                                  <p:stCondLst>
                                    <p:cond delay="0"/>
                                  </p:stCondLst>
                                  <p:childTnLst>
                                    <p:set>
                                      <p:cBhvr>
                                        <p:cTn id="15" dur="1" fill="hold">
                                          <p:stCondLst>
                                            <p:cond delay="0"/>
                                          </p:stCondLst>
                                        </p:cTn>
                                        <p:tgtEl>
                                          <p:spTgt spid="22530"/>
                                        </p:tgtEl>
                                        <p:attrNameLst>
                                          <p:attrName>style.visibility</p:attrName>
                                        </p:attrNameLst>
                                      </p:cBhvr>
                                      <p:to>
                                        <p:strVal val="visible"/>
                                      </p:to>
                                    </p:set>
                                    <p:animEffect transition="in" filter="blinds(horizontal)">
                                      <p:cBhvr>
                                        <p:cTn id="16" dur="500"/>
                                        <p:tgtEl>
                                          <p:spTgt spid="22530"/>
                                        </p:tgtEl>
                                      </p:cBhvr>
                                    </p:animEffect>
                                  </p:childTnLst>
                                </p:cTn>
                              </p:par>
                            </p:childTnLst>
                          </p:cTn>
                        </p:par>
                        <p:par>
                          <p:cTn id="17" fill="hold" nodeType="afterGroup">
                            <p:stCondLst>
                              <p:cond delay="1500"/>
                            </p:stCondLst>
                            <p:childTnLst>
                              <p:par>
                                <p:cTn id="18" presetID="47" presetClass="entr" presetSubtype="0" fill="hold" nodeType="afterEffect">
                                  <p:stCondLst>
                                    <p:cond delay="0"/>
                                  </p:stCondLst>
                                  <p:childTnLst>
                                    <p:set>
                                      <p:cBhvr>
                                        <p:cTn id="19" dur="1" fill="hold">
                                          <p:stCondLst>
                                            <p:cond delay="0"/>
                                          </p:stCondLst>
                                        </p:cTn>
                                        <p:tgtEl>
                                          <p:spTgt spid="22532"/>
                                        </p:tgtEl>
                                        <p:attrNameLst>
                                          <p:attrName>style.visibility</p:attrName>
                                        </p:attrNameLst>
                                      </p:cBhvr>
                                      <p:to>
                                        <p:strVal val="visible"/>
                                      </p:to>
                                    </p:set>
                                    <p:animEffect transition="in" filter="fade">
                                      <p:cBhvr>
                                        <p:cTn id="20" dur="1000"/>
                                        <p:tgtEl>
                                          <p:spTgt spid="22532"/>
                                        </p:tgtEl>
                                      </p:cBhvr>
                                    </p:animEffect>
                                    <p:anim calcmode="lin" valueType="num">
                                      <p:cBhvr>
                                        <p:cTn id="21" dur="1000" fill="hold"/>
                                        <p:tgtEl>
                                          <p:spTgt spid="22532"/>
                                        </p:tgtEl>
                                        <p:attrNameLst>
                                          <p:attrName>ppt_x</p:attrName>
                                        </p:attrNameLst>
                                      </p:cBhvr>
                                      <p:tavLst>
                                        <p:tav tm="0">
                                          <p:val>
                                            <p:strVal val="#ppt_x"/>
                                          </p:val>
                                        </p:tav>
                                        <p:tav tm="100000">
                                          <p:val>
                                            <p:strVal val="#ppt_x"/>
                                          </p:val>
                                        </p:tav>
                                      </p:tavLst>
                                    </p:anim>
                                    <p:anim calcmode="lin" valueType="num">
                                      <p:cBhvr>
                                        <p:cTn id="22" dur="1000" fill="hold"/>
                                        <p:tgtEl>
                                          <p:spTgt spid="225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itle 2"/>
          <p:cNvPicPr>
            <a:picLocks noGrp="1" noChangeArrowheads="1"/>
          </p:cNvPicPr>
          <p:nvPr>
            <p:ph type="title"/>
          </p:nvPr>
        </p:nvPicPr>
        <p:blipFill>
          <a:blip r:embed="rId2">
            <a:extLst>
              <a:ext uri="{28A0092B-C50C-407E-A947-70E740481C1C}">
                <a14:useLocalDpi xmlns:a14="http://schemas.microsoft.com/office/drawing/2010/main" val="0"/>
              </a:ext>
            </a:extLst>
          </a:blip>
          <a:srcRect/>
          <a:stretch>
            <a:fillRect/>
          </a:stretch>
        </p:blipFill>
        <p:spPr bwMode="auto">
          <a:xfrm>
            <a:off x="450850" y="268288"/>
            <a:ext cx="8242300" cy="1158875"/>
          </a:xfrm>
        </p:spPr>
      </p:pic>
      <p:sp>
        <p:nvSpPr>
          <p:cNvPr id="23554" name="Content Placeholder 1"/>
          <p:cNvSpPr>
            <a:spLocks noGrp="1"/>
          </p:cNvSpPr>
          <p:nvPr>
            <p:ph idx="1"/>
          </p:nvPr>
        </p:nvSpPr>
        <p:spPr/>
        <p:txBody>
          <a:bodyPr/>
          <a:lstStyle/>
          <a:p>
            <a:pPr eaLnBrk="1" hangingPunct="1"/>
            <a:r>
              <a:rPr lang="el-GR" smtClean="0"/>
              <a:t>Στον χώρο της πίστας η μουσική πρέπει να ακούγεται δυνατά χωρίς να μας ενοχλεί αν ο ήχος ακούγεται συνεχόμενα  γιατί σε αυτό το χώρο θέλουμε να δημιουργήσουμε ένα κλίμα έντονο και διασκεδαστικό   </a:t>
            </a:r>
            <a:endParaRPr lang="en-US" smtClean="0"/>
          </a:p>
        </p:txBody>
      </p:sp>
      <p:pic>
        <p:nvPicPr>
          <p:cNvPr id="20482" name="Picture 2" descr="http://www.iddictive.com/wp-content/uploads/2009/02/sustainable-dance-floo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79925" y="3340100"/>
            <a:ext cx="3835400" cy="3425825"/>
          </a:xfrm>
          <a:prstGeom prst="rect">
            <a:avLst/>
          </a:prstGeom>
          <a:noFill/>
          <a:extLst>
            <a:ext uri="{909E8E84-426E-40DD-AFC4-6F175D3DCCD1}">
              <a14:hiddenFill xmlns:a14="http://schemas.microsoft.com/office/drawing/2010/main">
                <a:solidFill>
                  <a:srgbClr val="FFFFFF"/>
                </a:solidFill>
              </a14:hiddenFill>
            </a:ext>
          </a:extLst>
        </p:spPr>
      </p:pic>
      <p:pic>
        <p:nvPicPr>
          <p:cNvPr id="20484" name="Picture 4" descr="http://losangeles.metromix.com/content_image/full/1523822/560/37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213" y="3621088"/>
            <a:ext cx="4475162" cy="34988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pli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par>
                          <p:cTn id="10" fill="hold" nodeType="afterGroup">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23554"/>
                                        </p:tgtEl>
                                        <p:attrNameLst>
                                          <p:attrName>style.visibility</p:attrName>
                                        </p:attrNameLst>
                                      </p:cBhvr>
                                      <p:to>
                                        <p:strVal val="visible"/>
                                      </p:to>
                                    </p:set>
                                    <p:animEffect transition="in" filter="slide(fromBottom)">
                                      <p:cBhvr>
                                        <p:cTn id="13" dur="500"/>
                                        <p:tgtEl>
                                          <p:spTgt spid="23554"/>
                                        </p:tgtEl>
                                      </p:cBhvr>
                                    </p:animEffect>
                                  </p:childTnLst>
                                </p:cTn>
                              </p:par>
                            </p:childTnLst>
                          </p:cTn>
                        </p:par>
                        <p:par>
                          <p:cTn id="14" fill="hold" nodeType="afterGroup">
                            <p:stCondLst>
                              <p:cond delay="1500"/>
                            </p:stCondLst>
                            <p:childTnLst>
                              <p:par>
                                <p:cTn id="15" presetID="2" presetClass="entr" presetSubtype="4" fill="hold" nodeType="afterEffect">
                                  <p:stCondLst>
                                    <p:cond delay="0"/>
                                  </p:stCondLst>
                                  <p:childTnLst>
                                    <p:set>
                                      <p:cBhvr>
                                        <p:cTn id="16" dur="1" fill="hold">
                                          <p:stCondLst>
                                            <p:cond delay="0"/>
                                          </p:stCondLst>
                                        </p:cTn>
                                        <p:tgtEl>
                                          <p:spTgt spid="20484"/>
                                        </p:tgtEl>
                                        <p:attrNameLst>
                                          <p:attrName>style.visibility</p:attrName>
                                        </p:attrNameLst>
                                      </p:cBhvr>
                                      <p:to>
                                        <p:strVal val="visible"/>
                                      </p:to>
                                    </p:set>
                                    <p:anim calcmode="lin" valueType="num">
                                      <p:cBhvr additive="base">
                                        <p:cTn id="17" dur="500" fill="hold"/>
                                        <p:tgtEl>
                                          <p:spTgt spid="20484"/>
                                        </p:tgtEl>
                                        <p:attrNameLst>
                                          <p:attrName>ppt_x</p:attrName>
                                        </p:attrNameLst>
                                      </p:cBhvr>
                                      <p:tavLst>
                                        <p:tav tm="0">
                                          <p:val>
                                            <p:strVal val="#ppt_x"/>
                                          </p:val>
                                        </p:tav>
                                        <p:tav tm="100000">
                                          <p:val>
                                            <p:strVal val="#ppt_x"/>
                                          </p:val>
                                        </p:tav>
                                      </p:tavLst>
                                    </p:anim>
                                    <p:anim calcmode="lin" valueType="num">
                                      <p:cBhvr additive="base">
                                        <p:cTn id="18" dur="500" fill="hold"/>
                                        <p:tgtEl>
                                          <p:spTgt spid="20484"/>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2000"/>
                            </p:stCondLst>
                            <p:childTnLst>
                              <p:par>
                                <p:cTn id="20" presetID="2" presetClass="entr" presetSubtype="4" fill="hold" nodeType="afterEffect">
                                  <p:stCondLst>
                                    <p:cond delay="0"/>
                                  </p:stCondLst>
                                  <p:childTnLst>
                                    <p:set>
                                      <p:cBhvr>
                                        <p:cTn id="21" dur="1" fill="hold">
                                          <p:stCondLst>
                                            <p:cond delay="0"/>
                                          </p:stCondLst>
                                        </p:cTn>
                                        <p:tgtEl>
                                          <p:spTgt spid="20482"/>
                                        </p:tgtEl>
                                        <p:attrNameLst>
                                          <p:attrName>style.visibility</p:attrName>
                                        </p:attrNameLst>
                                      </p:cBhvr>
                                      <p:to>
                                        <p:strVal val="visible"/>
                                      </p:to>
                                    </p:set>
                                    <p:anim calcmode="lin" valueType="num">
                                      <p:cBhvr additive="base">
                                        <p:cTn id="22" dur="500" fill="hold"/>
                                        <p:tgtEl>
                                          <p:spTgt spid="20482"/>
                                        </p:tgtEl>
                                        <p:attrNameLst>
                                          <p:attrName>ppt_x</p:attrName>
                                        </p:attrNameLst>
                                      </p:cBhvr>
                                      <p:tavLst>
                                        <p:tav tm="0">
                                          <p:val>
                                            <p:strVal val="#ppt_x"/>
                                          </p:val>
                                        </p:tav>
                                        <p:tav tm="100000">
                                          <p:val>
                                            <p:strVal val="#ppt_x"/>
                                          </p:val>
                                        </p:tav>
                                      </p:tavLst>
                                    </p:anim>
                                    <p:anim calcmode="lin" valueType="num">
                                      <p:cBhvr additive="base">
                                        <p:cTn id="23" dur="500" fill="hold"/>
                                        <p:tgtEl>
                                          <p:spTgt spid="204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l-GR" dirty="0" smtClean="0"/>
              <a:t>Διαρυθμιση του χωρου</a:t>
            </a:r>
            <a:endParaRPr lang="en-US" dirty="0"/>
          </a:p>
        </p:txBody>
      </p:sp>
      <p:sp>
        <p:nvSpPr>
          <p:cNvPr id="24578" name="Content Placeholder 1"/>
          <p:cNvSpPr>
            <a:spLocks noGrp="1"/>
          </p:cNvSpPr>
          <p:nvPr>
            <p:ph idx="1"/>
          </p:nvPr>
        </p:nvSpPr>
        <p:spPr/>
        <p:txBody>
          <a:bodyPr/>
          <a:lstStyle/>
          <a:p>
            <a:pPr eaLnBrk="1" hangingPunct="1"/>
            <a:r>
              <a:rPr lang="el-GR" smtClean="0"/>
              <a:t>Η πίστα η οποία είναι η πιο μεγάλη αίθουσα από τα υπόλοιπα δωμάτια που υπάρχουν σε μια δισκοθήκη γιατί εκεί βρίσκεται ο περισσότερος κόσμος και είναι ο κύριος χώρος διασκ</a:t>
            </a:r>
            <a:r>
              <a:rPr lang="el-GR" smtClean="0">
                <a:latin typeface="Arial" charset="0"/>
              </a:rPr>
              <a:t>έ</a:t>
            </a:r>
            <a:r>
              <a:rPr lang="el-GR" smtClean="0"/>
              <a:t>δασης.</a:t>
            </a:r>
            <a:r>
              <a:rPr lang="en-US" smtClean="0">
                <a:latin typeface="Times New Roman" pitchFamily="18" charset="0"/>
              </a:rPr>
              <a:t> </a:t>
            </a:r>
            <a:r>
              <a:rPr lang="el-GR" smtClean="0"/>
              <a:t>Το μόνο που χρειάζεται είναι δυνατή μουσική και ωρα</a:t>
            </a:r>
            <a:r>
              <a:rPr lang="el-GR" smtClean="0">
                <a:latin typeface="Arial" charset="0"/>
              </a:rPr>
              <a:t>ί</a:t>
            </a:r>
            <a:r>
              <a:rPr lang="el-GR" smtClean="0"/>
              <a:t>ος φωτισμός για να δημιουργήσουμε ακόμα καλύτερη ατμόσφαιρα  </a:t>
            </a:r>
            <a:endParaRPr lang="en-US" smtClean="0"/>
          </a:p>
        </p:txBody>
      </p:sp>
      <p:pic>
        <p:nvPicPr>
          <p:cNvPr id="24580" name="Picture 4" descr="20080626_stevelawler0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2950" y="4206875"/>
            <a:ext cx="3352800" cy="51990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childTnLst>
                          </p:cTn>
                        </p:par>
                        <p:par>
                          <p:cTn id="11" fill="hold" nodeType="afterGroup">
                            <p:stCondLst>
                              <p:cond delay="500"/>
                            </p:stCondLst>
                            <p:childTnLst>
                              <p:par>
                                <p:cTn id="12" presetID="30" presetClass="entr" presetSubtype="0" fill="hold" grpId="0" nodeType="afterEffect">
                                  <p:stCondLst>
                                    <p:cond delay="0"/>
                                  </p:stCondLst>
                                  <p:childTnLst>
                                    <p:set>
                                      <p:cBhvr>
                                        <p:cTn id="13" dur="1" fill="hold">
                                          <p:stCondLst>
                                            <p:cond delay="0"/>
                                          </p:stCondLst>
                                        </p:cTn>
                                        <p:tgtEl>
                                          <p:spTgt spid="24578"/>
                                        </p:tgtEl>
                                        <p:attrNameLst>
                                          <p:attrName>style.visibility</p:attrName>
                                        </p:attrNameLst>
                                      </p:cBhvr>
                                      <p:to>
                                        <p:strVal val="visible"/>
                                      </p:to>
                                    </p:set>
                                    <p:animEffect transition="in" filter="fade">
                                      <p:cBhvr>
                                        <p:cTn id="14" dur="800" decel="100000"/>
                                        <p:tgtEl>
                                          <p:spTgt spid="24578"/>
                                        </p:tgtEl>
                                      </p:cBhvr>
                                    </p:animEffect>
                                    <p:anim calcmode="lin" valueType="num">
                                      <p:cBhvr>
                                        <p:cTn id="15" dur="800" decel="100000" fill="hold"/>
                                        <p:tgtEl>
                                          <p:spTgt spid="24578"/>
                                        </p:tgtEl>
                                        <p:attrNameLst>
                                          <p:attrName>style.rotation</p:attrName>
                                        </p:attrNameLst>
                                      </p:cBhvr>
                                      <p:tavLst>
                                        <p:tav tm="0">
                                          <p:val>
                                            <p:fltVal val="-90"/>
                                          </p:val>
                                        </p:tav>
                                        <p:tav tm="100000">
                                          <p:val>
                                            <p:fltVal val="0"/>
                                          </p:val>
                                        </p:tav>
                                      </p:tavLst>
                                    </p:anim>
                                    <p:anim calcmode="lin" valueType="num">
                                      <p:cBhvr>
                                        <p:cTn id="16" dur="800" decel="100000" fill="hold"/>
                                        <p:tgtEl>
                                          <p:spTgt spid="24578"/>
                                        </p:tgtEl>
                                        <p:attrNameLst>
                                          <p:attrName>ppt_x</p:attrName>
                                        </p:attrNameLst>
                                      </p:cBhvr>
                                      <p:tavLst>
                                        <p:tav tm="0">
                                          <p:val>
                                            <p:strVal val="#ppt_x+0.4"/>
                                          </p:val>
                                        </p:tav>
                                        <p:tav tm="100000">
                                          <p:val>
                                            <p:strVal val="#ppt_x-0.05"/>
                                          </p:val>
                                        </p:tav>
                                      </p:tavLst>
                                    </p:anim>
                                    <p:anim calcmode="lin" valueType="num">
                                      <p:cBhvr>
                                        <p:cTn id="17" dur="800" decel="100000" fill="hold"/>
                                        <p:tgtEl>
                                          <p:spTgt spid="24578"/>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24578"/>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24578"/>
                                        </p:tgtEl>
                                        <p:attrNameLst>
                                          <p:attrName>ppt_y</p:attrName>
                                        </p:attrNameLst>
                                      </p:cBhvr>
                                      <p:tavLst>
                                        <p:tav tm="0">
                                          <p:val>
                                            <p:strVal val="#ppt_y+0.1"/>
                                          </p:val>
                                        </p:tav>
                                        <p:tav tm="100000">
                                          <p:val>
                                            <p:strVal val="#ppt_y"/>
                                          </p:val>
                                        </p:tav>
                                      </p:tavLst>
                                    </p:anim>
                                  </p:childTnLst>
                                </p:cTn>
                              </p:par>
                            </p:childTnLst>
                          </p:cTn>
                        </p:par>
                        <p:par>
                          <p:cTn id="20" fill="hold" nodeType="afterGroup">
                            <p:stCondLst>
                              <p:cond delay="1500"/>
                            </p:stCondLst>
                            <p:childTnLst>
                              <p:par>
                                <p:cTn id="21" presetID="2" presetClass="entr" presetSubtype="4" fill="hold" nodeType="afterEffect">
                                  <p:stCondLst>
                                    <p:cond delay="0"/>
                                  </p:stCondLst>
                                  <p:childTnLst>
                                    <p:set>
                                      <p:cBhvr>
                                        <p:cTn id="22" dur="1" fill="hold">
                                          <p:stCondLst>
                                            <p:cond delay="0"/>
                                          </p:stCondLst>
                                        </p:cTn>
                                        <p:tgtEl>
                                          <p:spTgt spid="24580"/>
                                        </p:tgtEl>
                                        <p:attrNameLst>
                                          <p:attrName>style.visibility</p:attrName>
                                        </p:attrNameLst>
                                      </p:cBhvr>
                                      <p:to>
                                        <p:strVal val="visible"/>
                                      </p:to>
                                    </p:set>
                                    <p:anim calcmode="lin" valueType="num">
                                      <p:cBhvr additive="base">
                                        <p:cTn id="23" dur="500" fill="hold"/>
                                        <p:tgtEl>
                                          <p:spTgt spid="24580"/>
                                        </p:tgtEl>
                                        <p:attrNameLst>
                                          <p:attrName>ppt_x</p:attrName>
                                        </p:attrNameLst>
                                      </p:cBhvr>
                                      <p:tavLst>
                                        <p:tav tm="0">
                                          <p:val>
                                            <p:strVal val="#ppt_x"/>
                                          </p:val>
                                        </p:tav>
                                        <p:tav tm="100000">
                                          <p:val>
                                            <p:strVal val="#ppt_x"/>
                                          </p:val>
                                        </p:tav>
                                      </p:tavLst>
                                    </p:anim>
                                    <p:anim calcmode="lin" valueType="num">
                                      <p:cBhvr additive="base">
                                        <p:cTn id="24" dur="500" fill="hold"/>
                                        <p:tgtEl>
                                          <p:spTgt spid="245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itle 2"/>
          <p:cNvPicPr>
            <a:picLocks noGrp="1" noChangeArrowheads="1"/>
          </p:cNvPicPr>
          <p:nvPr>
            <p:ph type="title"/>
          </p:nvPr>
        </p:nvPicPr>
        <p:blipFill>
          <a:blip r:embed="rId2">
            <a:extLst>
              <a:ext uri="{28A0092B-C50C-407E-A947-70E740481C1C}">
                <a14:useLocalDpi xmlns:a14="http://schemas.microsoft.com/office/drawing/2010/main" val="0"/>
              </a:ext>
            </a:extLst>
          </a:blip>
          <a:srcRect/>
          <a:stretch>
            <a:fillRect/>
          </a:stretch>
        </p:blipFill>
        <p:spPr bwMode="auto">
          <a:xfrm>
            <a:off x="384175" y="96838"/>
            <a:ext cx="8620125" cy="1446212"/>
          </a:xfrm>
        </p:spPr>
      </p:pic>
      <p:sp>
        <p:nvSpPr>
          <p:cNvPr id="25602" name="Content Placeholder 1"/>
          <p:cNvSpPr>
            <a:spLocks noGrp="1"/>
          </p:cNvSpPr>
          <p:nvPr>
            <p:ph idx="1"/>
          </p:nvPr>
        </p:nvSpPr>
        <p:spPr/>
        <p:txBody>
          <a:bodyPr/>
          <a:lstStyle/>
          <a:p>
            <a:pPr eaLnBrk="1" hangingPunct="1"/>
            <a:r>
              <a:rPr lang="el-GR" smtClean="0">
                <a:latin typeface="Arial" charset="0"/>
              </a:rPr>
              <a:t> </a:t>
            </a:r>
            <a:r>
              <a:rPr lang="el-GR" smtClean="0"/>
              <a:t>Λόγω του ότι θέλουμε ο ήχος να ακούγεται πολύ δυνατά και να ακούγεται σε όλη την αίθουσα θα επενδύσουμε το χώρο με ηχοανακλαστικά υλικά π.χ θα επενδύσουμε το μπαρ με καθρέφτες.</a:t>
            </a:r>
            <a:r>
              <a:rPr lang="el-GR" smtClean="0">
                <a:latin typeface="Arial" charset="0"/>
              </a:rPr>
              <a:t> </a:t>
            </a:r>
            <a:r>
              <a:rPr lang="el-GR" smtClean="0"/>
              <a:t>Επίσης ο πάγκος του μπαρ θα είναι φτιαγμένος από μελαμίνη και στο πάνω μέρος θα υπάρχει γρανίτης.</a:t>
            </a:r>
            <a:r>
              <a:rPr lang="el-GR" smtClean="0">
                <a:latin typeface="Arial" charset="0"/>
              </a:rPr>
              <a:t> </a:t>
            </a:r>
            <a:r>
              <a:rPr lang="el-GR" smtClean="0"/>
              <a:t>Τέλος το πάτωμα θα είναι επενδυμένο με ειδικό γυαλί.</a:t>
            </a:r>
            <a:endParaRPr lang="en-US" smtClean="0"/>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par>
                          <p:cTn id="10" fill="hold" nodeType="afterGroup">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25602"/>
                                        </p:tgtEl>
                                        <p:attrNameLst>
                                          <p:attrName>style.visibility</p:attrName>
                                        </p:attrNameLst>
                                      </p:cBhvr>
                                      <p:to>
                                        <p:strVal val="visible"/>
                                      </p:to>
                                    </p:set>
                                    <p:animEffect transition="in" filter="slide(fromBottom)">
                                      <p:cBhvr>
                                        <p:cTn id="13" dur="5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itle 2"/>
          <p:cNvPicPr>
            <a:picLocks noGrp="1" noChangeArrowheads="1"/>
          </p:cNvPicPr>
          <p:nvPr>
            <p:ph type="title"/>
          </p:nvPr>
        </p:nvPicPr>
        <p:blipFill>
          <a:blip r:embed="rId2">
            <a:extLst>
              <a:ext uri="{28A0092B-C50C-407E-A947-70E740481C1C}">
                <a14:useLocalDpi xmlns:a14="http://schemas.microsoft.com/office/drawing/2010/main" val="0"/>
              </a:ext>
            </a:extLst>
          </a:blip>
          <a:srcRect/>
          <a:stretch>
            <a:fillRect/>
          </a:stretch>
        </p:blipFill>
        <p:spPr bwMode="auto">
          <a:xfrm>
            <a:off x="420688" y="96838"/>
            <a:ext cx="8394700" cy="1446212"/>
          </a:xfrm>
        </p:spPr>
      </p:pic>
      <p:sp>
        <p:nvSpPr>
          <p:cNvPr id="26626" name="Content Placeholder 1"/>
          <p:cNvSpPr>
            <a:spLocks noGrp="1"/>
          </p:cNvSpPr>
          <p:nvPr>
            <p:ph idx="1"/>
          </p:nvPr>
        </p:nvSpPr>
        <p:spPr/>
        <p:txBody>
          <a:bodyPr/>
          <a:lstStyle/>
          <a:p>
            <a:pPr eaLnBrk="1" hangingPunct="1">
              <a:buFont typeface="Wingdings 2" pitchFamily="18" charset="2"/>
              <a:buNone/>
            </a:pPr>
            <a:r>
              <a:rPr lang="el-GR" smtClean="0"/>
              <a:t>Πιστεύουμε πως με αυτή την άποψη μας η μουσική θα ακούγεται δυνατά δημιουργώντας μια υπέροχη ατμόσφαιρα στην πιστά </a:t>
            </a:r>
            <a:endParaRPr lang="en-US" smtClean="0"/>
          </a:p>
        </p:txBody>
      </p:sp>
      <p:pic>
        <p:nvPicPr>
          <p:cNvPr id="26628" name="Picture 4" descr="nightclubbing[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2288" y="2925763"/>
            <a:ext cx="5961062" cy="39385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par>
                          <p:cTn id="10" fill="hold" nodeType="afterGroup">
                            <p:stCondLst>
                              <p:cond delay="1000"/>
                            </p:stCondLst>
                            <p:childTnLst>
                              <p:par>
                                <p:cTn id="11" presetID="49" presetClass="entr" presetSubtype="0" decel="100000" fill="hold" grpId="0" nodeType="afterEffect">
                                  <p:stCondLst>
                                    <p:cond delay="0"/>
                                  </p:stCondLst>
                                  <p:childTnLst>
                                    <p:set>
                                      <p:cBhvr>
                                        <p:cTn id="12" dur="1" fill="hold">
                                          <p:stCondLst>
                                            <p:cond delay="0"/>
                                          </p:stCondLst>
                                        </p:cTn>
                                        <p:tgtEl>
                                          <p:spTgt spid="26626"/>
                                        </p:tgtEl>
                                        <p:attrNameLst>
                                          <p:attrName>style.visibility</p:attrName>
                                        </p:attrNameLst>
                                      </p:cBhvr>
                                      <p:to>
                                        <p:strVal val="visible"/>
                                      </p:to>
                                    </p:set>
                                    <p:anim calcmode="lin" valueType="num">
                                      <p:cBhvr>
                                        <p:cTn id="13" dur="500" fill="hold"/>
                                        <p:tgtEl>
                                          <p:spTgt spid="26626"/>
                                        </p:tgtEl>
                                        <p:attrNameLst>
                                          <p:attrName>ppt_w</p:attrName>
                                        </p:attrNameLst>
                                      </p:cBhvr>
                                      <p:tavLst>
                                        <p:tav tm="0">
                                          <p:val>
                                            <p:fltVal val="0"/>
                                          </p:val>
                                        </p:tav>
                                        <p:tav tm="100000">
                                          <p:val>
                                            <p:strVal val="#ppt_w"/>
                                          </p:val>
                                        </p:tav>
                                      </p:tavLst>
                                    </p:anim>
                                    <p:anim calcmode="lin" valueType="num">
                                      <p:cBhvr>
                                        <p:cTn id="14" dur="500" fill="hold"/>
                                        <p:tgtEl>
                                          <p:spTgt spid="26626"/>
                                        </p:tgtEl>
                                        <p:attrNameLst>
                                          <p:attrName>ppt_h</p:attrName>
                                        </p:attrNameLst>
                                      </p:cBhvr>
                                      <p:tavLst>
                                        <p:tav tm="0">
                                          <p:val>
                                            <p:fltVal val="0"/>
                                          </p:val>
                                        </p:tav>
                                        <p:tav tm="100000">
                                          <p:val>
                                            <p:strVal val="#ppt_h"/>
                                          </p:val>
                                        </p:tav>
                                      </p:tavLst>
                                    </p:anim>
                                    <p:anim calcmode="lin" valueType="num">
                                      <p:cBhvr>
                                        <p:cTn id="15" dur="500" fill="hold"/>
                                        <p:tgtEl>
                                          <p:spTgt spid="26626"/>
                                        </p:tgtEl>
                                        <p:attrNameLst>
                                          <p:attrName>style.rotation</p:attrName>
                                        </p:attrNameLst>
                                      </p:cBhvr>
                                      <p:tavLst>
                                        <p:tav tm="0">
                                          <p:val>
                                            <p:fltVal val="360"/>
                                          </p:val>
                                        </p:tav>
                                        <p:tav tm="100000">
                                          <p:val>
                                            <p:fltVal val="0"/>
                                          </p:val>
                                        </p:tav>
                                      </p:tavLst>
                                    </p:anim>
                                    <p:animEffect transition="in" filter="fade">
                                      <p:cBhvr>
                                        <p:cTn id="16" dur="500"/>
                                        <p:tgtEl>
                                          <p:spTgt spid="26626"/>
                                        </p:tgtEl>
                                      </p:cBhvr>
                                    </p:animEffect>
                                  </p:childTnLst>
                                </p:cTn>
                              </p:par>
                            </p:childTnLst>
                          </p:cTn>
                        </p:par>
                        <p:par>
                          <p:cTn id="17" fill="hold" nodeType="afterGroup">
                            <p:stCondLst>
                              <p:cond delay="1500"/>
                            </p:stCondLst>
                            <p:childTnLst>
                              <p:par>
                                <p:cTn id="18" presetID="2" presetClass="entr" presetSubtype="4" fill="hold" nodeType="afterEffect">
                                  <p:stCondLst>
                                    <p:cond delay="0"/>
                                  </p:stCondLst>
                                  <p:childTnLst>
                                    <p:set>
                                      <p:cBhvr>
                                        <p:cTn id="19" dur="1" fill="hold">
                                          <p:stCondLst>
                                            <p:cond delay="0"/>
                                          </p:stCondLst>
                                        </p:cTn>
                                        <p:tgtEl>
                                          <p:spTgt spid="26628"/>
                                        </p:tgtEl>
                                        <p:attrNameLst>
                                          <p:attrName>style.visibility</p:attrName>
                                        </p:attrNameLst>
                                      </p:cBhvr>
                                      <p:to>
                                        <p:strVal val="visible"/>
                                      </p:to>
                                    </p:set>
                                    <p:anim calcmode="lin" valueType="num">
                                      <p:cBhvr additive="base">
                                        <p:cTn id="20" dur="500" fill="hold"/>
                                        <p:tgtEl>
                                          <p:spTgt spid="26628"/>
                                        </p:tgtEl>
                                        <p:attrNameLst>
                                          <p:attrName>ppt_x</p:attrName>
                                        </p:attrNameLst>
                                      </p:cBhvr>
                                      <p:tavLst>
                                        <p:tav tm="0">
                                          <p:val>
                                            <p:strVal val="#ppt_x"/>
                                          </p:val>
                                        </p:tav>
                                        <p:tav tm="100000">
                                          <p:val>
                                            <p:strVal val="#ppt_x"/>
                                          </p:val>
                                        </p:tav>
                                      </p:tavLst>
                                    </p:anim>
                                    <p:anim calcmode="lin" valueType="num">
                                      <p:cBhvr additive="base">
                                        <p:cTn id="21" dur="500" fill="hold"/>
                                        <p:tgtEl>
                                          <p:spTgt spid="266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itle 2"/>
          <p:cNvPicPr>
            <a:picLocks noGrp="1" noChangeArrowheads="1"/>
          </p:cNvPicPr>
          <p:nvPr>
            <p:ph type="title"/>
          </p:nvPr>
        </p:nvPicPr>
        <p:blipFill>
          <a:blip r:embed="rId2">
            <a:extLst>
              <a:ext uri="{28A0092B-C50C-407E-A947-70E740481C1C}">
                <a14:useLocalDpi xmlns:a14="http://schemas.microsoft.com/office/drawing/2010/main" val="0"/>
              </a:ext>
            </a:extLst>
          </a:blip>
          <a:srcRect/>
          <a:stretch>
            <a:fillRect/>
          </a:stretch>
        </p:blipFill>
        <p:spPr bwMode="auto">
          <a:xfrm>
            <a:off x="450850" y="268288"/>
            <a:ext cx="8242300" cy="1158875"/>
          </a:xfrm>
        </p:spPr>
      </p:pic>
      <p:sp>
        <p:nvSpPr>
          <p:cNvPr id="27650" name="Content Placeholder 1"/>
          <p:cNvSpPr>
            <a:spLocks noGrp="1"/>
          </p:cNvSpPr>
          <p:nvPr>
            <p:ph idx="1"/>
          </p:nvPr>
        </p:nvSpPr>
        <p:spPr/>
        <p:txBody>
          <a:bodyPr/>
          <a:lstStyle/>
          <a:p>
            <a:pPr eaLnBrk="1" hangingPunct="1">
              <a:buFont typeface="Wingdings 2" pitchFamily="18" charset="2"/>
              <a:buNone/>
            </a:pPr>
            <a:r>
              <a:rPr lang="el-GR" smtClean="0"/>
              <a:t>Στη ζώνη επισήμων θα πρέπει ο ήχος από την πίστα να είναι μειωμένος έτσι ώστε αυτοί που θα κάθονται εκεί να συζητούν ακούγοντας ο ένας τον άλλο χωρίς δυσκολία</a:t>
            </a:r>
            <a:endParaRPr lang="en-US" smtClean="0"/>
          </a:p>
        </p:txBody>
      </p:sp>
      <p:pic>
        <p:nvPicPr>
          <p:cNvPr id="27652" name="Picture 4" descr="Crooners04[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4188" y="3578225"/>
            <a:ext cx="3883025" cy="5778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ll dir="l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1000"/>
                            </p:stCondLst>
                            <p:childTnLst>
                              <p:par>
                                <p:cTn id="10" presetID="47" presetClass="entr" presetSubtype="0" fill="hold" grpId="0" nodeType="afterEffect">
                                  <p:stCondLst>
                                    <p:cond delay="0"/>
                                  </p:stCondLst>
                                  <p:childTnLst>
                                    <p:set>
                                      <p:cBhvr>
                                        <p:cTn id="11" dur="1" fill="hold">
                                          <p:stCondLst>
                                            <p:cond delay="0"/>
                                          </p:stCondLst>
                                        </p:cTn>
                                        <p:tgtEl>
                                          <p:spTgt spid="27650"/>
                                        </p:tgtEl>
                                        <p:attrNameLst>
                                          <p:attrName>style.visibility</p:attrName>
                                        </p:attrNameLst>
                                      </p:cBhvr>
                                      <p:to>
                                        <p:strVal val="visible"/>
                                      </p:to>
                                    </p:set>
                                    <p:animEffect transition="in" filter="fade">
                                      <p:cBhvr>
                                        <p:cTn id="12" dur="1000"/>
                                        <p:tgtEl>
                                          <p:spTgt spid="27650"/>
                                        </p:tgtEl>
                                      </p:cBhvr>
                                    </p:animEffect>
                                    <p:anim calcmode="lin" valueType="num">
                                      <p:cBhvr>
                                        <p:cTn id="13" dur="1000" fill="hold"/>
                                        <p:tgtEl>
                                          <p:spTgt spid="27650"/>
                                        </p:tgtEl>
                                        <p:attrNameLst>
                                          <p:attrName>ppt_x</p:attrName>
                                        </p:attrNameLst>
                                      </p:cBhvr>
                                      <p:tavLst>
                                        <p:tav tm="0">
                                          <p:val>
                                            <p:strVal val="#ppt_x"/>
                                          </p:val>
                                        </p:tav>
                                        <p:tav tm="100000">
                                          <p:val>
                                            <p:strVal val="#ppt_x"/>
                                          </p:val>
                                        </p:tav>
                                      </p:tavLst>
                                    </p:anim>
                                    <p:anim calcmode="lin" valueType="num">
                                      <p:cBhvr>
                                        <p:cTn id="14" dur="1000" fill="hold"/>
                                        <p:tgtEl>
                                          <p:spTgt spid="27650"/>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2000"/>
                            </p:stCondLst>
                            <p:childTnLst>
                              <p:par>
                                <p:cTn id="16" presetID="2" presetClass="entr" presetSubtype="4" fill="hold" nodeType="afterEffect">
                                  <p:stCondLst>
                                    <p:cond delay="0"/>
                                  </p:stCondLst>
                                  <p:childTnLst>
                                    <p:set>
                                      <p:cBhvr>
                                        <p:cTn id="17" dur="1" fill="hold">
                                          <p:stCondLst>
                                            <p:cond delay="0"/>
                                          </p:stCondLst>
                                        </p:cTn>
                                        <p:tgtEl>
                                          <p:spTgt spid="27652"/>
                                        </p:tgtEl>
                                        <p:attrNameLst>
                                          <p:attrName>style.visibility</p:attrName>
                                        </p:attrNameLst>
                                      </p:cBhvr>
                                      <p:to>
                                        <p:strVal val="visible"/>
                                      </p:to>
                                    </p:set>
                                    <p:anim calcmode="lin" valueType="num">
                                      <p:cBhvr additive="base">
                                        <p:cTn id="18" dur="500" fill="hold"/>
                                        <p:tgtEl>
                                          <p:spTgt spid="27652"/>
                                        </p:tgtEl>
                                        <p:attrNameLst>
                                          <p:attrName>ppt_x</p:attrName>
                                        </p:attrNameLst>
                                      </p:cBhvr>
                                      <p:tavLst>
                                        <p:tav tm="0">
                                          <p:val>
                                            <p:strVal val="#ppt_x"/>
                                          </p:val>
                                        </p:tav>
                                        <p:tav tm="100000">
                                          <p:val>
                                            <p:strVal val="#ppt_x"/>
                                          </p:val>
                                        </p:tav>
                                      </p:tavLst>
                                    </p:anim>
                                    <p:anim calcmode="lin" valueType="num">
                                      <p:cBhvr additive="base">
                                        <p:cTn id="19" dur="500" fill="hold"/>
                                        <p:tgtEl>
                                          <p:spTgt spid="276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l-GR" dirty="0" smtClean="0"/>
              <a:t>Διαρυθμιση του χωρου</a:t>
            </a:r>
            <a:endParaRPr lang="en-US" dirty="0"/>
          </a:p>
        </p:txBody>
      </p:sp>
      <p:sp>
        <p:nvSpPr>
          <p:cNvPr id="28674" name="Content Placeholder 1"/>
          <p:cNvSpPr>
            <a:spLocks noGrp="1"/>
          </p:cNvSpPr>
          <p:nvPr>
            <p:ph idx="1"/>
          </p:nvPr>
        </p:nvSpPr>
        <p:spPr/>
        <p:txBody>
          <a:bodyPr/>
          <a:lstStyle/>
          <a:p>
            <a:pPr eaLnBrk="1" hangingPunct="1"/>
            <a:r>
              <a:rPr lang="el-GR" smtClean="0"/>
              <a:t>Ο τοίχος στο καθιστικό θα επενδυθεί με τσόχα έτσι ώστε να απορροφά τον </a:t>
            </a:r>
            <a:r>
              <a:rPr lang="el-GR" smtClean="0">
                <a:latin typeface="Arial" charset="0"/>
              </a:rPr>
              <a:t>ή</a:t>
            </a:r>
            <a:r>
              <a:rPr lang="el-GR" smtClean="0"/>
              <a:t>χο.</a:t>
            </a:r>
            <a:r>
              <a:rPr lang="el-GR" smtClean="0">
                <a:latin typeface="Arial" charset="0"/>
              </a:rPr>
              <a:t> Ε</a:t>
            </a:r>
            <a:r>
              <a:rPr lang="el-GR" smtClean="0"/>
              <a:t>πίσης το πάτωμα θα επενδυθεί με χαλί και τα έπιπλα με τσ</a:t>
            </a:r>
            <a:r>
              <a:rPr lang="el-GR" smtClean="0">
                <a:latin typeface="Arial" charset="0"/>
              </a:rPr>
              <a:t>ό</a:t>
            </a:r>
            <a:r>
              <a:rPr lang="el-GR" smtClean="0"/>
              <a:t>χα.</a:t>
            </a:r>
            <a:r>
              <a:rPr lang="el-GR" smtClean="0">
                <a:latin typeface="Arial" charset="0"/>
              </a:rPr>
              <a:t> </a:t>
            </a:r>
            <a:r>
              <a:rPr lang="el-GR" smtClean="0"/>
              <a:t>Ακόμα η οροφή θα επενδυθεί με φελλό έτσι ο ήχος να απορροφάτε σε μεγάλο βαθμό</a:t>
            </a:r>
            <a:endParaRPr lang="en-US" smtClean="0"/>
          </a:p>
        </p:txBody>
      </p:sp>
      <p:pic>
        <p:nvPicPr>
          <p:cNvPr id="18438" name="Picture 6" descr="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477868">
            <a:off x="3886200" y="3733800"/>
            <a:ext cx="4038600" cy="27924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nodeType="afterGroup">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28674"/>
                                        </p:tgtEl>
                                        <p:attrNameLst>
                                          <p:attrName>style.visibility</p:attrName>
                                        </p:attrNameLst>
                                      </p:cBhvr>
                                      <p:to>
                                        <p:strVal val="visible"/>
                                      </p:to>
                                    </p:set>
                                    <p:animEffect transition="in" filter="slide(fromBottom)">
                                      <p:cBhvr>
                                        <p:cTn id="16" dur="500"/>
                                        <p:tgtEl>
                                          <p:spTgt spid="286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itle 2"/>
          <p:cNvPicPr>
            <a:picLocks noGrp="1" noChangeArrowheads="1"/>
          </p:cNvPicPr>
          <p:nvPr>
            <p:ph type="title"/>
          </p:nvPr>
        </p:nvPicPr>
        <p:blipFill>
          <a:blip r:embed="rId2">
            <a:extLst>
              <a:ext uri="{28A0092B-C50C-407E-A947-70E740481C1C}">
                <a14:useLocalDpi xmlns:a14="http://schemas.microsoft.com/office/drawing/2010/main" val="0"/>
              </a:ext>
            </a:extLst>
          </a:blip>
          <a:srcRect/>
          <a:stretch>
            <a:fillRect/>
          </a:stretch>
        </p:blipFill>
        <p:spPr bwMode="auto">
          <a:xfrm>
            <a:off x="450850" y="96838"/>
            <a:ext cx="8242300" cy="1446212"/>
          </a:xfrm>
        </p:spPr>
      </p:pic>
      <p:sp>
        <p:nvSpPr>
          <p:cNvPr id="29698" name="Content Placeholder 1"/>
          <p:cNvSpPr>
            <a:spLocks noGrp="1"/>
          </p:cNvSpPr>
          <p:nvPr>
            <p:ph idx="1"/>
          </p:nvPr>
        </p:nvSpPr>
        <p:spPr/>
        <p:txBody>
          <a:bodyPr/>
          <a:lstStyle/>
          <a:p>
            <a:pPr eaLnBrk="1" hangingPunct="1"/>
            <a:r>
              <a:rPr lang="el-GR" smtClean="0">
                <a:latin typeface="Arial" charset="0"/>
              </a:rPr>
              <a:t> </a:t>
            </a:r>
            <a:r>
              <a:rPr lang="el-GR" smtClean="0"/>
              <a:t>Λόγω του ότι θέλουμε ο ήχος να ακούγεται αρκετά μειωμένος και να μην ακούγεται στο καθιστικό  θα επενδύσουμε το χώρο με ηχοαπορροφητικά υλικά π.χ θα επενδύσουμε τον τοίχο με τσόχα, το πάτωμα με χαλί και τα έπιπλα επίσης με τσόχα. Ακόμη την οροφή θα την επενδύσουμε με φελλό.</a:t>
            </a:r>
          </a:p>
          <a:p>
            <a:pPr eaLnBrk="1" hangingPunct="1"/>
            <a:endParaRPr lang="en-US"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nodeType="afterGroup">
                            <p:stCondLst>
                              <p:cond delay="1000"/>
                            </p:stCondLst>
                            <p:childTnLst>
                              <p:par>
                                <p:cTn id="14" presetID="29" presetClass="entr" presetSubtype="0" fill="hold" grpId="0" nodeType="afterEffect">
                                  <p:stCondLst>
                                    <p:cond delay="0"/>
                                  </p:stCondLst>
                                  <p:childTnLst>
                                    <p:set>
                                      <p:cBhvr>
                                        <p:cTn id="15" dur="1" fill="hold">
                                          <p:stCondLst>
                                            <p:cond delay="0"/>
                                          </p:stCondLst>
                                        </p:cTn>
                                        <p:tgtEl>
                                          <p:spTgt spid="29698"/>
                                        </p:tgtEl>
                                        <p:attrNameLst>
                                          <p:attrName>style.visibility</p:attrName>
                                        </p:attrNameLst>
                                      </p:cBhvr>
                                      <p:to>
                                        <p:strVal val="visible"/>
                                      </p:to>
                                    </p:set>
                                    <p:anim calcmode="lin" valueType="num">
                                      <p:cBhvr>
                                        <p:cTn id="16" dur="1000" fill="hold"/>
                                        <p:tgtEl>
                                          <p:spTgt spid="29698"/>
                                        </p:tgtEl>
                                        <p:attrNameLst>
                                          <p:attrName>ppt_x</p:attrName>
                                        </p:attrNameLst>
                                      </p:cBhvr>
                                      <p:tavLst>
                                        <p:tav tm="0">
                                          <p:val>
                                            <p:strVal val="#ppt_x-.2"/>
                                          </p:val>
                                        </p:tav>
                                        <p:tav tm="100000">
                                          <p:val>
                                            <p:strVal val="#ppt_x"/>
                                          </p:val>
                                        </p:tav>
                                      </p:tavLst>
                                    </p:anim>
                                    <p:anim calcmode="lin" valueType="num">
                                      <p:cBhvr>
                                        <p:cTn id="17" dur="1000" fill="hold"/>
                                        <p:tgtEl>
                                          <p:spTgt spid="29698"/>
                                        </p:tgtEl>
                                        <p:attrNameLst>
                                          <p:attrName>ppt_y</p:attrName>
                                        </p:attrNameLst>
                                      </p:cBhvr>
                                      <p:tavLst>
                                        <p:tav tm="0">
                                          <p:val>
                                            <p:strVal val="#ppt_y"/>
                                          </p:val>
                                        </p:tav>
                                        <p:tav tm="100000">
                                          <p:val>
                                            <p:strVal val="#ppt_y"/>
                                          </p:val>
                                        </p:tav>
                                      </p:tavLst>
                                    </p:anim>
                                    <p:animEffect transition="in" filter="wipe(right)" prLst="gradientSize: 0.1">
                                      <p:cBhvr>
                                        <p:cTn id="18" dur="1000"/>
                                        <p:tgtEl>
                                          <p:spTgt spid="29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itle 2"/>
          <p:cNvPicPr>
            <a:picLocks noGrp="1" noChangeArrowheads="1"/>
          </p:cNvPicPr>
          <p:nvPr>
            <p:ph type="title"/>
          </p:nvPr>
        </p:nvPicPr>
        <p:blipFill>
          <a:blip r:embed="rId2">
            <a:extLst>
              <a:ext uri="{28A0092B-C50C-407E-A947-70E740481C1C}">
                <a14:useLocalDpi xmlns:a14="http://schemas.microsoft.com/office/drawing/2010/main" val="0"/>
              </a:ext>
            </a:extLst>
          </a:blip>
          <a:srcRect/>
          <a:stretch>
            <a:fillRect/>
          </a:stretch>
        </p:blipFill>
        <p:spPr bwMode="auto">
          <a:xfrm>
            <a:off x="427038" y="96838"/>
            <a:ext cx="8504237" cy="1446212"/>
          </a:xfrm>
        </p:spPr>
      </p:pic>
      <p:sp>
        <p:nvSpPr>
          <p:cNvPr id="30722" name="Content Placeholder 1"/>
          <p:cNvSpPr>
            <a:spLocks noGrp="1"/>
          </p:cNvSpPr>
          <p:nvPr>
            <p:ph idx="1"/>
          </p:nvPr>
        </p:nvSpPr>
        <p:spPr/>
        <p:txBody>
          <a:bodyPr/>
          <a:lstStyle/>
          <a:p>
            <a:pPr eaLnBrk="1" hangingPunct="1"/>
            <a:r>
              <a:rPr lang="el-GR" smtClean="0"/>
              <a:t>Τα υπέρ της πρότασης μας είναι ότι ο ήχος θα μειωθεί σε μεγάλο βαθμό και έτσι αυτοί που θα θέλουν να συζητήσουν θα μπορούν να επικοινωνούν χωρίς δυσκολία.</a:t>
            </a:r>
            <a:endParaRPr lang="en-US" smtClean="0"/>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par>
                          <p:cTn id="10" fill="hold" nodeType="afterGroup">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30722"/>
                                        </p:tgtEl>
                                        <p:attrNameLst>
                                          <p:attrName>style.visibility</p:attrName>
                                        </p:attrNameLst>
                                      </p:cBhvr>
                                      <p:to>
                                        <p:strVal val="visible"/>
                                      </p:to>
                                    </p:set>
                                    <p:anim calcmode="lin" valueType="num">
                                      <p:cBhvr additive="base">
                                        <p:cTn id="13" dur="500" fill="hold"/>
                                        <p:tgtEl>
                                          <p:spTgt spid="30722"/>
                                        </p:tgtEl>
                                        <p:attrNameLst>
                                          <p:attrName>ppt_x</p:attrName>
                                        </p:attrNameLst>
                                      </p:cBhvr>
                                      <p:tavLst>
                                        <p:tav tm="0">
                                          <p:val>
                                            <p:strVal val="#ppt_x"/>
                                          </p:val>
                                        </p:tav>
                                        <p:tav tm="100000">
                                          <p:val>
                                            <p:strVal val="#ppt_x"/>
                                          </p:val>
                                        </p:tav>
                                      </p:tavLst>
                                    </p:anim>
                                    <p:anim calcmode="lin" valueType="num">
                                      <p:cBhvr additive="base">
                                        <p:cTn id="14" dur="500" fill="hold"/>
                                        <p:tgtEl>
                                          <p:spTgt spid="307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WordArt 5"/>
          <p:cNvSpPr>
            <a:spLocks noChangeArrowheads="1" noChangeShapeType="1" noTextEdit="1"/>
          </p:cNvSpPr>
          <p:nvPr/>
        </p:nvSpPr>
        <p:spPr bwMode="auto">
          <a:xfrm>
            <a:off x="233363" y="1828800"/>
            <a:ext cx="8677275" cy="1925638"/>
          </a:xfrm>
          <a:prstGeom prst="rect">
            <a:avLst/>
          </a:prstGeom>
          <a:extLst>
            <a:ext uri="{AF507438-7753-43E0-B8FC-AC1667EBCBE1}">
              <a14:hiddenEffects xmlns:a14="http://schemas.microsoft.com/office/drawing/2010/main">
                <a:effectLst/>
              </a14:hiddenEffects>
            </a:ext>
          </a:extLst>
        </p:spPr>
        <p:txBody>
          <a:bodyPr wrap="none" fromWordArt="1">
            <a:prstTxWarp prst="textCurveUp">
              <a:avLst>
                <a:gd name="adj" fmla="val 45977"/>
              </a:avLst>
            </a:prstTxWarp>
          </a:bodyPr>
          <a:lstStyle/>
          <a:p>
            <a:pPr algn="ctr"/>
            <a:r>
              <a:rPr lang="el-GR" sz="3600" kern="10">
                <a:ln w="9525">
                  <a:solidFill>
                    <a:schemeClr val="tx1"/>
                  </a:solidFill>
                  <a:round/>
                  <a:headEnd/>
                  <a:tailEnd/>
                </a:ln>
                <a:solidFill>
                  <a:srgbClr val="000000"/>
                </a:solidFill>
                <a:latin typeface="Arial Black"/>
              </a:rPr>
              <a:t>Ευχαριστούμε για την προσοχή σας</a:t>
            </a:r>
            <a:endParaRPr lang="en-US" sz="3600" kern="10">
              <a:ln w="9525">
                <a:solidFill>
                  <a:schemeClr val="tx1"/>
                </a:solidFill>
                <a:round/>
                <a:headEnd/>
                <a:tailEnd/>
              </a:ln>
              <a:solidFill>
                <a:srgbClr val="000000"/>
              </a:solidFill>
              <a:latin typeface="Arial Black"/>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itle 2"/>
          <p:cNvPicPr>
            <a:picLocks noGrp="1" noChangeArrowheads="1"/>
          </p:cNvPicPr>
          <p:nvPr>
            <p:ph type="title"/>
          </p:nvPr>
        </p:nvPicPr>
        <p:blipFill>
          <a:blip r:embed="rId2">
            <a:extLst>
              <a:ext uri="{28A0092B-C50C-407E-A947-70E740481C1C}">
                <a14:useLocalDpi xmlns:a14="http://schemas.microsoft.com/office/drawing/2010/main" val="0"/>
              </a:ext>
            </a:extLst>
          </a:blip>
          <a:srcRect/>
          <a:stretch>
            <a:fillRect/>
          </a:stretch>
        </p:blipFill>
        <p:spPr bwMode="auto">
          <a:xfrm>
            <a:off x="450850" y="268288"/>
            <a:ext cx="8242300" cy="1158875"/>
          </a:xfrm>
        </p:spPr>
      </p:pic>
      <p:sp>
        <p:nvSpPr>
          <p:cNvPr id="14338" name="Content Placeholder 1"/>
          <p:cNvSpPr>
            <a:spLocks noGrp="1"/>
          </p:cNvSpPr>
          <p:nvPr>
            <p:ph idx="1"/>
          </p:nvPr>
        </p:nvSpPr>
        <p:spPr/>
        <p:txBody>
          <a:bodyPr/>
          <a:lstStyle/>
          <a:p>
            <a:pPr eaLnBrk="1" hangingPunct="1"/>
            <a:r>
              <a:rPr lang="el-GR" smtClean="0"/>
              <a:t>Ήχος είναι μηχανικά κύματα(διαταραχές στην πυκνότητα του αέρα)που αντιλαμβάνεται το ανθρώπινο αυτί,</a:t>
            </a:r>
            <a:r>
              <a:rPr lang="en-US" smtClean="0">
                <a:latin typeface="Times New Roman" pitchFamily="18" charset="0"/>
              </a:rPr>
              <a:t> </a:t>
            </a:r>
            <a:r>
              <a:rPr lang="el-GR" sz="2400" smtClean="0">
                <a:latin typeface="Arial" charset="0"/>
              </a:rPr>
              <a:t>και</a:t>
            </a:r>
            <a:r>
              <a:rPr lang="el-GR" smtClean="0"/>
              <a:t> βασικά χαρακτηριστικά του είναι το ύψος του κύματος και η συχνότητα.</a:t>
            </a:r>
            <a:endParaRPr lang="en-US" smtClean="0"/>
          </a:p>
        </p:txBody>
      </p:sp>
      <p:pic>
        <p:nvPicPr>
          <p:cNvPr id="4" name="Picture 3" descr="IMG_247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3276600"/>
            <a:ext cx="6272213" cy="65039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3" presetClass="entr" presetSubtype="10" fill="hold" grpId="0" nodeType="afterEffect">
                                  <p:stCondLst>
                                    <p:cond delay="0"/>
                                  </p:stCondLst>
                                  <p:childTnLst>
                                    <p:set>
                                      <p:cBhvr>
                                        <p:cTn id="11" dur="1" fill="hold">
                                          <p:stCondLst>
                                            <p:cond delay="0"/>
                                          </p:stCondLst>
                                        </p:cTn>
                                        <p:tgtEl>
                                          <p:spTgt spid="14338"/>
                                        </p:tgtEl>
                                        <p:attrNameLst>
                                          <p:attrName>style.visibility</p:attrName>
                                        </p:attrNameLst>
                                      </p:cBhvr>
                                      <p:to>
                                        <p:strVal val="visible"/>
                                      </p:to>
                                    </p:set>
                                    <p:animEffect transition="in" filter="blinds(horizontal)">
                                      <p:cBhvr>
                                        <p:cTn id="12" dur="500"/>
                                        <p:tgtEl>
                                          <p:spTgt spid="14338"/>
                                        </p:tgtEl>
                                      </p:cBhvr>
                                    </p:animEffect>
                                  </p:childTnLst>
                                </p:cTn>
                              </p:par>
                            </p:childTnLst>
                          </p:cTn>
                        </p:par>
                        <p:par>
                          <p:cTn id="13" fill="hold" nodeType="afterGroup">
                            <p:stCondLst>
                              <p:cond delay="1000"/>
                            </p:stCondLst>
                            <p:childTnLst>
                              <p:par>
                                <p:cTn id="14" presetID="3" presetClass="entr" presetSubtype="1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linds(horizontal)">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itle 2"/>
          <p:cNvPicPr>
            <a:picLocks noGrp="1" noChangeArrowheads="1"/>
          </p:cNvPicPr>
          <p:nvPr>
            <p:ph type="title"/>
          </p:nvPr>
        </p:nvPicPr>
        <p:blipFill>
          <a:blip r:embed="rId2">
            <a:extLst>
              <a:ext uri="{28A0092B-C50C-407E-A947-70E740481C1C}">
                <a14:useLocalDpi xmlns:a14="http://schemas.microsoft.com/office/drawing/2010/main" val="0"/>
              </a:ext>
            </a:extLst>
          </a:blip>
          <a:srcRect/>
          <a:stretch>
            <a:fillRect/>
          </a:stretch>
        </p:blipFill>
        <p:spPr bwMode="auto">
          <a:xfrm>
            <a:off x="450850" y="268288"/>
            <a:ext cx="8242300" cy="1158875"/>
          </a:xfrm>
        </p:spPr>
      </p:pic>
      <p:sp>
        <p:nvSpPr>
          <p:cNvPr id="15362" name="Content Placeholder 1"/>
          <p:cNvSpPr>
            <a:spLocks noGrp="1"/>
          </p:cNvSpPr>
          <p:nvPr>
            <p:ph idx="1"/>
          </p:nvPr>
        </p:nvSpPr>
        <p:spPr>
          <a:xfrm>
            <a:off x="609600" y="1219200"/>
            <a:ext cx="8077200" cy="5089525"/>
          </a:xfrm>
        </p:spPr>
        <p:txBody>
          <a:bodyPr/>
          <a:lstStyle/>
          <a:p>
            <a:pPr eaLnBrk="1" hangingPunct="1"/>
            <a:r>
              <a:rPr lang="el-GR" smtClean="0"/>
              <a:t>Η ηχομόνωση είναι μία σταθερή και επαληθεύσιμη ιδιότητα των δομικών στοιχείων (τοίχοι, δάπεδα, κουφώματα) που προσδιορίζεται με πρότυπη δοκιμή στο εργαστήριο.</a:t>
            </a:r>
            <a:r>
              <a:rPr lang="en-US" smtClean="0">
                <a:latin typeface="Times New Roman" pitchFamily="18" charset="0"/>
              </a:rPr>
              <a:t> </a:t>
            </a:r>
            <a:r>
              <a:rPr lang="el-GR" smtClean="0"/>
              <a:t>Η ηχομόνωση χωρίζεται σε δυο μέρη την ανάκλαση και την απορρόφηση</a:t>
            </a:r>
            <a:br>
              <a:rPr lang="el-GR" smtClean="0"/>
            </a:br>
            <a:endParaRPr lang="en-US" smtClean="0"/>
          </a:p>
        </p:txBody>
      </p:sp>
      <p:pic>
        <p:nvPicPr>
          <p:cNvPr id="28674" name="Picture 2" descr="1374.jpg (149×1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375" y="3517900"/>
            <a:ext cx="2913063" cy="3767138"/>
          </a:xfrm>
          <a:prstGeom prst="rect">
            <a:avLst/>
          </a:prstGeom>
          <a:noFill/>
          <a:extLst>
            <a:ext uri="{909E8E84-426E-40DD-AFC4-6F175D3DCCD1}">
              <a14:hiddenFill xmlns:a14="http://schemas.microsoft.com/office/drawing/2010/main">
                <a:solidFill>
                  <a:srgbClr val="FFFFFF"/>
                </a:solidFill>
              </a14:hiddenFill>
            </a:ext>
          </a:extLst>
        </p:spPr>
      </p:pic>
      <p:pic>
        <p:nvPicPr>
          <p:cNvPr id="15365" name="Picture 5" descr="metriti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0850" y="3651250"/>
            <a:ext cx="4359275" cy="28352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zoom dir="in"/>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par>
                          <p:cTn id="8" fill="hold" nodeType="afterGroup">
                            <p:stCondLst>
                              <p:cond delay="500"/>
                            </p:stCondLst>
                            <p:childTnLst>
                              <p:par>
                                <p:cTn id="9" presetID="8" presetClass="entr" presetSubtype="16" fill="hold" grpId="0" nodeType="afterEffect">
                                  <p:stCondLst>
                                    <p:cond delay="0"/>
                                  </p:stCondLst>
                                  <p:childTnLst>
                                    <p:set>
                                      <p:cBhvr>
                                        <p:cTn id="10" dur="1" fill="hold">
                                          <p:stCondLst>
                                            <p:cond delay="0"/>
                                          </p:stCondLst>
                                        </p:cTn>
                                        <p:tgtEl>
                                          <p:spTgt spid="15362"/>
                                        </p:tgtEl>
                                        <p:attrNameLst>
                                          <p:attrName>style.visibility</p:attrName>
                                        </p:attrNameLst>
                                      </p:cBhvr>
                                      <p:to>
                                        <p:strVal val="visible"/>
                                      </p:to>
                                    </p:set>
                                    <p:animEffect transition="in" filter="diamond(in)">
                                      <p:cBhvr>
                                        <p:cTn id="11" dur="2000"/>
                                        <p:tgtEl>
                                          <p:spTgt spid="15362"/>
                                        </p:tgtEl>
                                      </p:cBhvr>
                                    </p:animEffect>
                                  </p:childTnLst>
                                </p:cTn>
                              </p:par>
                            </p:childTnLst>
                          </p:cTn>
                        </p:par>
                        <p:par>
                          <p:cTn id="12" fill="hold" nodeType="afterGroup">
                            <p:stCondLst>
                              <p:cond delay="2500"/>
                            </p:stCondLst>
                            <p:childTnLst>
                              <p:par>
                                <p:cTn id="13" presetID="2" presetClass="entr" presetSubtype="4" fill="hold" nodeType="afterEffect">
                                  <p:stCondLst>
                                    <p:cond delay="0"/>
                                  </p:stCondLst>
                                  <p:childTnLst>
                                    <p:set>
                                      <p:cBhvr>
                                        <p:cTn id="14" dur="1" fill="hold">
                                          <p:stCondLst>
                                            <p:cond delay="0"/>
                                          </p:stCondLst>
                                        </p:cTn>
                                        <p:tgtEl>
                                          <p:spTgt spid="28674"/>
                                        </p:tgtEl>
                                        <p:attrNameLst>
                                          <p:attrName>style.visibility</p:attrName>
                                        </p:attrNameLst>
                                      </p:cBhvr>
                                      <p:to>
                                        <p:strVal val="visible"/>
                                      </p:to>
                                    </p:set>
                                    <p:anim calcmode="lin" valueType="num">
                                      <p:cBhvr additive="base">
                                        <p:cTn id="15" dur="500" fill="hold"/>
                                        <p:tgtEl>
                                          <p:spTgt spid="28674"/>
                                        </p:tgtEl>
                                        <p:attrNameLst>
                                          <p:attrName>ppt_x</p:attrName>
                                        </p:attrNameLst>
                                      </p:cBhvr>
                                      <p:tavLst>
                                        <p:tav tm="0">
                                          <p:val>
                                            <p:strVal val="#ppt_x"/>
                                          </p:val>
                                        </p:tav>
                                        <p:tav tm="100000">
                                          <p:val>
                                            <p:strVal val="#ppt_x"/>
                                          </p:val>
                                        </p:tav>
                                      </p:tavLst>
                                    </p:anim>
                                    <p:anim calcmode="lin" valueType="num">
                                      <p:cBhvr additive="base">
                                        <p:cTn id="16" dur="500" fill="hold"/>
                                        <p:tgtEl>
                                          <p:spTgt spid="28674"/>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3000"/>
                            </p:stCondLst>
                            <p:childTnLst>
                              <p:par>
                                <p:cTn id="18" presetID="2" presetClass="entr" presetSubtype="4" fill="hold" nodeType="afterEffect">
                                  <p:stCondLst>
                                    <p:cond delay="0"/>
                                  </p:stCondLst>
                                  <p:childTnLst>
                                    <p:set>
                                      <p:cBhvr>
                                        <p:cTn id="19" dur="1" fill="hold">
                                          <p:stCondLst>
                                            <p:cond delay="0"/>
                                          </p:stCondLst>
                                        </p:cTn>
                                        <p:tgtEl>
                                          <p:spTgt spid="15365"/>
                                        </p:tgtEl>
                                        <p:attrNameLst>
                                          <p:attrName>style.visibility</p:attrName>
                                        </p:attrNameLst>
                                      </p:cBhvr>
                                      <p:to>
                                        <p:strVal val="visible"/>
                                      </p:to>
                                    </p:set>
                                    <p:anim calcmode="lin" valueType="num">
                                      <p:cBhvr additive="base">
                                        <p:cTn id="20" dur="500" fill="hold"/>
                                        <p:tgtEl>
                                          <p:spTgt spid="15365"/>
                                        </p:tgtEl>
                                        <p:attrNameLst>
                                          <p:attrName>ppt_x</p:attrName>
                                        </p:attrNameLst>
                                      </p:cBhvr>
                                      <p:tavLst>
                                        <p:tav tm="0">
                                          <p:val>
                                            <p:strVal val="#ppt_x"/>
                                          </p:val>
                                        </p:tav>
                                        <p:tav tm="100000">
                                          <p:val>
                                            <p:strVal val="#ppt_x"/>
                                          </p:val>
                                        </p:tav>
                                      </p:tavLst>
                                    </p:anim>
                                    <p:anim calcmode="lin" valueType="num">
                                      <p:cBhvr additive="base">
                                        <p:cTn id="21" dur="500" fill="hold"/>
                                        <p:tgtEl>
                                          <p:spTgt spid="153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itle 2"/>
          <p:cNvPicPr>
            <a:picLocks noGrp="1" noChangeArrowheads="1"/>
          </p:cNvPicPr>
          <p:nvPr>
            <p:ph type="title"/>
          </p:nvPr>
        </p:nvPicPr>
        <p:blipFill>
          <a:blip r:embed="rId2">
            <a:extLst>
              <a:ext uri="{28A0092B-C50C-407E-A947-70E740481C1C}">
                <a14:useLocalDpi xmlns:a14="http://schemas.microsoft.com/office/drawing/2010/main" val="0"/>
              </a:ext>
            </a:extLst>
          </a:blip>
          <a:srcRect/>
          <a:stretch>
            <a:fillRect/>
          </a:stretch>
        </p:blipFill>
        <p:spPr bwMode="auto">
          <a:xfrm>
            <a:off x="457200" y="0"/>
            <a:ext cx="8242300" cy="1158875"/>
          </a:xfrm>
        </p:spPr>
      </p:pic>
      <p:sp>
        <p:nvSpPr>
          <p:cNvPr id="16386" name="Content Placeholder 1"/>
          <p:cNvSpPr>
            <a:spLocks noGrp="1"/>
          </p:cNvSpPr>
          <p:nvPr>
            <p:ph idx="1"/>
          </p:nvPr>
        </p:nvSpPr>
        <p:spPr>
          <a:xfrm>
            <a:off x="457200" y="1066800"/>
            <a:ext cx="8229600" cy="4708525"/>
          </a:xfrm>
        </p:spPr>
        <p:txBody>
          <a:bodyPr/>
          <a:lstStyle/>
          <a:p>
            <a:pPr eaLnBrk="1" hangingPunct="1"/>
            <a:r>
              <a:rPr lang="el-GR" smtClean="0"/>
              <a:t>Απορρόφηση χαρακτηρίζεται η διαδικασία με την οποία ενέργεια ή ύλη εισέρχεται σ΄ ένα σύστημα. Καλύτερη απορρόφηση γίνεται με την χρήση ηχοαπορροφητικών υλικώ</a:t>
            </a:r>
            <a:r>
              <a:rPr lang="el-GR" sz="2400" smtClean="0">
                <a:latin typeface="Arial" charset="0"/>
              </a:rPr>
              <a:t>ν. Οι ιδιότητες αυτών των υλικών είναι μικρή δυσκαμψία, μεγάλη πορώδες αφή και μικρή πυκνότητα. </a:t>
            </a:r>
            <a:endParaRPr lang="en-US" smtClean="0">
              <a:latin typeface="Arial" charset="0"/>
            </a:endParaRPr>
          </a:p>
        </p:txBody>
      </p:sp>
      <p:pic>
        <p:nvPicPr>
          <p:cNvPr id="16388" name="Picture 4" descr="Φωτογραφία0545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22513" y="3309938"/>
            <a:ext cx="5200650" cy="35290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par>
                          <p:cTn id="8" fill="hold" nodeType="afterGroup">
                            <p:stCondLst>
                              <p:cond delay="500"/>
                            </p:stCondLst>
                            <p:childTnLst>
                              <p:par>
                                <p:cTn id="9" presetID="16" presetClass="entr" presetSubtype="26" fill="hold" grpId="0" nodeType="afterEffect">
                                  <p:stCondLst>
                                    <p:cond delay="0"/>
                                  </p:stCondLst>
                                  <p:childTnLst>
                                    <p:set>
                                      <p:cBhvr>
                                        <p:cTn id="10" dur="1" fill="hold">
                                          <p:stCondLst>
                                            <p:cond delay="0"/>
                                          </p:stCondLst>
                                        </p:cTn>
                                        <p:tgtEl>
                                          <p:spTgt spid="16386"/>
                                        </p:tgtEl>
                                        <p:attrNameLst>
                                          <p:attrName>style.visibility</p:attrName>
                                        </p:attrNameLst>
                                      </p:cBhvr>
                                      <p:to>
                                        <p:strVal val="visible"/>
                                      </p:to>
                                    </p:set>
                                    <p:animEffect transition="in" filter="barn(inHorizontal)">
                                      <p:cBhvr>
                                        <p:cTn id="11" dur="500"/>
                                        <p:tgtEl>
                                          <p:spTgt spid="16386"/>
                                        </p:tgtEl>
                                      </p:cBhvr>
                                    </p:animEffect>
                                  </p:childTnLst>
                                </p:cTn>
                              </p:par>
                            </p:childTnLst>
                          </p:cTn>
                        </p:par>
                        <p:par>
                          <p:cTn id="12" fill="hold" nodeType="afterGroup">
                            <p:stCondLst>
                              <p:cond delay="1000"/>
                            </p:stCondLst>
                            <p:childTnLst>
                              <p:par>
                                <p:cTn id="13" presetID="5" presetClass="entr" presetSubtype="10" fill="hold" nodeType="afterEffect">
                                  <p:stCondLst>
                                    <p:cond delay="0"/>
                                  </p:stCondLst>
                                  <p:childTnLst>
                                    <p:set>
                                      <p:cBhvr>
                                        <p:cTn id="14" dur="1" fill="hold">
                                          <p:stCondLst>
                                            <p:cond delay="0"/>
                                          </p:stCondLst>
                                        </p:cTn>
                                        <p:tgtEl>
                                          <p:spTgt spid="16388"/>
                                        </p:tgtEl>
                                        <p:attrNameLst>
                                          <p:attrName>style.visibility</p:attrName>
                                        </p:attrNameLst>
                                      </p:cBhvr>
                                      <p:to>
                                        <p:strVal val="visible"/>
                                      </p:to>
                                    </p:set>
                                    <p:animEffect transition="in" filter="checkerboard(across)">
                                      <p:cBhvr>
                                        <p:cTn id="15" dur="500"/>
                                        <p:tgtEl>
                                          <p:spTgt spid="163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itle 2"/>
          <p:cNvPicPr>
            <a:picLocks noGrp="1" noChangeArrowheads="1"/>
          </p:cNvPicPr>
          <p:nvPr>
            <p:ph type="title"/>
          </p:nvPr>
        </p:nvPicPr>
        <p:blipFill>
          <a:blip r:embed="rId2">
            <a:extLst>
              <a:ext uri="{28A0092B-C50C-407E-A947-70E740481C1C}">
                <a14:useLocalDpi xmlns:a14="http://schemas.microsoft.com/office/drawing/2010/main" val="0"/>
              </a:ext>
            </a:extLst>
          </a:blip>
          <a:srcRect/>
          <a:stretch>
            <a:fillRect/>
          </a:stretch>
        </p:blipFill>
        <p:spPr bwMode="auto">
          <a:xfrm>
            <a:off x="450850" y="268288"/>
            <a:ext cx="8242300" cy="1158875"/>
          </a:xfrm>
        </p:spPr>
      </p:pic>
      <p:sp>
        <p:nvSpPr>
          <p:cNvPr id="17410" name="Content Placeholder 1"/>
          <p:cNvSpPr>
            <a:spLocks noGrp="1"/>
          </p:cNvSpPr>
          <p:nvPr>
            <p:ph idx="1"/>
          </p:nvPr>
        </p:nvSpPr>
        <p:spPr/>
        <p:txBody>
          <a:bodyPr/>
          <a:lstStyle/>
          <a:p>
            <a:pPr eaLnBrk="1" hangingPunct="1"/>
            <a:r>
              <a:rPr lang="el-GR" sz="2400" smtClean="0"/>
              <a:t>Ανάκλαση ονομάζεται το φαινόμενο της αλλαγής διεύθυνσης διάδοσης ενός μετώπου κύματος, μέσα στο ίδιο μέσο, από μια διαχωριστική επιφάνεια. Μεγαλύτερη ανάκλαση γίνεται με την χρήση ηχοανακλαστικών υλικών. Τα ηχοανακλαστικά υλικά έχουν μεγάλη πυκνότητα, μεγάλη δυσκαμψία και μικρή πορώδης αφή.</a:t>
            </a:r>
          </a:p>
          <a:p>
            <a:pPr eaLnBrk="1" hangingPunct="1"/>
            <a:endParaRPr lang="en-US" sz="2400" smtClean="0">
              <a:latin typeface="Times New Roman" pitchFamily="18" charset="0"/>
            </a:endParaRPr>
          </a:p>
        </p:txBody>
      </p:sp>
      <p:pic>
        <p:nvPicPr>
          <p:cNvPr id="26626" name="Picture 2" descr="http://www.hellenica.de/Physik/Anaklas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8513" y="3779838"/>
            <a:ext cx="3041650" cy="31083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5" presetClass="entr" presetSubtype="10" fill="hold" grpId="0" nodeType="afterEffect">
                                  <p:stCondLst>
                                    <p:cond delay="0"/>
                                  </p:stCondLst>
                                  <p:childTnLst>
                                    <p:set>
                                      <p:cBhvr>
                                        <p:cTn id="11" dur="1" fill="hold">
                                          <p:stCondLst>
                                            <p:cond delay="0"/>
                                          </p:stCondLst>
                                        </p:cTn>
                                        <p:tgtEl>
                                          <p:spTgt spid="17410"/>
                                        </p:tgtEl>
                                        <p:attrNameLst>
                                          <p:attrName>style.visibility</p:attrName>
                                        </p:attrNameLst>
                                      </p:cBhvr>
                                      <p:to>
                                        <p:strVal val="visible"/>
                                      </p:to>
                                    </p:set>
                                    <p:animEffect transition="in" filter="checkerboard(across)">
                                      <p:cBhvr>
                                        <p:cTn id="12" dur="500"/>
                                        <p:tgtEl>
                                          <p:spTgt spid="17410"/>
                                        </p:tgtEl>
                                      </p:cBhvr>
                                    </p:animEffect>
                                  </p:childTnLst>
                                </p:cTn>
                              </p:par>
                            </p:childTnLst>
                          </p:cTn>
                        </p:par>
                        <p:par>
                          <p:cTn id="13" fill="hold" nodeType="afterGroup">
                            <p:stCondLst>
                              <p:cond delay="1000"/>
                            </p:stCondLst>
                            <p:childTnLst>
                              <p:par>
                                <p:cTn id="14" presetID="8" presetClass="entr" presetSubtype="16" fill="hold" nodeType="afterEffect">
                                  <p:stCondLst>
                                    <p:cond delay="0"/>
                                  </p:stCondLst>
                                  <p:childTnLst>
                                    <p:set>
                                      <p:cBhvr>
                                        <p:cTn id="15" dur="1" fill="hold">
                                          <p:stCondLst>
                                            <p:cond delay="0"/>
                                          </p:stCondLst>
                                        </p:cTn>
                                        <p:tgtEl>
                                          <p:spTgt spid="26626"/>
                                        </p:tgtEl>
                                        <p:attrNameLst>
                                          <p:attrName>style.visibility</p:attrName>
                                        </p:attrNameLst>
                                      </p:cBhvr>
                                      <p:to>
                                        <p:strVal val="visible"/>
                                      </p:to>
                                    </p:set>
                                    <p:animEffect transition="in" filter="diamond(in)">
                                      <p:cBhvr>
                                        <p:cTn id="16" dur="2000"/>
                                        <p:tgtEl>
                                          <p:spTgt spid="26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itle 2"/>
          <p:cNvPicPr>
            <a:picLocks noGrp="1" noChangeArrowheads="1"/>
          </p:cNvPicPr>
          <p:nvPr>
            <p:ph type="title"/>
          </p:nvPr>
        </p:nvPicPr>
        <p:blipFill>
          <a:blip r:embed="rId2">
            <a:extLst>
              <a:ext uri="{28A0092B-C50C-407E-A947-70E740481C1C}">
                <a14:useLocalDpi xmlns:a14="http://schemas.microsoft.com/office/drawing/2010/main" val="0"/>
              </a:ext>
            </a:extLst>
          </a:blip>
          <a:srcRect/>
          <a:stretch>
            <a:fillRect/>
          </a:stretch>
        </p:blipFill>
        <p:spPr bwMode="auto">
          <a:xfrm>
            <a:off x="450850" y="268288"/>
            <a:ext cx="8242300" cy="1158875"/>
          </a:xfrm>
        </p:spPr>
      </p:pic>
      <p:sp>
        <p:nvSpPr>
          <p:cNvPr id="2" name="Content Placeholder 1"/>
          <p:cNvSpPr>
            <a:spLocks noGrp="1"/>
          </p:cNvSpPr>
          <p:nvPr>
            <p:ph idx="1"/>
          </p:nvPr>
        </p:nvSpPr>
        <p:spPr>
          <a:xfrm>
            <a:off x="387350" y="1587500"/>
            <a:ext cx="8229600" cy="4709160"/>
          </a:xfrm>
          <a:ln>
            <a:miter lim="800000"/>
            <a:headEnd/>
            <a:tailEnd/>
          </a:ln>
        </p:spPr>
        <p:txBody>
          <a:bodyPr>
            <a:normAutofit/>
          </a:bodyPr>
          <a:lstStyle/>
          <a:p>
            <a:pPr marL="548640" indent="-411480" eaLnBrk="1" fontAlgn="auto" hangingPunct="1">
              <a:spcAft>
                <a:spcPts val="0"/>
              </a:spcAft>
              <a:buClr>
                <a:schemeClr val="tx1">
                  <a:shade val="95000"/>
                </a:schemeClr>
              </a:buClr>
              <a:buFont typeface="Wingdings 2"/>
              <a:buChar char=""/>
              <a:defRPr/>
            </a:pPr>
            <a:r>
              <a:rPr lang="el-GR" dirty="0" smtClean="0"/>
              <a:t>Για να ηχομονωθεί σωστά η δισκοθήκη πρέπει να ληφθούν υπόψη τα διαφορετικά ηχητικά χαρακτηριστικά των πιο κάτω χώρων: </a:t>
            </a:r>
          </a:p>
          <a:p>
            <a:pPr marL="548640" indent="-411480" eaLnBrk="1" fontAlgn="auto" hangingPunct="1">
              <a:spcAft>
                <a:spcPts val="0"/>
              </a:spcAft>
              <a:buClr>
                <a:schemeClr val="tx1">
                  <a:shade val="95000"/>
                </a:schemeClr>
              </a:buClr>
              <a:buFont typeface="Wingdings 2"/>
              <a:buChar char=""/>
              <a:defRPr/>
            </a:pPr>
            <a:r>
              <a:rPr lang="el-GR" dirty="0" smtClean="0"/>
              <a:t>Σκαλες και βεστιάριο </a:t>
            </a:r>
          </a:p>
          <a:p>
            <a:pPr marL="548640" indent="-411480" eaLnBrk="1" fontAlgn="auto" hangingPunct="1">
              <a:spcAft>
                <a:spcPts val="0"/>
              </a:spcAft>
              <a:buClr>
                <a:schemeClr val="tx1">
                  <a:shade val="95000"/>
                </a:schemeClr>
              </a:buClr>
              <a:buFont typeface="Wingdings 2"/>
              <a:buChar char=""/>
              <a:defRPr/>
            </a:pPr>
            <a:r>
              <a:rPr lang="el-GR" dirty="0" smtClean="0"/>
              <a:t>Πίστα </a:t>
            </a:r>
          </a:p>
          <a:p>
            <a:pPr marL="548640" indent="-411480" eaLnBrk="1" fontAlgn="auto" hangingPunct="1">
              <a:spcAft>
                <a:spcPts val="0"/>
              </a:spcAft>
              <a:buClr>
                <a:schemeClr val="tx1">
                  <a:shade val="95000"/>
                </a:schemeClr>
              </a:buClr>
              <a:buFont typeface="Wingdings 2"/>
              <a:buChar char=""/>
              <a:defRPr/>
            </a:pPr>
            <a:r>
              <a:rPr lang="el-GR" dirty="0" smtClean="0"/>
              <a:t>Ζώνη επισήμων </a:t>
            </a:r>
          </a:p>
          <a:p>
            <a:pPr marL="548640" indent="-411480" eaLnBrk="1" fontAlgn="auto" hangingPunct="1">
              <a:spcAft>
                <a:spcPts val="0"/>
              </a:spcAft>
              <a:buClr>
                <a:schemeClr val="tx1">
                  <a:shade val="95000"/>
                </a:schemeClr>
              </a:buClr>
              <a:buFont typeface="Wingdings 2"/>
              <a:buChar char=""/>
              <a:defRPr/>
            </a:pPr>
            <a:endParaRPr lang="el-GR" dirty="0" smtClean="0"/>
          </a:p>
          <a:p>
            <a:pPr marL="548640" indent="-411480" eaLnBrk="1" fontAlgn="auto" hangingPunct="1">
              <a:spcAft>
                <a:spcPts val="0"/>
              </a:spcAft>
              <a:buClr>
                <a:schemeClr val="tx1">
                  <a:shade val="95000"/>
                </a:schemeClr>
              </a:buClr>
              <a:buFont typeface="Wingdings 2"/>
              <a:buChar char=""/>
              <a:defRPr/>
            </a:pPr>
            <a:endParaRPr lang="el-GR" dirty="0" smtClean="0"/>
          </a:p>
          <a:p>
            <a:pPr lvl="8">
              <a:defRPr/>
            </a:pPr>
            <a:endParaRPr lang="en-US" dirty="0"/>
          </a:p>
        </p:txBody>
      </p:sp>
      <p:pic>
        <p:nvPicPr>
          <p:cNvPr id="18436" name="Picture 4" descr="apertura-04-luz-azul[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83299">
            <a:off x="4114800" y="3048000"/>
            <a:ext cx="4610100" cy="345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par>
                          <p:cTn id="8" fill="hold" nodeType="afterGroup">
                            <p:stCondLst>
                              <p:cond delay="500"/>
                            </p:stCondLst>
                            <p:childTnLst>
                              <p:par>
                                <p:cTn id="9" presetID="5" presetClass="entr" presetSubtype="1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checkerboard(across)">
                                      <p:cBhvr>
                                        <p:cTn id="11" dur="1000"/>
                                        <p:tgtEl>
                                          <p:spTgt spid="2"/>
                                        </p:tgtEl>
                                      </p:cBhvr>
                                    </p:animEffect>
                                  </p:childTnLst>
                                </p:cTn>
                              </p:par>
                            </p:childTnLst>
                          </p:cTn>
                        </p:par>
                        <p:par>
                          <p:cTn id="12" fill="hold" nodeType="afterGroup">
                            <p:stCondLst>
                              <p:cond delay="1500"/>
                            </p:stCondLst>
                            <p:childTnLst>
                              <p:par>
                                <p:cTn id="13" presetID="16" presetClass="entr" presetSubtype="26" fill="hold" nodeType="afterEffect">
                                  <p:stCondLst>
                                    <p:cond delay="0"/>
                                  </p:stCondLst>
                                  <p:childTnLst>
                                    <p:set>
                                      <p:cBhvr>
                                        <p:cTn id="14" dur="1" fill="hold">
                                          <p:stCondLst>
                                            <p:cond delay="0"/>
                                          </p:stCondLst>
                                        </p:cTn>
                                        <p:tgtEl>
                                          <p:spTgt spid="18436"/>
                                        </p:tgtEl>
                                        <p:attrNameLst>
                                          <p:attrName>style.visibility</p:attrName>
                                        </p:attrNameLst>
                                      </p:cBhvr>
                                      <p:to>
                                        <p:strVal val="visible"/>
                                      </p:to>
                                    </p:set>
                                    <p:animEffect transition="in" filter="barn(inHorizontal)">
                                      <p:cBhvr>
                                        <p:cTn id="15" dur="1000"/>
                                        <p:tgtEl>
                                          <p:spTgt spid="184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itle 2"/>
          <p:cNvPicPr>
            <a:picLocks noGrp="1" noChangeArrowheads="1"/>
          </p:cNvPicPr>
          <p:nvPr>
            <p:ph type="title"/>
          </p:nvPr>
        </p:nvPicPr>
        <p:blipFill>
          <a:blip r:embed="rId2">
            <a:extLst>
              <a:ext uri="{28A0092B-C50C-407E-A947-70E740481C1C}">
                <a14:useLocalDpi xmlns:a14="http://schemas.microsoft.com/office/drawing/2010/main" val="0"/>
              </a:ext>
            </a:extLst>
          </a:blip>
          <a:srcRect/>
          <a:stretch>
            <a:fillRect/>
          </a:stretch>
        </p:blipFill>
        <p:spPr bwMode="auto">
          <a:xfrm>
            <a:off x="450850" y="268288"/>
            <a:ext cx="8242300" cy="1158875"/>
          </a:xfrm>
        </p:spPr>
      </p:pic>
      <p:sp>
        <p:nvSpPr>
          <p:cNvPr id="19458" name="Content Placeholder 1"/>
          <p:cNvSpPr>
            <a:spLocks noGrp="1"/>
          </p:cNvSpPr>
          <p:nvPr>
            <p:ph idx="1"/>
          </p:nvPr>
        </p:nvSpPr>
        <p:spPr/>
        <p:txBody>
          <a:bodyPr/>
          <a:lstStyle/>
          <a:p>
            <a:pPr algn="just" eaLnBrk="1" hangingPunct="1"/>
            <a:r>
              <a:rPr lang="el-GR" smtClean="0"/>
              <a:t>Τα ακουστικά χαρακτηριστικά που θα πρέπει να έχει αυτός ο χώρος είναι ότι  ο ήχος από την πίστα δεν θα πρέπει να ακούγεται πολύ δυνατά έξω (δηλαδή έξω από την δισκοθήκη). Επίσης και ο ήχος στις σκάλες θα πρέπει να είναι μειωμένος διότι έτσι θα μειώνεται περισσότερο ο ήχος που θα βγαίνει προς τα έξω.</a:t>
            </a:r>
            <a:endParaRPr lang="en-US" smtClean="0"/>
          </a:p>
        </p:txBody>
      </p:sp>
      <p:pic>
        <p:nvPicPr>
          <p:cNvPr id="4" name="Picture 3" descr="SKALES1 texnopoli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7825" y="4267200"/>
            <a:ext cx="2951163" cy="46275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1000"/>
                                        <p:tgtEl>
                                          <p:spTgt spid="3"/>
                                        </p:tgtEl>
                                      </p:cBhvr>
                                    </p:animEffect>
                                  </p:childTnLst>
                                </p:cTn>
                              </p:par>
                            </p:childTnLst>
                          </p:cTn>
                        </p:par>
                        <p:par>
                          <p:cTn id="8" fill="hold" nodeType="afterGroup">
                            <p:stCondLst>
                              <p:cond delay="1000"/>
                            </p:stCondLst>
                            <p:childTnLst>
                              <p:par>
                                <p:cTn id="9" presetID="4" presetClass="entr" presetSubtype="16" fill="hold" grpId="0" nodeType="afterEffect">
                                  <p:stCondLst>
                                    <p:cond delay="0"/>
                                  </p:stCondLst>
                                  <p:childTnLst>
                                    <p:set>
                                      <p:cBhvr>
                                        <p:cTn id="10" dur="1" fill="hold">
                                          <p:stCondLst>
                                            <p:cond delay="0"/>
                                          </p:stCondLst>
                                        </p:cTn>
                                        <p:tgtEl>
                                          <p:spTgt spid="19458"/>
                                        </p:tgtEl>
                                        <p:attrNameLst>
                                          <p:attrName>style.visibility</p:attrName>
                                        </p:attrNameLst>
                                      </p:cBhvr>
                                      <p:to>
                                        <p:strVal val="visible"/>
                                      </p:to>
                                    </p:set>
                                    <p:animEffect transition="in" filter="box(in)">
                                      <p:cBhvr>
                                        <p:cTn id="11" dur="1000"/>
                                        <p:tgtEl>
                                          <p:spTgt spid="19458"/>
                                        </p:tgtEl>
                                      </p:cBhvr>
                                    </p:animEffect>
                                  </p:childTnLst>
                                </p:cTn>
                              </p:par>
                            </p:childTnLst>
                          </p:cTn>
                        </p:par>
                        <p:par>
                          <p:cTn id="12" fill="hold" nodeType="afterGroup">
                            <p:stCondLst>
                              <p:cond delay="2000"/>
                            </p:stCondLst>
                            <p:childTnLst>
                              <p:par>
                                <p:cTn id="13" presetID="53"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Effect transition="in" filter="fade">
                                      <p:cBhvr>
                                        <p:cTn id="1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itle 2"/>
          <p:cNvPicPr>
            <a:picLocks noGrp="1" noChangeArrowheads="1"/>
          </p:cNvPicPr>
          <p:nvPr>
            <p:ph type="title"/>
          </p:nvPr>
        </p:nvPicPr>
        <p:blipFill>
          <a:blip r:embed="rId2">
            <a:extLst>
              <a:ext uri="{28A0092B-C50C-407E-A947-70E740481C1C}">
                <a14:useLocalDpi xmlns:a14="http://schemas.microsoft.com/office/drawing/2010/main" val="0"/>
              </a:ext>
            </a:extLst>
          </a:blip>
          <a:srcRect/>
          <a:stretch>
            <a:fillRect/>
          </a:stretch>
        </p:blipFill>
        <p:spPr bwMode="auto">
          <a:xfrm>
            <a:off x="450850" y="268288"/>
            <a:ext cx="8242300" cy="1158875"/>
          </a:xfrm>
        </p:spPr>
      </p:pic>
      <p:sp>
        <p:nvSpPr>
          <p:cNvPr id="20482" name="Content Placeholder 1"/>
          <p:cNvSpPr>
            <a:spLocks noGrp="1"/>
          </p:cNvSpPr>
          <p:nvPr>
            <p:ph idx="1"/>
          </p:nvPr>
        </p:nvSpPr>
        <p:spPr/>
        <p:txBody>
          <a:bodyPr/>
          <a:lstStyle/>
          <a:p>
            <a:pPr eaLnBrk="1" hangingPunct="1">
              <a:lnSpc>
                <a:spcPct val="90000"/>
              </a:lnSpc>
            </a:pPr>
            <a:r>
              <a:rPr lang="en-US" smtClean="0">
                <a:latin typeface="Times New Roman" pitchFamily="18" charset="0"/>
              </a:rPr>
              <a:t>O</a:t>
            </a:r>
            <a:r>
              <a:rPr lang="el-GR" smtClean="0"/>
              <a:t>ι σκάλες θα πρέπει να είναι επενδυμένες με χαλί έτσι ώστε να απορροφούν τον ήχο και θα είναι και πιο εντυπωσιακές και οι τοίχοι στις σκάλες θα πρέπει να είναι επενδυμένοι με τσόχα. Στην είσοδο</a:t>
            </a:r>
            <a:r>
              <a:rPr lang="el-GR" smtClean="0">
                <a:latin typeface="Arial" charset="0"/>
              </a:rPr>
              <a:t> </a:t>
            </a:r>
            <a:r>
              <a:rPr lang="el-GR" smtClean="0"/>
              <a:t>/βεστιάριο θα πρέπει να υπάρχει ένας χώρος που όλοι οι τοίχοι θα είναι επενδυμένοι με πετροβάμβακα έτσι ώστε να απορροφάτε ο ήχος από τη δισκοθήκη και να μην ακούγεται δυνατά. Επίσης οι δύο πόρτες θα είναι και αυτές επενδυμένες με τσόχα για να μειώνεται ακόμη περισσότερο ο ήχος.  </a:t>
            </a:r>
            <a:endParaRPr lang="en-US" smtClean="0"/>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par>
                          <p:cTn id="8" fill="hold" nodeType="afterGroup">
                            <p:stCondLst>
                              <p:cond delay="500"/>
                            </p:stCondLst>
                            <p:childTnLst>
                              <p:par>
                                <p:cTn id="9" presetID="29" presetClass="entr" presetSubtype="0" fill="hold" grpId="0" nodeType="afterEffect">
                                  <p:stCondLst>
                                    <p:cond delay="0"/>
                                  </p:stCondLst>
                                  <p:childTnLst>
                                    <p:set>
                                      <p:cBhvr>
                                        <p:cTn id="10" dur="1" fill="hold">
                                          <p:stCondLst>
                                            <p:cond delay="0"/>
                                          </p:stCondLst>
                                        </p:cTn>
                                        <p:tgtEl>
                                          <p:spTgt spid="20482"/>
                                        </p:tgtEl>
                                        <p:attrNameLst>
                                          <p:attrName>style.visibility</p:attrName>
                                        </p:attrNameLst>
                                      </p:cBhvr>
                                      <p:to>
                                        <p:strVal val="visible"/>
                                      </p:to>
                                    </p:set>
                                    <p:anim calcmode="lin" valueType="num">
                                      <p:cBhvr>
                                        <p:cTn id="11" dur="1000" fill="hold"/>
                                        <p:tgtEl>
                                          <p:spTgt spid="20482"/>
                                        </p:tgtEl>
                                        <p:attrNameLst>
                                          <p:attrName>ppt_x</p:attrName>
                                        </p:attrNameLst>
                                      </p:cBhvr>
                                      <p:tavLst>
                                        <p:tav tm="0">
                                          <p:val>
                                            <p:strVal val="#ppt_x-.2"/>
                                          </p:val>
                                        </p:tav>
                                        <p:tav tm="100000">
                                          <p:val>
                                            <p:strVal val="#ppt_x"/>
                                          </p:val>
                                        </p:tav>
                                      </p:tavLst>
                                    </p:anim>
                                    <p:anim calcmode="lin" valueType="num">
                                      <p:cBhvr>
                                        <p:cTn id="12" dur="1000" fill="hold"/>
                                        <p:tgtEl>
                                          <p:spTgt spid="20482"/>
                                        </p:tgtEl>
                                        <p:attrNameLst>
                                          <p:attrName>ppt_y</p:attrName>
                                        </p:attrNameLst>
                                      </p:cBhvr>
                                      <p:tavLst>
                                        <p:tav tm="0">
                                          <p:val>
                                            <p:strVal val="#ppt_y"/>
                                          </p:val>
                                        </p:tav>
                                        <p:tav tm="100000">
                                          <p:val>
                                            <p:strVal val="#ppt_y"/>
                                          </p:val>
                                        </p:tav>
                                      </p:tavLst>
                                    </p:anim>
                                    <p:animEffect transition="in" filter="wipe(right)" prLst="gradientSize: 0.1">
                                      <p:cBhvr>
                                        <p:cTn id="13" dur="10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itle 2"/>
          <p:cNvPicPr>
            <a:picLocks noGrp="1" noChangeArrowheads="1"/>
          </p:cNvPicPr>
          <p:nvPr>
            <p:ph type="title"/>
          </p:nvPr>
        </p:nvPicPr>
        <p:blipFill>
          <a:blip r:embed="rId2">
            <a:extLst>
              <a:ext uri="{28A0092B-C50C-407E-A947-70E740481C1C}">
                <a14:useLocalDpi xmlns:a14="http://schemas.microsoft.com/office/drawing/2010/main" val="0"/>
              </a:ext>
            </a:extLst>
          </a:blip>
          <a:srcRect/>
          <a:stretch>
            <a:fillRect/>
          </a:stretch>
        </p:blipFill>
        <p:spPr bwMode="auto">
          <a:xfrm>
            <a:off x="450850" y="230188"/>
            <a:ext cx="8242300" cy="1446212"/>
          </a:xfrm>
        </p:spPr>
      </p:pic>
      <p:sp>
        <p:nvSpPr>
          <p:cNvPr id="21506" name="Content Placeholder 1"/>
          <p:cNvSpPr>
            <a:spLocks noGrp="1"/>
          </p:cNvSpPr>
          <p:nvPr>
            <p:ph idx="1"/>
          </p:nvPr>
        </p:nvSpPr>
        <p:spPr/>
        <p:txBody>
          <a:bodyPr/>
          <a:lstStyle/>
          <a:p>
            <a:pPr eaLnBrk="1" hangingPunct="1"/>
            <a:r>
              <a:rPr lang="el-GR" smtClean="0"/>
              <a:t>Στο βεστιάριο οι τοίχοι θα είναι επενδυμένοι με τσόχα όπως και η πόρτα για να απορροφούν καλά τον ήχο από τη δισκοθήκη. Επίσης το ερμάρι που θα μπαίνουν μέσα τα ρούχα θα είναι επενδυμένο με μοριοσανίδα με μελαμίνη, όπως και ο καθρέφτης που θα υπάρχει. Οι σκάλες θα είναι επενδυμένες με χαλί το οποίο απορροφά τον ήχο και οι τοίχοι στις σκάλες θα είναι επενδυμένοι με τσόχα η οποία</a:t>
            </a:r>
            <a:r>
              <a:rPr lang="en-US" smtClean="0">
                <a:latin typeface="Times New Roman" pitchFamily="18" charset="0"/>
              </a:rPr>
              <a:t> </a:t>
            </a:r>
            <a:r>
              <a:rPr lang="el-GR" smtClean="0"/>
              <a:t>επίσης απορροφά τον ήχο.</a:t>
            </a:r>
            <a:endParaRPr lang="en-US" smtClean="0"/>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1000"/>
                            </p:stCondLst>
                            <p:childTnLst>
                              <p:par>
                                <p:cTn id="10" presetID="40" presetClass="entr" presetSubtype="0" fill="hold" grpId="0" nodeType="afterEffect">
                                  <p:stCondLst>
                                    <p:cond delay="0"/>
                                  </p:stCondLst>
                                  <p:iterate type="lt">
                                    <p:tmPct val="10000"/>
                                  </p:iterate>
                                  <p:childTnLst>
                                    <p:set>
                                      <p:cBhvr>
                                        <p:cTn id="11" dur="1" fill="hold">
                                          <p:stCondLst>
                                            <p:cond delay="0"/>
                                          </p:stCondLst>
                                        </p:cTn>
                                        <p:tgtEl>
                                          <p:spTgt spid="21506"/>
                                        </p:tgtEl>
                                        <p:attrNameLst>
                                          <p:attrName>style.visibility</p:attrName>
                                        </p:attrNameLst>
                                      </p:cBhvr>
                                      <p:to>
                                        <p:strVal val="visible"/>
                                      </p:to>
                                    </p:set>
                                    <p:animEffect transition="in" filter="fade">
                                      <p:cBhvr>
                                        <p:cTn id="12" dur="500"/>
                                        <p:tgtEl>
                                          <p:spTgt spid="21506"/>
                                        </p:tgtEl>
                                      </p:cBhvr>
                                    </p:animEffect>
                                    <p:anim calcmode="lin" valueType="num">
                                      <p:cBhvr>
                                        <p:cTn id="13" dur="500" fill="hold"/>
                                        <p:tgtEl>
                                          <p:spTgt spid="21506"/>
                                        </p:tgtEl>
                                        <p:attrNameLst>
                                          <p:attrName>ppt_x</p:attrName>
                                        </p:attrNameLst>
                                      </p:cBhvr>
                                      <p:tavLst>
                                        <p:tav tm="0">
                                          <p:val>
                                            <p:strVal val="#ppt_x-.1"/>
                                          </p:val>
                                        </p:tav>
                                        <p:tav tm="100000">
                                          <p:val>
                                            <p:strVal val="#ppt_x"/>
                                          </p:val>
                                        </p:tav>
                                      </p:tavLst>
                                    </p:anim>
                                    <p:anim calcmode="lin" valueType="num">
                                      <p:cBhvr>
                                        <p:cTn id="14" dur="500" fill="hold"/>
                                        <p:tgtEl>
                                          <p:spTgt spid="215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ustom 4">
      <a:dk1>
        <a:sysClr val="windowText" lastClr="000000"/>
      </a:dk1>
      <a:lt1>
        <a:sysClr val="window" lastClr="FFFFFF"/>
      </a:lt1>
      <a:dk2>
        <a:srgbClr val="D467A8"/>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767</TotalTime>
  <Words>762</Words>
  <Application>Microsoft Office PowerPoint</Application>
  <PresentationFormat>On-screen Show (4:3)</PresentationFormat>
  <Paragraphs>29</Paragraphs>
  <Slides>19</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19</vt:i4>
      </vt:variant>
    </vt:vector>
  </HeadingPairs>
  <TitlesOfParts>
    <vt:vector size="28" baseType="lpstr">
      <vt:lpstr>Arial</vt:lpstr>
      <vt:lpstr>Lucida Sans</vt:lpstr>
      <vt:lpstr>Book Antiqua</vt:lpstr>
      <vt:lpstr>Wingdings 2</vt:lpstr>
      <vt:lpstr>Wingdings</vt:lpstr>
      <vt:lpstr>Wingdings 3</vt:lpstr>
      <vt:lpstr>Calibri</vt:lpstr>
      <vt:lpstr>Times New Roman</vt:lpstr>
      <vt:lpstr>Apex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Διαρυθμιση του χωρου</vt:lpstr>
      <vt:lpstr>PowerPoint Presentation</vt:lpstr>
      <vt:lpstr>PowerPoint Presentation</vt:lpstr>
      <vt:lpstr>PowerPoint Presentation</vt:lpstr>
      <vt:lpstr>Διαρυθμιση του χωρου</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Ηχομόνωση δισκοθήκης</dc:title>
  <dc:creator>Vista</dc:creator>
  <cp:lastModifiedBy>user</cp:lastModifiedBy>
  <cp:revision>64</cp:revision>
  <dcterms:created xsi:type="dcterms:W3CDTF">2009-12-29T14:24:49Z</dcterms:created>
  <dcterms:modified xsi:type="dcterms:W3CDTF">2012-06-25T09:13:02Z</dcterms:modified>
</cp:coreProperties>
</file>