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60" r:id="rId1"/>
  </p:sldMasterIdLst>
  <p:notesMasterIdLst>
    <p:notesMasterId r:id="rId12"/>
  </p:notesMasterIdLst>
  <p:sldIdLst>
    <p:sldId id="258" r:id="rId2"/>
    <p:sldId id="260" r:id="rId3"/>
    <p:sldId id="261" r:id="rId4"/>
    <p:sldId id="262" r:id="rId5"/>
    <p:sldId id="263" r:id="rId6"/>
    <p:sldId id="264" r:id="rId7"/>
    <p:sldId id="265" r:id="rId8"/>
    <p:sldId id="268" r:id="rId9"/>
    <p:sldId id="266" r:id="rId10"/>
    <p:sldId id="267" r:id="rId11"/>
  </p:sldIdLst>
  <p:sldSz cx="9144000" cy="6858000" type="screen4x3"/>
  <p:notesSz cx="6858000" cy="9144000"/>
  <p:defaultTextStyle>
    <a:defPPr>
      <a:defRPr lang="el-G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Μεσαίο στυλ 2 - Έμφαση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105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κεφαλίδας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3" name="Θέση ημερομηνίας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E99B2D7-97C7-434D-B781-8390A4FF65FB}" type="datetimeFigureOut">
              <a:rPr lang="el-GR" smtClean="0"/>
              <a:t>4/12/2016</a:t>
            </a:fld>
            <a:endParaRPr lang="el-GR"/>
          </a:p>
        </p:txBody>
      </p:sp>
      <p:sp>
        <p:nvSpPr>
          <p:cNvPr id="4" name="Θέση εικόνας διαφάνειας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l-GR"/>
          </a:p>
        </p:txBody>
      </p:sp>
      <p:sp>
        <p:nvSpPr>
          <p:cNvPr id="5" name="Θέση σημειώσεων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6" name="Θέση υποσέλιδου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7" name="Θέση αριθμού διαφάνειας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4F7B1E-106E-4615-A67D-D33A2EDBF9C9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7730921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B5983A-B0AB-44D6-A3D4-44F0880FDC5A}" type="slidenum">
              <a:rPr lang="el-GR" smtClean="0"/>
              <a:t>1</a:t>
            </a:fld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39786120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Διαφάνεια τίτλο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42416" y="2514601"/>
            <a:ext cx="6600451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l-GR" smtClean="0"/>
              <a:t>Στυλ κύριου τίτλου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42416" y="4777380"/>
            <a:ext cx="6600451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l-GR" smtClean="0"/>
              <a:t>Στυλ κύριου υπότιτλου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1CD6E-65E1-4028-B10A-3B998CE06776}" type="datetime1">
              <a:rPr lang="el-GR" smtClean="0"/>
              <a:t>4/12/2016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9" name="Freeform 8"/>
          <p:cNvSpPr/>
          <p:nvPr/>
        </p:nvSpPr>
        <p:spPr bwMode="auto">
          <a:xfrm>
            <a:off x="-31719" y="4321158"/>
            <a:ext cx="1395473" cy="781781"/>
          </a:xfrm>
          <a:custGeom>
            <a:avLst/>
            <a:gdLst/>
            <a:ahLst/>
            <a:cxnLst/>
            <a:rect l="l" t="t" r="r" b="b"/>
            <a:pathLst>
              <a:path w="8042" h="10000">
                <a:moveTo>
                  <a:pt x="5799" y="10000"/>
                </a:moveTo>
                <a:cubicBezTo>
                  <a:pt x="5880" y="10000"/>
                  <a:pt x="5934" y="9940"/>
                  <a:pt x="5961" y="9880"/>
                </a:cubicBezTo>
                <a:cubicBezTo>
                  <a:pt x="5961" y="9820"/>
                  <a:pt x="5988" y="9820"/>
                  <a:pt x="5988" y="9820"/>
                </a:cubicBezTo>
                <a:lnTo>
                  <a:pt x="8042" y="5260"/>
                </a:lnTo>
                <a:cubicBezTo>
                  <a:pt x="8096" y="5140"/>
                  <a:pt x="8096" y="4901"/>
                  <a:pt x="8042" y="4721"/>
                </a:cubicBezTo>
                <a:lnTo>
                  <a:pt x="5988" y="221"/>
                </a:lnTo>
                <a:cubicBezTo>
                  <a:pt x="5988" y="160"/>
                  <a:pt x="5961" y="160"/>
                  <a:pt x="5961" y="160"/>
                </a:cubicBezTo>
                <a:cubicBezTo>
                  <a:pt x="5934" y="101"/>
                  <a:pt x="5880" y="41"/>
                  <a:pt x="5799" y="41"/>
                </a:cubicBezTo>
                <a:lnTo>
                  <a:pt x="18" y="0"/>
                </a:lnTo>
                <a:cubicBezTo>
                  <a:pt x="12" y="3330"/>
                  <a:pt x="6" y="6661"/>
                  <a:pt x="0" y="9991"/>
                </a:cubicBezTo>
                <a:lnTo>
                  <a:pt x="5799" y="10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3334" y="4529541"/>
            <a:ext cx="584978" cy="365125"/>
          </a:xfrm>
        </p:spPr>
        <p:txBody>
          <a:bodyPr/>
          <a:lstStyle/>
          <a:p>
            <a:fld id="{0F567149-8647-4DF9-8E1B-C1F1C13F814C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2588089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609600"/>
            <a:ext cx="6591985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l-GR" smtClean="0"/>
              <a:t>Στυλ κύριου τίτλου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1C4CBC-58FA-495D-8D8A-4D48DF0374FA}" type="datetime1">
              <a:rPr lang="el-GR" smtClean="0"/>
              <a:t>4/12/2016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0F567149-8647-4DF9-8E1B-C1F1C13F814C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3324975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l-GR" smtClean="0"/>
              <a:t>Στυλ κύριου τίτλου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15972" y="3505200"/>
            <a:ext cx="5653888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l-GR" smtClean="0"/>
              <a:t>Στυλ υποδείγματος κειμένου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694F1-A66D-46CA-8377-DF804D06B98D}" type="datetime1">
              <a:rPr lang="el-GR" smtClean="0"/>
              <a:t>4/12/2016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19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0F567149-8647-4DF9-8E1B-C1F1C13F814C}" type="slidenum">
              <a:rPr lang="el-GR" smtClean="0"/>
              <a:t>‹#›</a:t>
            </a:fld>
            <a:endParaRPr lang="el-GR"/>
          </a:p>
        </p:txBody>
      </p:sp>
      <p:sp>
        <p:nvSpPr>
          <p:cNvPr id="14" name="TextBox 13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28453992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438401"/>
            <a:ext cx="6591985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l-GR" smtClean="0"/>
              <a:t>Στυλ κύριου τίτλου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l-GR" smtClean="0"/>
              <a:t>Στυλ υποδείγματος κειμένου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BCFCFC-4359-4E01-8806-9DFA374C9783}" type="datetime1">
              <a:rPr lang="el-GR" smtClean="0"/>
              <a:t>4/12/2016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0F567149-8647-4DF9-8E1B-C1F1C13F814C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09318449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l-GR" smtClean="0"/>
              <a:t>Στυλ κύριου τίτλου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688292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l-GR" smtClean="0"/>
              <a:t>Στυλ υποδείγματος κειμένου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688292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l-GR" smtClean="0"/>
              <a:t>Στυλ υποδείγματος κειμένου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DAF6F-1A0E-47D3-8269-BA7D42E502C5}" type="datetime1">
              <a:rPr lang="el-GR" smtClean="0"/>
              <a:t>4/12/2016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2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0F567149-8647-4DF9-8E1B-C1F1C13F814C}" type="slidenum">
              <a:rPr lang="el-GR" smtClean="0"/>
              <a:t>‹#›</a:t>
            </a:fld>
            <a:endParaRPr lang="el-GR"/>
          </a:p>
        </p:txBody>
      </p:sp>
      <p:sp>
        <p:nvSpPr>
          <p:cNvPr id="11" name="TextBox 10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62585430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6" y="627407"/>
            <a:ext cx="6591984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l-GR" smtClean="0"/>
              <a:t>Στυλ κύριου τίτλου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591985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l-GR" smtClean="0"/>
              <a:t>Στυλ υποδείγματος κειμένου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l-GR" smtClean="0"/>
              <a:t>Στυλ υποδείγματος κειμένου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811AF0-E74F-41A4-9B49-279E8B3BB006}" type="datetime1">
              <a:rPr lang="el-GR" smtClean="0"/>
              <a:t>4/12/2016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0F567149-8647-4DF9-8E1B-C1F1C13F814C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75630665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Τίτλος και Κατακόρυφο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Στυλ κύριου τίτλου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217169-BFF8-4B9E-85CA-3EF9AFF17A9E}" type="datetime1">
              <a:rPr lang="el-GR" smtClean="0"/>
              <a:t>4/12/2016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567149-8647-4DF9-8E1B-C1F1C13F814C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05131859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Κατακόρυφος τίτλος και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8535" y="627406"/>
            <a:ext cx="1656132" cy="5283817"/>
          </a:xfrm>
        </p:spPr>
        <p:txBody>
          <a:bodyPr vert="eaVert" anchor="ctr"/>
          <a:lstStyle/>
          <a:p>
            <a:r>
              <a:rPr lang="el-GR" smtClean="0"/>
              <a:t>Στυλ κύριου τίτλου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42416" y="627406"/>
            <a:ext cx="4716348" cy="5283817"/>
          </a:xfrm>
        </p:spPr>
        <p:txBody>
          <a:bodyPr vert="eaVert"/>
          <a:lstStyle/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EE5CD3-7FA6-48F2-BE45-77A30EA67C95}" type="datetime1">
              <a:rPr lang="el-GR" smtClean="0"/>
              <a:t>4/12/2016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567149-8647-4DF9-8E1B-C1F1C13F814C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594272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Τίτλος και Περιεχό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1" y="624110"/>
            <a:ext cx="6589199" cy="1280890"/>
          </a:xfrm>
        </p:spPr>
        <p:txBody>
          <a:bodyPr/>
          <a:lstStyle/>
          <a:p>
            <a:r>
              <a:rPr lang="el-GR" smtClean="0"/>
              <a:t>Στυλ κύριου τίτλου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42415" y="2133600"/>
            <a:ext cx="6591985" cy="3777622"/>
          </a:xfrm>
        </p:spPr>
        <p:txBody>
          <a:bodyPr/>
          <a:lstStyle/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690B29-FB87-4116-8E2C-695420A869DC}" type="datetime1">
              <a:rPr lang="el-GR" smtClean="0"/>
              <a:t>4/12/2016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567149-8647-4DF9-8E1B-C1F1C13F814C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0038124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Κεφαλίδα ενότητα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074562"/>
            <a:ext cx="6591985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l-GR" smtClean="0"/>
              <a:t>Στυλ κύριου τίτλου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3581400"/>
            <a:ext cx="659198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98C38D-D891-4982-9BFA-C4AE129800DD}" type="datetime1">
              <a:rPr lang="el-GR" smtClean="0"/>
              <a:t>4/12/2016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0F567149-8647-4DF9-8E1B-C1F1C13F814C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0299788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Δύο περιεχόμεν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Στυλ κύριου τίτλου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42416" y="2136706"/>
            <a:ext cx="3197531" cy="3767397"/>
          </a:xfrm>
        </p:spPr>
        <p:txBody>
          <a:bodyPr>
            <a:normAutofit/>
          </a:bodyPr>
          <a:lstStyle/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7307" y="2136706"/>
            <a:ext cx="3197093" cy="3767397"/>
          </a:xfrm>
        </p:spPr>
        <p:txBody>
          <a:bodyPr>
            <a:normAutofit/>
          </a:bodyPr>
          <a:lstStyle/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673842-03F5-4E17-90A8-1450A17DBF13}" type="datetime1">
              <a:rPr lang="el-GR" smtClean="0"/>
              <a:t>4/12/2016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9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0F567149-8647-4DF9-8E1B-C1F1C13F814C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3618251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Σύγκρισ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Στυλ κύριου τίτλου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65352" y="2226626"/>
            <a:ext cx="287459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42415" y="2802888"/>
            <a:ext cx="3197532" cy="3105703"/>
          </a:xfrm>
        </p:spPr>
        <p:txBody>
          <a:bodyPr>
            <a:normAutofit/>
          </a:bodyPr>
          <a:lstStyle/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6154" y="2223398"/>
            <a:ext cx="28732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333715" y="2799660"/>
            <a:ext cx="3195680" cy="3105703"/>
          </a:xfrm>
        </p:spPr>
        <p:txBody>
          <a:bodyPr>
            <a:normAutofit/>
          </a:bodyPr>
          <a:lstStyle/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C421F0-9386-44F3-BFEC-B40BAE348186}" type="datetime1">
              <a:rPr lang="el-GR" smtClean="0"/>
              <a:t>4/12/2016</a:t>
            </a:fld>
            <a:endParaRPr lang="el-G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0F567149-8647-4DF9-8E1B-C1F1C13F814C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0761806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Μόνο τίτλ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</p:spPr>
        <p:txBody>
          <a:bodyPr/>
          <a:lstStyle/>
          <a:p>
            <a:r>
              <a:rPr lang="el-GR" smtClean="0"/>
              <a:t>Στυλ κύριου τίτλου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BA5156-BBC8-4523-A94F-17AB0898A49F}" type="datetime1">
              <a:rPr lang="el-GR" smtClean="0"/>
              <a:t>4/12/2016</a:t>
            </a:fld>
            <a:endParaRPr lang="el-G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8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567149-8647-4DF9-8E1B-C1F1C13F814C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3271997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Κεν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AF0481-F8A7-4A3F-BDB8-FD55953F07CC}" type="datetime1">
              <a:rPr lang="el-GR" smtClean="0"/>
              <a:t>4/12/2016</a:t>
            </a:fld>
            <a:endParaRPr lang="el-G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567149-8647-4DF9-8E1B-C1F1C13F814C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8954141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Περιεχόμενο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46088"/>
            <a:ext cx="2629584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l-GR" smtClean="0"/>
              <a:t>Στυλ κύριου τίτλου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3494" y="446089"/>
            <a:ext cx="3790906" cy="5414963"/>
          </a:xfrm>
        </p:spPr>
        <p:txBody>
          <a:bodyPr anchor="ctr">
            <a:normAutofit/>
          </a:bodyPr>
          <a:lstStyle/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1598613"/>
            <a:ext cx="2629584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894F3D-C014-4401-935A-793C97348E86}" type="datetime1">
              <a:rPr lang="el-GR" smtClean="0"/>
              <a:t>4/12/2016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567149-8647-4DF9-8E1B-C1F1C13F814C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9902548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Εικόνα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800600"/>
            <a:ext cx="6591985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l-GR" smtClean="0"/>
              <a:t>Στυλ κύριου τίτλου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942415" y="634965"/>
            <a:ext cx="6591985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l-GR" smtClean="0"/>
              <a:t>Κάντε κλικ στο εικονίδιο για να προσθέσετε μια εικόνα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367338"/>
            <a:ext cx="6591985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531307-0216-4976-B0B3-953483F6DE5D}" type="datetime1">
              <a:rPr lang="el-GR" smtClean="0"/>
              <a:t>4/12/2016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0F567149-8647-4DF9-8E1B-C1F1C13F814C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7080501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microsoft.com/office/2007/relationships/hdphoto" Target="../media/hdphoto1.wdp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35"/>
          <p:cNvGrpSpPr/>
          <p:nvPr/>
        </p:nvGrpSpPr>
        <p:grpSpPr>
          <a:xfrm>
            <a:off x="1" y="228600"/>
            <a:ext cx="1981200" cy="6638628"/>
            <a:chOff x="2487613" y="285750"/>
            <a:chExt cx="2428875" cy="5654676"/>
          </a:xfrm>
        </p:grpSpPr>
        <p:sp>
          <p:nvSpPr>
            <p:cNvPr id="37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8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9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0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1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2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3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4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5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6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7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8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49" name="Group 48"/>
          <p:cNvGrpSpPr/>
          <p:nvPr/>
        </p:nvGrpSpPr>
        <p:grpSpPr>
          <a:xfrm>
            <a:off x="20421" y="285"/>
            <a:ext cx="1952272" cy="6852968"/>
            <a:chOff x="6627813" y="195717"/>
            <a:chExt cx="1952625" cy="5678034"/>
          </a:xfrm>
        </p:grpSpPr>
        <p:sp>
          <p:nvSpPr>
            <p:cNvPr id="50" name="Freeform 27"/>
            <p:cNvSpPr/>
            <p:nvPr/>
          </p:nvSpPr>
          <p:spPr bwMode="auto">
            <a:xfrm>
              <a:off x="6627813" y="195717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1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2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3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4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5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6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7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8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9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0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1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62" name="Rectangle 61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l-GR" smtClean="0"/>
              <a:t>Στυλ κύριου τίτλου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2133600"/>
            <a:ext cx="6591985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772400" y="6135089"/>
            <a:ext cx="766380" cy="3701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25D2AE-24F2-4AAE-9372-7D22DCF0447A}" type="datetime1">
              <a:rPr lang="el-GR" smtClean="0"/>
              <a:t>4/12/2016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42415" y="6135809"/>
            <a:ext cx="57164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11228" y="831627"/>
            <a:ext cx="58497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0F567149-8647-4DF9-8E1B-C1F1C13F814C}" type="slidenum">
              <a:rPr lang="el-GR" smtClean="0"/>
              <a:t>‹#›</a:t>
            </a:fld>
            <a:endParaRPr lang="el-GR"/>
          </a:p>
        </p:txBody>
      </p:sp>
      <p:pic>
        <p:nvPicPr>
          <p:cNvPr id="34" name="Picture 1" descr="C:\Users\Νίκος Στρατής\Documents\WebSite 2012-2013\assets\images\logo.jpg"/>
          <p:cNvPicPr/>
          <p:nvPr/>
        </p:nvPicPr>
        <p:blipFill>
          <a:blip r:embed="rId18" cstate="print">
            <a:extLst>
              <a:ext uri="{BEBA8EAE-BF5A-486C-A8C5-ECC9F3942E4B}">
                <a14:imgProps xmlns:a14="http://schemas.microsoft.com/office/drawing/2010/main">
                  <a14:imgLayer r:embed="rId19">
                    <a14:imgEffect>
                      <a14:backgroundRemoval t="5528" b="93970" l="5500" r="94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0392" y="-27383"/>
            <a:ext cx="1008112" cy="100296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0188522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ctrTitle"/>
          </p:nvPr>
        </p:nvSpPr>
        <p:spPr>
          <a:xfrm>
            <a:off x="1763688" y="2204864"/>
            <a:ext cx="7094080" cy="1254669"/>
          </a:xfrm>
        </p:spPr>
        <p:txBody>
          <a:bodyPr>
            <a:noAutofit/>
          </a:bodyPr>
          <a:lstStyle/>
          <a:p>
            <a:pPr lvl="0"/>
            <a:r>
              <a:rPr lang="el-GR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Περιγραφική Αξιολόγηση μια εναλλακτική μέθοδος αξιολόγησης</a:t>
            </a:r>
            <a:endParaRPr lang="el-GR" sz="4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Υπότιτλος 2"/>
          <p:cNvSpPr>
            <a:spLocks noGrp="1"/>
          </p:cNvSpPr>
          <p:nvPr>
            <p:ph type="subTitle" idx="1"/>
          </p:nvPr>
        </p:nvSpPr>
        <p:spPr>
          <a:xfrm>
            <a:off x="2339752" y="4941168"/>
            <a:ext cx="6600451" cy="1747964"/>
          </a:xfrm>
        </p:spPr>
        <p:txBody>
          <a:bodyPr>
            <a:noAutofit/>
          </a:bodyPr>
          <a:lstStyle/>
          <a:p>
            <a:pPr algn="r"/>
            <a:r>
              <a:rPr lang="el-GR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Εκπαιδευτικός: </a:t>
            </a:r>
          </a:p>
          <a:p>
            <a:pPr algn="r"/>
            <a:r>
              <a:rPr lang="el-GR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Αριστοδήμου Χριστίνα (Φυσικός)</a:t>
            </a:r>
          </a:p>
          <a:p>
            <a:pPr algn="r"/>
            <a:r>
              <a:rPr lang="el-GR" sz="2400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Λύκειο </a:t>
            </a:r>
            <a:r>
              <a:rPr lang="el-GR" sz="24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Αποστόλων Πέτρου και Παύλου</a:t>
            </a:r>
            <a:endParaRPr lang="el-GR" sz="3200" b="1" i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l-GR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Θέση αριθμού διαφάνειας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567149-8647-4DF9-8E1B-C1F1C13F814C}" type="slidenum">
              <a:rPr lang="el-GR" smtClean="0"/>
              <a:t>1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045871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r">
              <a:buNone/>
            </a:pPr>
            <a:r>
              <a:rPr lang="el-GR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0" indent="0" algn="r">
              <a:buNone/>
            </a:pPr>
            <a:endParaRPr lang="el-GR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r">
              <a:buNone/>
            </a:pPr>
            <a:endParaRPr lang="el-GR" sz="3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r">
              <a:buNone/>
            </a:pPr>
            <a:r>
              <a:rPr lang="el-GR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Ευχαριστώ</a:t>
            </a:r>
            <a:endParaRPr lang="el-GR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567149-8647-4DF9-8E1B-C1F1C13F814C}" type="slidenum">
              <a:rPr lang="el-GR" smtClean="0"/>
              <a:t>10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18481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>
          <a:xfrm>
            <a:off x="1259632" y="980728"/>
            <a:ext cx="7632848" cy="5184576"/>
          </a:xfrm>
        </p:spPr>
        <p:txBody>
          <a:bodyPr>
            <a:noAutofit/>
          </a:bodyPr>
          <a:lstStyle/>
          <a:p>
            <a:pPr marL="0" indent="0" algn="just">
              <a:spcBef>
                <a:spcPts val="0"/>
              </a:spcBef>
              <a:buNone/>
            </a:pPr>
            <a:r>
              <a:rPr lang="el-GR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 αξιολόγηση είναι αναπόσπαστο μέρος του εκπαιδευτικού </a:t>
            </a:r>
            <a:r>
              <a:rPr lang="el-GR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έργου. </a:t>
            </a:r>
            <a:r>
              <a:rPr lang="el-GR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Ε</a:t>
            </a:r>
            <a:r>
              <a:rPr lang="el-GR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ίναι </a:t>
            </a:r>
            <a:r>
              <a:rPr lang="el-GR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αδύνατο να προχωρήσει οποιαδήποτε εκπαιδευτική </a:t>
            </a:r>
            <a:r>
              <a:rPr lang="el-GR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διεργασία</a:t>
            </a:r>
            <a:r>
              <a:rPr lang="el-GR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χωρίς να μετρηθούν τα αποτελέσματά της.</a:t>
            </a:r>
            <a:endParaRPr lang="el-GR" sz="26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spcBef>
                <a:spcPts val="0"/>
              </a:spcBef>
              <a:buNone/>
            </a:pPr>
            <a:endParaRPr lang="el-GR" sz="26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spcBef>
                <a:spcPts val="0"/>
              </a:spcBef>
              <a:buNone/>
            </a:pPr>
            <a:r>
              <a:rPr lang="el-GR" sz="2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Σκοπός: </a:t>
            </a:r>
            <a:endParaRPr lang="el-GR" sz="26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el-GR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Σκοπός της </a:t>
            </a:r>
            <a:r>
              <a:rPr lang="el-GR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αξιολόγησης είναι η </a:t>
            </a:r>
            <a:r>
              <a:rPr lang="el-GR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συνεχής βελτίωση της διδασκαλίας και της γενικότερης λειτουργίας του σχολείου, καθώς και η συνεχής ενημέρωση εκπαιδευτικών και εκπαιδευομένων για τα αποτελέσματα των προσπαθειών τους, έτσι ώστε να επιτυγχάνονται τα καλύτερα δυνατά μαθησιακά αποτελέσματα</a:t>
            </a:r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567149-8647-4DF9-8E1B-C1F1C13F814C}" type="slidenum">
              <a:rPr lang="el-GR" smtClean="0"/>
              <a:t>2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557164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>
          <a:xfrm>
            <a:off x="1259632" y="1052736"/>
            <a:ext cx="7488832" cy="3777622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el-GR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Παραδοσιακά </a:t>
            </a:r>
            <a:r>
              <a:rPr lang="el-GR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στη δευτεροβάθμια εκπαίδευση για την  αξιολόγηση των μαθητών χρησιμοποιούμε τη βαθμολογία τους σε τακτά χρονιά διαστήματα, με χρήση της </a:t>
            </a:r>
            <a:r>
              <a:rPr lang="el-GR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εικοσαβάθμιας</a:t>
            </a:r>
            <a:r>
              <a:rPr lang="el-GR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κλίμακας.  Αυτού του είδους η αξιολόγηση έχει </a:t>
            </a:r>
            <a:r>
              <a:rPr lang="el-GR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δημιουργήσει </a:t>
            </a:r>
            <a:r>
              <a:rPr lang="el-GR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πολλές στρεβλώσεις στη λειτουργία του σχολείου, με αποτέλεσμα να είναι διαρκείς και έντονες οι συζητήσεις και οι </a:t>
            </a:r>
            <a:r>
              <a:rPr lang="el-GR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αντιπαραθέσεις μεταξύ καθηγητών και μαθητών.</a:t>
            </a:r>
          </a:p>
          <a:p>
            <a:pPr marL="0" indent="0" algn="just">
              <a:buNone/>
            </a:pPr>
            <a:endParaRPr lang="el-GR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el-GR" sz="2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Ιδέα</a:t>
            </a:r>
            <a:r>
              <a:rPr lang="el-GR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el-GR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0" indent="0" algn="just">
              <a:buNone/>
            </a:pPr>
            <a:r>
              <a:rPr lang="el-GR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Η </a:t>
            </a:r>
            <a:r>
              <a:rPr lang="el-GR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εισαγωγή περισσότερο αυθεντικών μορφών αξιολόγησης θα μπορούσε να βοηθήσει στην </a:t>
            </a:r>
            <a:r>
              <a:rPr lang="el-GR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αντιμετώπιση  του προβλήματος αυτού. </a:t>
            </a:r>
            <a:endParaRPr lang="el-GR" sz="2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Θέση αριθμού διαφάνειας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567149-8647-4DF9-8E1B-C1F1C13F814C}" type="slidenum">
              <a:rPr lang="el-GR" smtClean="0"/>
              <a:t>3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229645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1475656" y="692696"/>
            <a:ext cx="7093255" cy="1280890"/>
          </a:xfrm>
        </p:spPr>
        <p:txBody>
          <a:bodyPr>
            <a:normAutofit fontScale="90000"/>
          </a:bodyPr>
          <a:lstStyle/>
          <a:p>
            <a:r>
              <a:rPr lang="el-GR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Η ουσία της αξιολόγησης της μαθητικής επίδοσης</a:t>
            </a:r>
            <a:br>
              <a:rPr lang="el-GR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l-GR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>
          <a:xfrm>
            <a:off x="1331640" y="1772816"/>
            <a:ext cx="7418785" cy="377762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l-GR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Με </a:t>
            </a:r>
            <a:r>
              <a:rPr lang="el-GR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την αξιολόγηση της μαθητικής επίδοσης </a:t>
            </a:r>
            <a:r>
              <a:rPr lang="el-GR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επιδιώκουμε </a:t>
            </a:r>
          </a:p>
          <a:p>
            <a:pPr marL="514350" indent="-514350">
              <a:buFont typeface="+mj-lt"/>
              <a:buAutoNum type="arabicPeriod"/>
            </a:pPr>
            <a:r>
              <a:rPr lang="el-GR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την</a:t>
            </a:r>
            <a:r>
              <a:rPr lang="el-GR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 ανάπτυξη του </a:t>
            </a:r>
            <a:r>
              <a:rPr lang="el-GR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μαθητή </a:t>
            </a:r>
          </a:p>
          <a:p>
            <a:pPr marL="514350" indent="-514350">
              <a:buFont typeface="+mj-lt"/>
              <a:buAutoNum type="arabicPeriod"/>
            </a:pPr>
            <a:r>
              <a:rPr lang="el-GR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διευκολύνουμε </a:t>
            </a:r>
            <a:r>
              <a:rPr lang="el-GR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την  ανατροφοδότηση της διδασκαλίας </a:t>
            </a:r>
            <a:r>
              <a:rPr lang="el-GR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514350" indent="-514350">
              <a:buFont typeface="+mj-lt"/>
              <a:buAutoNum type="arabicPeriod"/>
            </a:pPr>
            <a:r>
              <a:rPr lang="el-GR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βελτιώνουμε </a:t>
            </a:r>
            <a:r>
              <a:rPr lang="el-GR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συνολικά την </a:t>
            </a:r>
            <a:r>
              <a:rPr lang="el-GR" sz="2600">
                <a:latin typeface="Times New Roman" panose="02020603050405020304" pitchFamily="18" charset="0"/>
                <a:cs typeface="Times New Roman" panose="02020603050405020304" pitchFamily="18" charset="0"/>
              </a:rPr>
              <a:t>μαθησιακή </a:t>
            </a:r>
            <a:r>
              <a:rPr lang="el-GR" sz="26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διαδικασία.</a:t>
            </a:r>
            <a:endParaRPr lang="el-GR" sz="2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el-GR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Παρά </a:t>
            </a:r>
            <a:r>
              <a:rPr lang="el-GR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τις καλές προθέσεις πολύ συχνά η αξιολόγηση μετατρέπεται σε αυτοσκοπό, </a:t>
            </a:r>
            <a:r>
              <a:rPr lang="el-GR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βαθμοθηρία </a:t>
            </a:r>
            <a:r>
              <a:rPr lang="el-GR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και καλλιεργεί τον ανταγωνισμό μεταξύ των μαθητών.  </a:t>
            </a:r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567149-8647-4DF9-8E1B-C1F1C13F814C}" type="slidenum">
              <a:rPr lang="el-GR" smtClean="0"/>
              <a:t>4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226960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Δεξιότητες και Αξιολόγηση</a:t>
            </a:r>
            <a:endParaRPr lang="el-GR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>
          <a:xfrm>
            <a:off x="1092097" y="1844824"/>
            <a:ext cx="5256584" cy="377762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l-GR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Τα κριτήρια και η μέθοδος αξιολόγησης </a:t>
            </a:r>
            <a:endParaRPr lang="el-GR" sz="2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el-GR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της </a:t>
            </a:r>
            <a:r>
              <a:rPr lang="el-GR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μαθητικής επίδοσης θα πρέπει να περιστρέφονται </a:t>
            </a:r>
            <a:endParaRPr lang="el-GR" sz="2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el-GR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γύρω </a:t>
            </a:r>
            <a:r>
              <a:rPr lang="el-GR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από </a:t>
            </a:r>
            <a:endParaRPr lang="el-GR" sz="2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el-GR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την </a:t>
            </a:r>
            <a:r>
              <a:rPr lang="el-GR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ακαδημαϊκή </a:t>
            </a:r>
            <a:r>
              <a:rPr lang="el-GR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απόδοση του </a:t>
            </a:r>
            <a:r>
              <a:rPr lang="el-GR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μαθητή ή να συμπεριλαμβάνουν </a:t>
            </a:r>
            <a:endParaRPr lang="el-GR" sz="2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el-GR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και </a:t>
            </a:r>
            <a:r>
              <a:rPr lang="el-GR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άλλους παράγοντες</a:t>
            </a:r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567149-8647-4DF9-8E1B-C1F1C13F814C}" type="slidenum">
              <a:rPr lang="el-GR" smtClean="0"/>
              <a:t>5</a:t>
            </a:fld>
            <a:endParaRPr lang="el-GR"/>
          </a:p>
        </p:txBody>
      </p:sp>
      <p:pic>
        <p:nvPicPr>
          <p:cNvPr id="1026" name="Picture 2" descr="Image result for ερωτηματικο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2276872"/>
            <a:ext cx="2284452" cy="19442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71845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2286145"/>
            <a:ext cx="3350240" cy="33875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>
          <a:xfrm>
            <a:off x="1691680" y="836712"/>
            <a:ext cx="6808009" cy="54006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l-GR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Σύμφωνα με τη Θεωρία </a:t>
            </a:r>
            <a:r>
              <a:rPr lang="el-GR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της πολλαπλής </a:t>
            </a:r>
            <a:r>
              <a:rPr lang="el-GR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νοημοσύνης του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Gardner</a:t>
            </a:r>
            <a:r>
              <a:rPr lang="el-GR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η νοημοσύνη </a:t>
            </a:r>
            <a:r>
              <a:rPr lang="el-GR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του ατόμου διακρίνεται σε οκτώ τύπους </a:t>
            </a:r>
            <a:r>
              <a:rPr lang="el-GR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τομείς</a:t>
            </a:r>
            <a:endParaRPr lang="el-GR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l-GR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l-GR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Μουσική - ρυθμική νοημοσύνη</a:t>
            </a:r>
          </a:p>
          <a:p>
            <a:pPr marL="0" indent="0">
              <a:buNone/>
            </a:pPr>
            <a:r>
              <a:rPr lang="el-GR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l-GR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Χωροταξική νοημοσύνη</a:t>
            </a:r>
          </a:p>
          <a:p>
            <a:pPr marL="0" indent="0">
              <a:buNone/>
            </a:pPr>
            <a:r>
              <a:rPr lang="el-GR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l-GR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Γλωσσική νοημοσύνη</a:t>
            </a:r>
          </a:p>
          <a:p>
            <a:pPr marL="0" indent="0">
              <a:buNone/>
            </a:pPr>
            <a:r>
              <a:rPr lang="el-GR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l-GR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l-GR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Λογικομαθηματική</a:t>
            </a:r>
            <a:r>
              <a:rPr lang="el-GR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νοημοσύνη</a:t>
            </a:r>
          </a:p>
          <a:p>
            <a:pPr marL="0" indent="0">
              <a:buNone/>
            </a:pPr>
            <a:r>
              <a:rPr lang="el-GR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el-GR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Κιναισθητική νοημοσύνη</a:t>
            </a:r>
          </a:p>
          <a:p>
            <a:pPr marL="0" indent="0">
              <a:buNone/>
            </a:pPr>
            <a:r>
              <a:rPr lang="el-GR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el-GR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Διαπροσωπική νοημοσύνη</a:t>
            </a:r>
          </a:p>
          <a:p>
            <a:pPr marL="0" indent="0">
              <a:buNone/>
            </a:pPr>
            <a:r>
              <a:rPr lang="el-GR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r>
              <a:rPr lang="el-GR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l-GR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Ενδοπροσωπική</a:t>
            </a:r>
            <a:r>
              <a:rPr lang="el-GR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νοημοσύνη</a:t>
            </a:r>
          </a:p>
          <a:p>
            <a:pPr marL="0" indent="0">
              <a:buNone/>
            </a:pPr>
            <a:r>
              <a:rPr lang="el-GR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8</a:t>
            </a:r>
            <a:r>
              <a:rPr lang="el-GR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Νατουραλιστική νοημοσύνη</a:t>
            </a:r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567149-8647-4DF9-8E1B-C1F1C13F814C}" type="slidenum">
              <a:rPr lang="el-GR" smtClean="0"/>
              <a:t>6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396999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1547664" y="624110"/>
            <a:ext cx="7416824" cy="644650"/>
          </a:xfrm>
        </p:spPr>
        <p:txBody>
          <a:bodyPr>
            <a:noAutofit/>
          </a:bodyPr>
          <a:lstStyle/>
          <a:p>
            <a:r>
              <a:rPr lang="el-GR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Προϋποθέσεις και Μέθοδοι Αξιολόγησης</a:t>
            </a:r>
            <a:endParaRPr lang="el-GR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>
          <a:xfrm>
            <a:off x="1619672" y="1484784"/>
            <a:ext cx="6768752" cy="424847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l-GR" sz="2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Τυπική </a:t>
            </a:r>
            <a:r>
              <a:rPr lang="el-GR" sz="2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αξιολόγηση</a:t>
            </a:r>
          </a:p>
          <a:p>
            <a:pPr marL="0" indent="0" algn="ctr">
              <a:buNone/>
            </a:pPr>
            <a:endParaRPr lang="el-GR" sz="2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el-GR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Προφορικές και γραπτές </a:t>
            </a:r>
            <a:r>
              <a:rPr lang="el-GR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εξετάσεις</a:t>
            </a:r>
          </a:p>
          <a:p>
            <a:pPr marL="0" indent="0" algn="ctr">
              <a:buNone/>
            </a:pPr>
            <a:endParaRPr lang="el-GR" sz="2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el-GR" sz="2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Περιγραφική αξιολόγηση</a:t>
            </a:r>
          </a:p>
          <a:p>
            <a:pPr marL="0" indent="0" algn="ctr">
              <a:buNone/>
            </a:pPr>
            <a:endParaRPr lang="el-GR" sz="2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l-GR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κοινωνική            σφαιρική          προσπάθεια</a:t>
            </a:r>
          </a:p>
          <a:p>
            <a:pPr marL="0" indent="0">
              <a:buNone/>
            </a:pPr>
            <a:r>
              <a:rPr lang="el-GR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συμπεριφορά           ανάπτυξη</a:t>
            </a:r>
            <a:endParaRPr lang="el-GR" sz="2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567149-8647-4DF9-8E1B-C1F1C13F814C}" type="slidenum">
              <a:rPr lang="el-GR" smtClean="0"/>
              <a:t>7</a:t>
            </a:fld>
            <a:endParaRPr lang="el-GR"/>
          </a:p>
        </p:txBody>
      </p:sp>
      <p:sp>
        <p:nvSpPr>
          <p:cNvPr id="5" name="Βέλος προς τα κάτω 4"/>
          <p:cNvSpPr/>
          <p:nvPr/>
        </p:nvSpPr>
        <p:spPr>
          <a:xfrm>
            <a:off x="4995554" y="2060848"/>
            <a:ext cx="144016" cy="43204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6" name="Δεξιό βέλος 5"/>
          <p:cNvSpPr/>
          <p:nvPr/>
        </p:nvSpPr>
        <p:spPr>
          <a:xfrm rot="8480835" flipV="1">
            <a:off x="2923005" y="4305597"/>
            <a:ext cx="792088" cy="17204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7" name="Δεξιό βέλος 6"/>
          <p:cNvSpPr/>
          <p:nvPr/>
        </p:nvSpPr>
        <p:spPr>
          <a:xfrm rot="2156718" flipV="1">
            <a:off x="5987241" y="4293174"/>
            <a:ext cx="792088" cy="17204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8" name="Βέλος προς τα κάτω 7"/>
          <p:cNvSpPr/>
          <p:nvPr/>
        </p:nvSpPr>
        <p:spPr>
          <a:xfrm>
            <a:off x="4995554" y="4235181"/>
            <a:ext cx="144016" cy="44614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85185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1619672" y="116632"/>
            <a:ext cx="6949239" cy="716658"/>
          </a:xfrm>
        </p:spPr>
        <p:txBody>
          <a:bodyPr>
            <a:noAutofit/>
          </a:bodyPr>
          <a:lstStyle/>
          <a:p>
            <a:pPr algn="ctr"/>
            <a:r>
              <a:rPr lang="el-GR" sz="3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Περιγραφική Αξιολόγηση </a:t>
            </a:r>
            <a:br>
              <a:rPr lang="el-GR" sz="3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l-GR" sz="3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στο Μάθημα της Φυσικής </a:t>
            </a:r>
            <a:endParaRPr lang="el-GR" sz="3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567149-8647-4DF9-8E1B-C1F1C13F814C}" type="slidenum">
              <a:rPr lang="el-GR" smtClean="0"/>
              <a:t>8</a:t>
            </a:fld>
            <a:endParaRPr lang="el-GR"/>
          </a:p>
        </p:txBody>
      </p:sp>
      <p:sp>
        <p:nvSpPr>
          <p:cNvPr id="9" name="Θέση περιεχομένου 8"/>
          <p:cNvSpPr>
            <a:spLocks noGrp="1"/>
          </p:cNvSpPr>
          <p:nvPr>
            <p:ph idx="1"/>
          </p:nvPr>
        </p:nvSpPr>
        <p:spPr>
          <a:xfrm>
            <a:off x="1403649" y="1124744"/>
            <a:ext cx="7130752" cy="4786478"/>
          </a:xfrm>
        </p:spPr>
        <p:txBody>
          <a:bodyPr>
            <a:noAutofit/>
          </a:bodyPr>
          <a:lstStyle/>
          <a:p>
            <a:r>
              <a:rPr lang="el-GR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Γνωστικό </a:t>
            </a:r>
            <a:r>
              <a:rPr lang="el-GR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Υπόβαθρο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l-GR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Έννοιες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l-G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Ορισμοί</a:t>
            </a:r>
            <a:endParaRPr lang="el-GR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l-GR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Επεξεργασία Μαθηματικών Προβλημάτων και </a:t>
            </a:r>
            <a:r>
              <a:rPr lang="el-GR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Ασκήσεων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l-GR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Ικανότητα ανάλυσης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l-G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Ικανότητα χρήσης τύπων και </a:t>
            </a:r>
            <a:r>
              <a:rPr lang="el-GR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υπολογισμών</a:t>
            </a:r>
            <a:endParaRPr lang="el-GR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l-G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Ικανότητα κριτικής σκέψης </a:t>
            </a:r>
            <a:endParaRPr lang="el-GR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l-GR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Γενική Στάση </a:t>
            </a:r>
            <a:endParaRPr lang="el-GR" sz="2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l-G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Συμμετοχή στο </a:t>
            </a:r>
            <a:r>
              <a:rPr lang="el-GR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μάθημα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l-G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Συνεργασία κατά τη διάρκεια του </a:t>
            </a:r>
            <a:r>
              <a:rPr lang="el-GR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μαθήματος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l-G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Συμπεριφορά κατά τη διάρκεια του </a:t>
            </a:r>
            <a:r>
              <a:rPr lang="el-GR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μαθήματος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l-GR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Συνέπεια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l-G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Οργάνωση </a:t>
            </a:r>
            <a:r>
              <a:rPr lang="el-GR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δουλειάς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l-G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Εμφάνιση γραπτών</a:t>
            </a:r>
          </a:p>
        </p:txBody>
      </p:sp>
    </p:spTree>
    <p:extLst>
      <p:ext uri="{BB962C8B-B14F-4D97-AF65-F5344CB8AC3E}">
        <p14:creationId xmlns:p14="http://schemas.microsoft.com/office/powerpoint/2010/main" val="1439821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1979712" y="332656"/>
            <a:ext cx="6589199" cy="716658"/>
          </a:xfrm>
        </p:spPr>
        <p:txBody>
          <a:bodyPr/>
          <a:lstStyle/>
          <a:p>
            <a:r>
              <a:rPr lang="el-GR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Συμπεράσματα</a:t>
            </a:r>
            <a:endParaRPr lang="el-GR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>
          <a:xfrm>
            <a:off x="1619672" y="980728"/>
            <a:ext cx="6591985" cy="5688632"/>
          </a:xfrm>
        </p:spPr>
        <p:txBody>
          <a:bodyPr>
            <a:normAutofit fontScale="47500" lnSpcReduction="20000"/>
          </a:bodyPr>
          <a:lstStyle/>
          <a:p>
            <a:pPr marL="0" indent="0">
              <a:buNone/>
            </a:pPr>
            <a:r>
              <a:rPr lang="el-GR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Η αξιολόγηση της μαθητικής </a:t>
            </a:r>
            <a:r>
              <a:rPr lang="el-GR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επίδοσης ως </a:t>
            </a:r>
            <a:r>
              <a:rPr lang="el-GR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παιδαγωγική </a:t>
            </a:r>
            <a:r>
              <a:rPr lang="el-GR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πράξη αποτελεί </a:t>
            </a:r>
            <a:r>
              <a:rPr lang="el-GR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λειτουργικό στοιχείο:</a:t>
            </a:r>
          </a:p>
          <a:p>
            <a:r>
              <a:rPr lang="el-GR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l-GR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της διαδικασίας της μάθησης</a:t>
            </a:r>
          </a:p>
          <a:p>
            <a:r>
              <a:rPr lang="el-GR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της </a:t>
            </a:r>
            <a:r>
              <a:rPr lang="el-GR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ανάπτυξης του μαθητή</a:t>
            </a:r>
          </a:p>
          <a:p>
            <a:r>
              <a:rPr lang="el-GR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l-GR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των ευρύτερων σκοπών της παιδείας</a:t>
            </a:r>
          </a:p>
          <a:p>
            <a:endParaRPr lang="el-GR" sz="4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l-GR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Η αξιολόγηση της μαθητικής επίδοσης πρέπει</a:t>
            </a:r>
            <a:r>
              <a:rPr lang="el-GR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el-GR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l-GR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να </a:t>
            </a:r>
            <a:r>
              <a:rPr lang="el-GR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είναι συνεχής</a:t>
            </a:r>
          </a:p>
          <a:p>
            <a:r>
              <a:rPr lang="el-GR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να </a:t>
            </a:r>
            <a:r>
              <a:rPr lang="el-GR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είναι διαγνωστική</a:t>
            </a:r>
          </a:p>
          <a:p>
            <a:r>
              <a:rPr lang="el-GR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να </a:t>
            </a:r>
            <a:r>
              <a:rPr lang="el-GR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λειτουργεί ως καθρέφτης της </a:t>
            </a:r>
            <a:r>
              <a:rPr lang="el-GR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τάξης</a:t>
            </a:r>
          </a:p>
          <a:p>
            <a:r>
              <a:rPr lang="el-GR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καλλιεργεί την άμιλλα</a:t>
            </a:r>
          </a:p>
          <a:p>
            <a:r>
              <a:rPr lang="el-GR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είναι </a:t>
            </a:r>
            <a:r>
              <a:rPr lang="el-GR" sz="4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διαθεματική</a:t>
            </a:r>
            <a:endParaRPr lang="el-GR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l-GR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οδηγεί </a:t>
            </a:r>
            <a:r>
              <a:rPr lang="el-GR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στην αυτογνωσία</a:t>
            </a:r>
          </a:p>
          <a:p>
            <a:r>
              <a:rPr lang="el-GR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συμβάλλει </a:t>
            </a:r>
            <a:r>
              <a:rPr lang="el-GR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στην ανάπτυξη δεξιοτήτων και </a:t>
            </a:r>
            <a:r>
              <a:rPr lang="el-GR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κοινωνικά συμπεριφορών </a:t>
            </a:r>
            <a:endParaRPr lang="el-GR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l-GR" sz="2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567149-8647-4DF9-8E1B-C1F1C13F814C}" type="slidenum">
              <a:rPr lang="el-GR" smtClean="0"/>
              <a:t>9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919235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Θέμα1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Wisp" id="{7CB32D59-10C0-40DD-B7BD-2E94284A981C}" vid="{24B1A44C-C006-48B2-A4D7-E5549B3D8CD4}"/>
    </a:ext>
  </a:extLst>
</a:theme>
</file>

<file path=ppt/theme/theme2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Θέμα1</Template>
  <TotalTime>197</TotalTime>
  <Words>239</Words>
  <Application>Microsoft Office PowerPoint</Application>
  <PresentationFormat>Προβολή στην οθόνη (4:3)</PresentationFormat>
  <Paragraphs>86</Paragraphs>
  <Slides>10</Slides>
  <Notes>1</Notes>
  <HiddenSlides>0</HiddenSlides>
  <MMClips>0</MMClips>
  <ScaleCrop>false</ScaleCrop>
  <HeadingPairs>
    <vt:vector size="4" baseType="variant">
      <vt:variant>
        <vt:lpstr>Θέμα</vt:lpstr>
      </vt:variant>
      <vt:variant>
        <vt:i4>1</vt:i4>
      </vt:variant>
      <vt:variant>
        <vt:lpstr>Τίτλοι διαφανειών</vt:lpstr>
      </vt:variant>
      <vt:variant>
        <vt:i4>10</vt:i4>
      </vt:variant>
    </vt:vector>
  </HeadingPairs>
  <TitlesOfParts>
    <vt:vector size="11" baseType="lpstr">
      <vt:lpstr>Θέμα1</vt:lpstr>
      <vt:lpstr>Περιγραφική Αξιολόγηση μια εναλλακτική μέθοδος αξιολόγησης</vt:lpstr>
      <vt:lpstr>Παρουσίαση του PowerPoint</vt:lpstr>
      <vt:lpstr>Παρουσίαση του PowerPoint</vt:lpstr>
      <vt:lpstr>Η ουσία της αξιολόγησης της μαθητικής επίδοσης </vt:lpstr>
      <vt:lpstr>Δεξιότητες και Αξιολόγηση</vt:lpstr>
      <vt:lpstr>Παρουσίαση του PowerPoint</vt:lpstr>
      <vt:lpstr>Προϋποθέσεις και Μέθοδοι Αξιολόγησης</vt:lpstr>
      <vt:lpstr>Περιγραφική Αξιολόγηση  στο Μάθημα της Φυσικής </vt:lpstr>
      <vt:lpstr>Συμπεράσματα</vt:lpstr>
      <vt:lpstr>Παρουσίαση του PowerPoint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Περιγραφική Αξιολόγηση</dc:title>
  <dc:creator>Teacher</dc:creator>
  <cp:lastModifiedBy>Teacher</cp:lastModifiedBy>
  <cp:revision>14</cp:revision>
  <dcterms:created xsi:type="dcterms:W3CDTF">2016-11-19T06:43:22Z</dcterms:created>
  <dcterms:modified xsi:type="dcterms:W3CDTF">2016-12-04T11:55:21Z</dcterms:modified>
</cp:coreProperties>
</file>