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22" r:id="rId2"/>
    <p:sldId id="260" r:id="rId3"/>
    <p:sldId id="266" r:id="rId4"/>
    <p:sldId id="332" r:id="rId5"/>
    <p:sldId id="331" r:id="rId6"/>
    <p:sldId id="333" r:id="rId7"/>
    <p:sldId id="334" r:id="rId8"/>
    <p:sldId id="335" r:id="rId9"/>
    <p:sldId id="407" r:id="rId10"/>
    <p:sldId id="424" r:id="rId11"/>
    <p:sldId id="275" r:id="rId12"/>
    <p:sldId id="426" r:id="rId13"/>
    <p:sldId id="411" r:id="rId14"/>
    <p:sldId id="433" r:id="rId15"/>
    <p:sldId id="434" r:id="rId16"/>
    <p:sldId id="428" r:id="rId17"/>
    <p:sldId id="429" r:id="rId18"/>
    <p:sldId id="430" r:id="rId19"/>
    <p:sldId id="427" r:id="rId20"/>
    <p:sldId id="258" r:id="rId21"/>
    <p:sldId id="431" r:id="rId22"/>
    <p:sldId id="413" r:id="rId23"/>
    <p:sldId id="432" r:id="rId24"/>
    <p:sldId id="414" r:id="rId25"/>
    <p:sldId id="415" r:id="rId26"/>
    <p:sldId id="416" r:id="rId27"/>
    <p:sldId id="417" r:id="rId28"/>
    <p:sldId id="418" r:id="rId29"/>
    <p:sldId id="419" r:id="rId30"/>
    <p:sldId id="420" r:id="rId31"/>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1"/>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55242-B8AA-C64D-959F-46FC3D678C07}" type="datetimeFigureOut">
              <a:rPr lang="en-CY" smtClean="0"/>
              <a:t>02/03/2023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6FA40-E12C-4745-9AFA-D95A3AC3BA52}" type="slidenum">
              <a:rPr lang="en-CY" smtClean="0"/>
              <a:t>‹#›</a:t>
            </a:fld>
            <a:endParaRPr lang="en-CY"/>
          </a:p>
        </p:txBody>
      </p:sp>
    </p:spTree>
    <p:extLst>
      <p:ext uri="{BB962C8B-B14F-4D97-AF65-F5344CB8AC3E}">
        <p14:creationId xmlns:p14="http://schemas.microsoft.com/office/powerpoint/2010/main" val="412796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A55E2AF-5131-47BC-AA66-165043E36CAB}" type="slidenum">
              <a:rPr lang="el-GR" smtClean="0"/>
              <a:pPr/>
              <a:t>6</a:t>
            </a:fld>
            <a:endParaRPr lang="el-GR"/>
          </a:p>
        </p:txBody>
      </p:sp>
      <p:sp>
        <p:nvSpPr>
          <p:cNvPr id="9219" name="Rectangle 2"/>
          <p:cNvSpPr>
            <a:spLocks noGrp="1" noRot="1" noChangeAspect="1" noChangeArrowheads="1" noTextEdit="1"/>
          </p:cNvSpPr>
          <p:nvPr>
            <p:ph type="sldImg"/>
          </p:nvPr>
        </p:nvSpPr>
        <p:spPr>
          <a:xfrm>
            <a:off x="90488" y="744538"/>
            <a:ext cx="6616700" cy="3722687"/>
          </a:xfrm>
          <a:ln/>
        </p:spPr>
      </p:sp>
      <p:sp>
        <p:nvSpPr>
          <p:cNvPr id="9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9644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198D490F-662D-4B7C-A35A-EE0C7474EF84}" type="slidenum">
              <a:rPr lang="el-GR" smtClean="0"/>
              <a:pPr/>
              <a:t>7</a:t>
            </a:fld>
            <a:endParaRPr lang="el-GR"/>
          </a:p>
        </p:txBody>
      </p:sp>
      <p:sp>
        <p:nvSpPr>
          <p:cNvPr id="10243" name="Rectangle 2"/>
          <p:cNvSpPr>
            <a:spLocks noGrp="1" noRot="1" noChangeAspect="1" noChangeArrowheads="1" noTextEdit="1"/>
          </p:cNvSpPr>
          <p:nvPr>
            <p:ph type="sldImg"/>
          </p:nvPr>
        </p:nvSpPr>
        <p:spPr>
          <a:xfrm>
            <a:off x="90488" y="744538"/>
            <a:ext cx="6616700" cy="3722687"/>
          </a:xfrm>
          <a:ln/>
        </p:spPr>
      </p:sp>
      <p:sp>
        <p:nvSpPr>
          <p:cNvPr id="10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258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599F6D4-B60F-4A68-840C-A60451C80D5D}" type="slidenum">
              <a:rPr lang="el-GR" smtClean="0"/>
              <a:pPr/>
              <a:t>8</a:t>
            </a:fld>
            <a:endParaRPr lang="el-GR"/>
          </a:p>
        </p:txBody>
      </p:sp>
      <p:sp>
        <p:nvSpPr>
          <p:cNvPr id="11267" name="Rectangle 2"/>
          <p:cNvSpPr>
            <a:spLocks noGrp="1" noRot="1" noChangeAspect="1" noChangeArrowheads="1" noTextEdit="1"/>
          </p:cNvSpPr>
          <p:nvPr>
            <p:ph type="sldImg"/>
          </p:nvPr>
        </p:nvSpPr>
        <p:spPr>
          <a:xfrm>
            <a:off x="90488" y="744538"/>
            <a:ext cx="6616700" cy="3722687"/>
          </a:xfrm>
          <a:ln/>
        </p:spPr>
      </p:sp>
      <p:sp>
        <p:nvSpPr>
          <p:cNvPr id="11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8906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694C-4AE0-1A59-9CE7-2C1D83150E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Y"/>
          </a:p>
        </p:txBody>
      </p:sp>
      <p:sp>
        <p:nvSpPr>
          <p:cNvPr id="3" name="Subtitle 2">
            <a:extLst>
              <a:ext uri="{FF2B5EF4-FFF2-40B4-BE49-F238E27FC236}">
                <a16:creationId xmlns:a16="http://schemas.microsoft.com/office/drawing/2014/main" id="{1BCA59F6-2190-3DE9-59C3-B96235435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a:p>
        </p:txBody>
      </p:sp>
      <p:sp>
        <p:nvSpPr>
          <p:cNvPr id="4" name="Date Placeholder 3">
            <a:extLst>
              <a:ext uri="{FF2B5EF4-FFF2-40B4-BE49-F238E27FC236}">
                <a16:creationId xmlns:a16="http://schemas.microsoft.com/office/drawing/2014/main" id="{238A4D0F-C43A-A4FD-523A-16523E032649}"/>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87296DCE-8721-E034-1DDD-ED673C56FC6D}"/>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18EAB1C4-3ADE-0634-7388-C27A7C612E31}"/>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31359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41B8-5BDE-5DCA-3688-24622BA156DC}"/>
              </a:ext>
            </a:extLst>
          </p:cNvPr>
          <p:cNvSpPr>
            <a:spLocks noGrp="1"/>
          </p:cNvSpPr>
          <p:nvPr>
            <p:ph type="title"/>
          </p:nvPr>
        </p:nvSpPr>
        <p:spPr/>
        <p:txBody>
          <a:bodyPr/>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A2E71B4D-490F-2751-01AD-6372DA101E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43E5D79A-EF05-20DE-25E7-9FD8679E4EA7}"/>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5BF7A745-C564-B1E8-30B3-A60E433C886B}"/>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B0BCB2B9-860B-7D96-70B0-96D4D3E76F46}"/>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180967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E4BA3-7DAC-BABD-B6D9-B6199AB8D4E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DFE8A6A4-4EBC-F425-3798-351A50B636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550013F1-255D-DF4A-B80D-82FAD77840F6}"/>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778C09A4-0ACC-6139-6F05-5A067D06899A}"/>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AC3FB222-F076-8D9F-31D6-F3526FCDCCFE}"/>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76482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45F0-B451-F345-F88D-FE86A333A5F8}"/>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9C64AC01-C93B-43A6-E61F-B216B07FF6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475A682E-B6B7-E61E-2D48-BACBF5353CEF}"/>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26292EB9-4C0E-694F-1DE6-5E7A20DF1D0B}"/>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55C6F96C-D987-8A98-838C-B792BA274C2B}"/>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167047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EF63-ED5B-1F4B-B8A0-40CC9FE628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Y"/>
          </a:p>
        </p:txBody>
      </p:sp>
      <p:sp>
        <p:nvSpPr>
          <p:cNvPr id="3" name="Text Placeholder 2">
            <a:extLst>
              <a:ext uri="{FF2B5EF4-FFF2-40B4-BE49-F238E27FC236}">
                <a16:creationId xmlns:a16="http://schemas.microsoft.com/office/drawing/2014/main" id="{F50826E4-3E15-8E2A-F519-706052F28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025E28-EBAD-2045-C7D3-99E72FEBE3BB}"/>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94A36574-4FB8-24F4-0C6A-75BBDFBF394F}"/>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CFDA021A-89E7-C1CB-5255-C6C863C447D4}"/>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256657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9C1A-6830-A36A-E43F-468DB04DA9EE}"/>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D1DB2D69-4D6D-552D-E0AD-2A35297852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Content Placeholder 3">
            <a:extLst>
              <a:ext uri="{FF2B5EF4-FFF2-40B4-BE49-F238E27FC236}">
                <a16:creationId xmlns:a16="http://schemas.microsoft.com/office/drawing/2014/main" id="{73EDF625-4B56-129B-0AA2-A536D94B704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Date Placeholder 4">
            <a:extLst>
              <a:ext uri="{FF2B5EF4-FFF2-40B4-BE49-F238E27FC236}">
                <a16:creationId xmlns:a16="http://schemas.microsoft.com/office/drawing/2014/main" id="{BDD74BCA-7247-A3B7-C36D-757412418E95}"/>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6" name="Footer Placeholder 5">
            <a:extLst>
              <a:ext uri="{FF2B5EF4-FFF2-40B4-BE49-F238E27FC236}">
                <a16:creationId xmlns:a16="http://schemas.microsoft.com/office/drawing/2014/main" id="{33EE3B2D-836B-7F30-1E3A-FE4CA1352A38}"/>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21E757F9-9EBE-16E4-7E53-E2CD50B8A517}"/>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95588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A962-922F-690B-4249-86989A2B41CF}"/>
              </a:ext>
            </a:extLst>
          </p:cNvPr>
          <p:cNvSpPr>
            <a:spLocks noGrp="1"/>
          </p:cNvSpPr>
          <p:nvPr>
            <p:ph type="title"/>
          </p:nvPr>
        </p:nvSpPr>
        <p:spPr>
          <a:xfrm>
            <a:off x="839788" y="365125"/>
            <a:ext cx="10515600" cy="1325563"/>
          </a:xfrm>
        </p:spPr>
        <p:txBody>
          <a:bodyPr/>
          <a:lstStyle/>
          <a:p>
            <a:r>
              <a:rPr lang="en-GB"/>
              <a:t>Click to edit Master title style</a:t>
            </a:r>
            <a:endParaRPr lang="en-CY"/>
          </a:p>
        </p:txBody>
      </p:sp>
      <p:sp>
        <p:nvSpPr>
          <p:cNvPr id="3" name="Text Placeholder 2">
            <a:extLst>
              <a:ext uri="{FF2B5EF4-FFF2-40B4-BE49-F238E27FC236}">
                <a16:creationId xmlns:a16="http://schemas.microsoft.com/office/drawing/2014/main" id="{04FA8EC5-0623-EAC2-A979-BCB7925D5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9D1AD6F-6F5A-16B7-6408-D895F6C13C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Text Placeholder 4">
            <a:extLst>
              <a:ext uri="{FF2B5EF4-FFF2-40B4-BE49-F238E27FC236}">
                <a16:creationId xmlns:a16="http://schemas.microsoft.com/office/drawing/2014/main" id="{7EFA83BB-0A8B-43E7-3639-8EF40CD186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A5DFC1-35BE-DDC4-6297-8C91F390303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7" name="Date Placeholder 6">
            <a:extLst>
              <a:ext uri="{FF2B5EF4-FFF2-40B4-BE49-F238E27FC236}">
                <a16:creationId xmlns:a16="http://schemas.microsoft.com/office/drawing/2014/main" id="{B8F6FFDB-2134-02BC-A9F8-48D51DC182E9}"/>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8" name="Footer Placeholder 7">
            <a:extLst>
              <a:ext uri="{FF2B5EF4-FFF2-40B4-BE49-F238E27FC236}">
                <a16:creationId xmlns:a16="http://schemas.microsoft.com/office/drawing/2014/main" id="{4CBDAD6A-66A7-D0CD-98A4-8010115A56A7}"/>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28953C37-49DE-123E-1A30-523557B11A11}"/>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87107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F4BE-B342-1BF4-E128-0DB7FC7E5236}"/>
              </a:ext>
            </a:extLst>
          </p:cNvPr>
          <p:cNvSpPr>
            <a:spLocks noGrp="1"/>
          </p:cNvSpPr>
          <p:nvPr>
            <p:ph type="title"/>
          </p:nvPr>
        </p:nvSpPr>
        <p:spPr/>
        <p:txBody>
          <a:bodyPr/>
          <a:lstStyle/>
          <a:p>
            <a:r>
              <a:rPr lang="en-GB"/>
              <a:t>Click to edit Master title style</a:t>
            </a:r>
            <a:endParaRPr lang="en-CY"/>
          </a:p>
        </p:txBody>
      </p:sp>
      <p:sp>
        <p:nvSpPr>
          <p:cNvPr id="3" name="Date Placeholder 2">
            <a:extLst>
              <a:ext uri="{FF2B5EF4-FFF2-40B4-BE49-F238E27FC236}">
                <a16:creationId xmlns:a16="http://schemas.microsoft.com/office/drawing/2014/main" id="{6642AFF1-E2A6-4157-7D59-D18490494DF5}"/>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4" name="Footer Placeholder 3">
            <a:extLst>
              <a:ext uri="{FF2B5EF4-FFF2-40B4-BE49-F238E27FC236}">
                <a16:creationId xmlns:a16="http://schemas.microsoft.com/office/drawing/2014/main" id="{5F5AF00C-0B36-D423-9F11-019E22A71DB5}"/>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C58AF926-7672-BD1C-090A-BD3A922D3C9F}"/>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549759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1A23B-CABE-B994-306E-1EABA15DE117}"/>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3" name="Footer Placeholder 2">
            <a:extLst>
              <a:ext uri="{FF2B5EF4-FFF2-40B4-BE49-F238E27FC236}">
                <a16:creationId xmlns:a16="http://schemas.microsoft.com/office/drawing/2014/main" id="{C984E3F8-C401-DE8A-AD6C-288A4D87454B}"/>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08599213-F374-02B3-CB64-4DEAD9A9FBAF}"/>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16878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C893-AA00-565D-F8E3-5E10C0FC10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5183F851-3847-A80F-DA34-C606D8B96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0A6F5ACC-BF48-FAEE-B5F5-35A255FC9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596B8B-4FA7-2F72-E8BD-525B0C3E4AE9}"/>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6" name="Footer Placeholder 5">
            <a:extLst>
              <a:ext uri="{FF2B5EF4-FFF2-40B4-BE49-F238E27FC236}">
                <a16:creationId xmlns:a16="http://schemas.microsoft.com/office/drawing/2014/main" id="{6029B0E3-2A5E-264C-6F1D-C338EFAD0F1D}"/>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946AF09F-61D7-ECAA-5570-E0E90D131ADA}"/>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214727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6722-A74C-3866-A4B2-D9ED698CFE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469694C1-3311-189E-C71A-8BCEDCBEE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8013047D-B5FB-A65A-17D1-23AD96227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9E2989-6BC3-4D33-FAFC-4E191E300690}"/>
              </a:ext>
            </a:extLst>
          </p:cNvPr>
          <p:cNvSpPr>
            <a:spLocks noGrp="1"/>
          </p:cNvSpPr>
          <p:nvPr>
            <p:ph type="dt" sz="half" idx="10"/>
          </p:nvPr>
        </p:nvSpPr>
        <p:spPr/>
        <p:txBody>
          <a:bodyPr/>
          <a:lstStyle/>
          <a:p>
            <a:fld id="{61650FD4-D068-7745-A378-67CC26E16086}" type="datetimeFigureOut">
              <a:rPr lang="en-CY" smtClean="0"/>
              <a:t>02/03/2023</a:t>
            </a:fld>
            <a:endParaRPr lang="en-CY"/>
          </a:p>
        </p:txBody>
      </p:sp>
      <p:sp>
        <p:nvSpPr>
          <p:cNvPr id="6" name="Footer Placeholder 5">
            <a:extLst>
              <a:ext uri="{FF2B5EF4-FFF2-40B4-BE49-F238E27FC236}">
                <a16:creationId xmlns:a16="http://schemas.microsoft.com/office/drawing/2014/main" id="{A12C4F35-FADD-03E2-0F25-4BBF4A646845}"/>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00B2453F-FC3D-8538-945F-9EAE8237F45D}"/>
              </a:ext>
            </a:extLst>
          </p:cNvPr>
          <p:cNvSpPr>
            <a:spLocks noGrp="1"/>
          </p:cNvSpPr>
          <p:nvPr>
            <p:ph type="sldNum" sz="quarter" idx="12"/>
          </p:nvPr>
        </p:nvSpPr>
        <p:spPr/>
        <p:txBody>
          <a:bodyPr/>
          <a:lstStyle/>
          <a:p>
            <a:fld id="{F7017868-3931-0C41-A99A-999ECD3EA365}" type="slidenum">
              <a:rPr lang="en-CY" smtClean="0"/>
              <a:t>‹#›</a:t>
            </a:fld>
            <a:endParaRPr lang="en-CY"/>
          </a:p>
        </p:txBody>
      </p:sp>
    </p:spTree>
    <p:extLst>
      <p:ext uri="{BB962C8B-B14F-4D97-AF65-F5344CB8AC3E}">
        <p14:creationId xmlns:p14="http://schemas.microsoft.com/office/powerpoint/2010/main" val="302981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F3A96-C600-B5EC-33A1-EAB0D9C62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Y"/>
          </a:p>
        </p:txBody>
      </p:sp>
      <p:sp>
        <p:nvSpPr>
          <p:cNvPr id="3" name="Text Placeholder 2">
            <a:extLst>
              <a:ext uri="{FF2B5EF4-FFF2-40B4-BE49-F238E27FC236}">
                <a16:creationId xmlns:a16="http://schemas.microsoft.com/office/drawing/2014/main" id="{65AF9B25-C0C4-A8FC-1CFD-E75FBBA93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5FE80A0E-5F8E-F25A-0ED5-3845490EF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50FD4-D068-7745-A378-67CC26E16086}" type="datetimeFigureOut">
              <a:rPr lang="en-CY" smtClean="0"/>
              <a:t>02/03/2023</a:t>
            </a:fld>
            <a:endParaRPr lang="en-CY"/>
          </a:p>
        </p:txBody>
      </p:sp>
      <p:sp>
        <p:nvSpPr>
          <p:cNvPr id="5" name="Footer Placeholder 4">
            <a:extLst>
              <a:ext uri="{FF2B5EF4-FFF2-40B4-BE49-F238E27FC236}">
                <a16:creationId xmlns:a16="http://schemas.microsoft.com/office/drawing/2014/main" id="{B55DC87F-C9C6-3CB4-1C52-C14414683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Y"/>
          </a:p>
        </p:txBody>
      </p:sp>
      <p:sp>
        <p:nvSpPr>
          <p:cNvPr id="6" name="Slide Number Placeholder 5">
            <a:extLst>
              <a:ext uri="{FF2B5EF4-FFF2-40B4-BE49-F238E27FC236}">
                <a16:creationId xmlns:a16="http://schemas.microsoft.com/office/drawing/2014/main" id="{FC73C73D-C30A-BDCA-8933-591667218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17868-3931-0C41-A99A-999ECD3EA365}" type="slidenum">
              <a:rPr lang="en-CY" smtClean="0"/>
              <a:t>‹#›</a:t>
            </a:fld>
            <a:endParaRPr lang="en-CY"/>
          </a:p>
        </p:txBody>
      </p:sp>
    </p:spTree>
    <p:extLst>
      <p:ext uri="{BB962C8B-B14F-4D97-AF65-F5344CB8AC3E}">
        <p14:creationId xmlns:p14="http://schemas.microsoft.com/office/powerpoint/2010/main" val="2448680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CU040Hqba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D9B8A-B5C2-7BE6-7D0C-2D61C5BD4570}"/>
              </a:ext>
            </a:extLst>
          </p:cNvPr>
          <p:cNvPicPr>
            <a:picLocks noChangeAspect="1"/>
          </p:cNvPicPr>
          <p:nvPr/>
        </p:nvPicPr>
        <p:blipFill rotWithShape="1">
          <a:blip r:embed="rId2"/>
          <a:srcRect t="1768" r="3028"/>
          <a:stretch/>
        </p:blipFill>
        <p:spPr>
          <a:xfrm>
            <a:off x="-8232" y="0"/>
            <a:ext cx="4542473" cy="6928231"/>
          </a:xfrm>
          <a:prstGeom prst="rect">
            <a:avLst/>
          </a:prstGeom>
        </p:spPr>
      </p:pic>
      <p:sp>
        <p:nvSpPr>
          <p:cNvPr id="4" name="Title 1">
            <a:extLst>
              <a:ext uri="{FF2B5EF4-FFF2-40B4-BE49-F238E27FC236}">
                <a16:creationId xmlns:a16="http://schemas.microsoft.com/office/drawing/2014/main" id="{6C7F5E22-B030-8481-086F-BAE0607323CA}"/>
              </a:ext>
            </a:extLst>
          </p:cNvPr>
          <p:cNvSpPr txBox="1">
            <a:spLocks/>
          </p:cNvSpPr>
          <p:nvPr/>
        </p:nvSpPr>
        <p:spPr>
          <a:xfrm>
            <a:off x="4891362" y="1094152"/>
            <a:ext cx="6691037"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err="1"/>
              <a:t>Συζητώντ</a:t>
            </a:r>
            <a:r>
              <a:rPr lang="en-US" sz="3500" b="1" dirty="0"/>
              <a:t>α</a:t>
            </a:r>
            <a:r>
              <a:rPr lang="en-US" sz="3500" b="1" dirty="0" err="1"/>
              <a:t>ς</a:t>
            </a:r>
            <a:r>
              <a:rPr lang="en-US" sz="3500" b="1" dirty="0"/>
              <a:t> </a:t>
            </a:r>
            <a:r>
              <a:rPr lang="en-US" sz="3500" b="1" dirty="0" err="1"/>
              <a:t>θέμ</a:t>
            </a:r>
            <a:r>
              <a:rPr lang="en-US" sz="3500" b="1" dirty="0"/>
              <a:t>α</a:t>
            </a:r>
            <a:r>
              <a:rPr lang="en-US" sz="3500" b="1" dirty="0" err="1"/>
              <a:t>τ</a:t>
            </a:r>
            <a:r>
              <a:rPr lang="en-US" sz="3500" b="1" dirty="0"/>
              <a:t>α </a:t>
            </a:r>
            <a:r>
              <a:rPr lang="en-US" sz="3500" b="1" dirty="0" err="1"/>
              <a:t>έμφυλων</a:t>
            </a:r>
            <a:r>
              <a:rPr lang="en-US" sz="3500" b="1" dirty="0"/>
              <a:t> </a:t>
            </a:r>
            <a:r>
              <a:rPr lang="en-US" sz="3500" b="1" dirty="0" err="1"/>
              <a:t>τ</a:t>
            </a:r>
            <a:r>
              <a:rPr lang="en-US" sz="3500" b="1" dirty="0"/>
              <a:t>α</a:t>
            </a:r>
            <a:r>
              <a:rPr lang="en-US" sz="3500" b="1" dirty="0" err="1"/>
              <a:t>υτοτήτων</a:t>
            </a:r>
            <a:r>
              <a:rPr lang="en-US" sz="3500" b="1" dirty="0"/>
              <a:t> </a:t>
            </a:r>
            <a:r>
              <a:rPr lang="en-US" sz="3500" b="1" dirty="0" err="1"/>
              <a:t>μέσ</a:t>
            </a:r>
            <a:r>
              <a:rPr lang="en-US" sz="3500" b="1" dirty="0"/>
              <a:t>α απ</a:t>
            </a:r>
            <a:r>
              <a:rPr lang="en-US" sz="3500" b="1" dirty="0" err="1"/>
              <a:t>ό</a:t>
            </a:r>
            <a:r>
              <a:rPr lang="en-US" sz="3500" b="1" dirty="0"/>
              <a:t> </a:t>
            </a:r>
            <a:r>
              <a:rPr lang="en-US" sz="3500" b="1" dirty="0" err="1"/>
              <a:t>την</a:t>
            </a:r>
            <a:r>
              <a:rPr lang="en-US" sz="3500" b="1" dirty="0"/>
              <a:t> πα</a:t>
            </a:r>
            <a:r>
              <a:rPr lang="en-US" sz="3500" b="1" dirty="0" err="1"/>
              <a:t>ιδική</a:t>
            </a:r>
            <a:r>
              <a:rPr lang="en-US" sz="3500" b="1" dirty="0"/>
              <a:t> </a:t>
            </a:r>
            <a:r>
              <a:rPr lang="en-US" sz="3500" b="1" dirty="0" err="1"/>
              <a:t>λογοτεχνί</a:t>
            </a:r>
            <a:r>
              <a:rPr lang="en-US" sz="3500" b="1" dirty="0"/>
              <a:t>α: </a:t>
            </a:r>
            <a:br>
              <a:rPr lang="en-US" sz="3500" b="1" dirty="0"/>
            </a:br>
            <a:r>
              <a:rPr lang="en-US" sz="3500" b="1" dirty="0" err="1"/>
              <a:t>Μι</a:t>
            </a:r>
            <a:r>
              <a:rPr lang="en-US" sz="3500" b="1" dirty="0"/>
              <a:t>α πα</a:t>
            </a:r>
            <a:r>
              <a:rPr lang="en-US" sz="3500" b="1" dirty="0" err="1"/>
              <a:t>ιδ</a:t>
            </a:r>
            <a:r>
              <a:rPr lang="en-US" sz="3500" b="1" dirty="0"/>
              <a:t>α</a:t>
            </a:r>
            <a:r>
              <a:rPr lang="en-US" sz="3500" b="1" dirty="0" err="1"/>
              <a:t>γωγική</a:t>
            </a:r>
            <a:r>
              <a:rPr lang="en-US" sz="3500" b="1" dirty="0"/>
              <a:t> α</a:t>
            </a:r>
            <a:r>
              <a:rPr lang="en-US" sz="3500" b="1" dirty="0" err="1"/>
              <a:t>ξιο</a:t>
            </a:r>
            <a:r>
              <a:rPr lang="en-US" sz="3500" b="1" dirty="0"/>
              <a:t>π</a:t>
            </a:r>
            <a:r>
              <a:rPr lang="en-US" sz="3500" b="1" dirty="0" err="1"/>
              <a:t>οίηση</a:t>
            </a:r>
            <a:r>
              <a:rPr lang="en-US" sz="3500" b="1" dirty="0"/>
              <a:t> </a:t>
            </a:r>
            <a:r>
              <a:rPr lang="en-US" sz="3500" b="1" dirty="0" err="1"/>
              <a:t>του</a:t>
            </a:r>
            <a:r>
              <a:rPr lang="en-US" sz="3500" b="1" dirty="0"/>
              <a:t> πα</a:t>
            </a:r>
            <a:r>
              <a:rPr lang="en-US" sz="3500" b="1" dirty="0" err="1"/>
              <a:t>ρ</a:t>
            </a:r>
            <a:r>
              <a:rPr lang="en-US" sz="3500" b="1" dirty="0"/>
              <a:t>α</a:t>
            </a:r>
            <a:r>
              <a:rPr lang="en-US" sz="3500" b="1" dirty="0" err="1"/>
              <a:t>μυθιού</a:t>
            </a:r>
            <a:r>
              <a:rPr lang="en-US" sz="3500" b="1" dirty="0"/>
              <a:t> </a:t>
            </a:r>
            <a:br>
              <a:rPr lang="el-GR" sz="3500" b="1" dirty="0"/>
            </a:br>
            <a:r>
              <a:rPr lang="en-US" sz="3500" b="1" dirty="0"/>
              <a:t>«</a:t>
            </a:r>
            <a:r>
              <a:rPr lang="en-US" sz="3500" b="1" dirty="0" err="1"/>
              <a:t>Κόκκινο</a:t>
            </a:r>
            <a:r>
              <a:rPr lang="en-US" sz="3500" b="1" dirty="0"/>
              <a:t>: </a:t>
            </a:r>
            <a:r>
              <a:rPr lang="en-US" sz="3500" b="1" dirty="0" err="1"/>
              <a:t>Η</a:t>
            </a:r>
            <a:r>
              <a:rPr lang="en-US" sz="3500" b="1" dirty="0"/>
              <a:t> </a:t>
            </a:r>
            <a:r>
              <a:rPr lang="en-US" sz="3500" b="1" dirty="0" err="1"/>
              <a:t>ιστορί</a:t>
            </a:r>
            <a:r>
              <a:rPr lang="en-US" sz="3500" b="1" dirty="0"/>
              <a:t>α </a:t>
            </a:r>
            <a:r>
              <a:rPr lang="en-US" sz="3500" b="1" dirty="0" err="1"/>
              <a:t>ενός</a:t>
            </a:r>
            <a:r>
              <a:rPr lang="en-US" sz="3500" b="1" dirty="0"/>
              <a:t> </a:t>
            </a:r>
            <a:r>
              <a:rPr lang="en-US" sz="3500" b="1" dirty="0" err="1"/>
              <a:t>κρ</a:t>
            </a:r>
            <a:r>
              <a:rPr lang="en-US" sz="3500" b="1" dirty="0"/>
              <a:t>α</a:t>
            </a:r>
            <a:r>
              <a:rPr lang="en-US" sz="3500" b="1" dirty="0" err="1"/>
              <a:t>γιονιού</a:t>
            </a:r>
            <a:r>
              <a:rPr lang="en-US" sz="3500" b="1" dirty="0"/>
              <a:t>»</a:t>
            </a:r>
          </a:p>
        </p:txBody>
      </p:sp>
      <p:sp>
        <p:nvSpPr>
          <p:cNvPr id="5" name="Subtitle 2">
            <a:extLst>
              <a:ext uri="{FF2B5EF4-FFF2-40B4-BE49-F238E27FC236}">
                <a16:creationId xmlns:a16="http://schemas.microsoft.com/office/drawing/2014/main" id="{BFB56707-AC8E-FD8C-656D-B59068B601E2}"/>
              </a:ext>
            </a:extLst>
          </p:cNvPr>
          <p:cNvSpPr txBox="1">
            <a:spLocks/>
          </p:cNvSpPr>
          <p:nvPr/>
        </p:nvSpPr>
        <p:spPr>
          <a:xfrm>
            <a:off x="4891362" y="5783220"/>
            <a:ext cx="7080676" cy="1572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t>Δρ</a:t>
            </a:r>
            <a:r>
              <a:rPr lang="en-US" sz="2000" dirty="0"/>
              <a:t>. </a:t>
            </a:r>
            <a:r>
              <a:rPr lang="en-US" sz="2000" dirty="0" err="1"/>
              <a:t>Γ</a:t>
            </a:r>
            <a:r>
              <a:rPr lang="en-US" sz="2000" dirty="0"/>
              <a:t>α</a:t>
            </a:r>
            <a:r>
              <a:rPr lang="en-US" sz="2000" dirty="0" err="1"/>
              <a:t>λάτει</a:t>
            </a:r>
            <a:r>
              <a:rPr lang="en-US" sz="2000" dirty="0"/>
              <a:t>α </a:t>
            </a:r>
            <a:r>
              <a:rPr lang="en-US" sz="2000" dirty="0" err="1"/>
              <a:t>Κ</a:t>
            </a:r>
            <a:r>
              <a:rPr lang="en-US" sz="2000" dirty="0"/>
              <a:t>α</a:t>
            </a:r>
            <a:r>
              <a:rPr lang="en-US" sz="2000" dirty="0" err="1"/>
              <a:t>λλίτση</a:t>
            </a:r>
            <a:endParaRPr lang="en-US" sz="2000" dirty="0"/>
          </a:p>
          <a:p>
            <a:pPr marL="0" indent="0">
              <a:buNone/>
            </a:pPr>
            <a:r>
              <a:rPr lang="en-US" sz="2000" dirty="0" err="1"/>
              <a:t>Υ</a:t>
            </a:r>
            <a:r>
              <a:rPr lang="en-US" sz="2000" dirty="0"/>
              <a:t>π</a:t>
            </a:r>
            <a:r>
              <a:rPr lang="en-US" sz="2000" dirty="0" err="1"/>
              <a:t>ουργείο</a:t>
            </a:r>
            <a:r>
              <a:rPr lang="en-US" sz="2000" dirty="0"/>
              <a:t> </a:t>
            </a:r>
            <a:r>
              <a:rPr lang="en-US" sz="2000" dirty="0" err="1"/>
              <a:t>Π</a:t>
            </a:r>
            <a:r>
              <a:rPr lang="en-US" sz="2000" dirty="0"/>
              <a:t>α</a:t>
            </a:r>
            <a:r>
              <a:rPr lang="en-US" sz="2000" dirty="0" err="1"/>
              <a:t>ιδεί</a:t>
            </a:r>
            <a:r>
              <a:rPr lang="en-US" sz="2000" dirty="0"/>
              <a:t>α</a:t>
            </a:r>
            <a:r>
              <a:rPr lang="en-US" sz="2000" dirty="0" err="1"/>
              <a:t>ς</a:t>
            </a:r>
            <a:r>
              <a:rPr lang="en-US" sz="2000" dirty="0"/>
              <a:t>, </a:t>
            </a:r>
            <a:r>
              <a:rPr lang="en-US" sz="2000" dirty="0" err="1"/>
              <a:t>Αθλητισμού</a:t>
            </a:r>
            <a:r>
              <a:rPr lang="en-US" sz="2000" dirty="0"/>
              <a:t> </a:t>
            </a:r>
            <a:r>
              <a:rPr lang="en-US" sz="2000" dirty="0" err="1"/>
              <a:t>κ</a:t>
            </a:r>
            <a:r>
              <a:rPr lang="en-US" sz="2000" dirty="0"/>
              <a:t>α</a:t>
            </a:r>
            <a:r>
              <a:rPr lang="en-US" sz="2000" dirty="0" err="1"/>
              <a:t>ι</a:t>
            </a:r>
            <a:r>
              <a:rPr lang="en-US" sz="2000" dirty="0"/>
              <a:t> </a:t>
            </a:r>
            <a:r>
              <a:rPr lang="en-US" sz="2000" dirty="0" err="1"/>
              <a:t>Νεολ</a:t>
            </a:r>
            <a:r>
              <a:rPr lang="en-US" sz="2000" dirty="0"/>
              <a:t>α</a:t>
            </a:r>
            <a:r>
              <a:rPr lang="en-US" sz="2000" dirty="0" err="1"/>
              <a:t>ί</a:t>
            </a:r>
            <a:r>
              <a:rPr lang="en-US" sz="2000" dirty="0"/>
              <a:t>α</a:t>
            </a:r>
            <a:r>
              <a:rPr lang="en-US" sz="2000" dirty="0" err="1"/>
              <a:t>ς</a:t>
            </a:r>
            <a:endParaRPr lang="en-US" sz="2000" dirty="0"/>
          </a:p>
        </p:txBody>
      </p:sp>
    </p:spTree>
    <p:extLst>
      <p:ext uri="{BB962C8B-B14F-4D97-AF65-F5344CB8AC3E}">
        <p14:creationId xmlns:p14="http://schemas.microsoft.com/office/powerpoint/2010/main" val="25547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4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72BD-129B-7734-A196-C06C01B310BD}"/>
              </a:ext>
            </a:extLst>
          </p:cNvPr>
          <p:cNvSpPr>
            <a:spLocks noGrp="1"/>
          </p:cNvSpPr>
          <p:nvPr>
            <p:ph type="title"/>
          </p:nvPr>
        </p:nvSpPr>
        <p:spPr/>
        <p:txBody>
          <a:bodyPr/>
          <a:lstStyle/>
          <a:p>
            <a:r>
              <a:rPr lang="el-GR" dirty="0"/>
              <a:t>Φύλο και Ηγεμονία - </a:t>
            </a:r>
            <a:r>
              <a:rPr lang="el-GR" sz="4400" b="1" dirty="0" err="1"/>
              <a:t>Raewyn</a:t>
            </a:r>
            <a:r>
              <a:rPr lang="el-GR" sz="4400" b="1" dirty="0"/>
              <a:t> </a:t>
            </a:r>
            <a:r>
              <a:rPr lang="el-GR" sz="4400" b="1" dirty="0" err="1"/>
              <a:t>Connell</a:t>
            </a:r>
            <a:r>
              <a:rPr lang="el-GR" sz="4400" b="1" dirty="0"/>
              <a:t> </a:t>
            </a:r>
            <a:endParaRPr lang="en-CY" dirty="0"/>
          </a:p>
        </p:txBody>
      </p:sp>
      <p:sp>
        <p:nvSpPr>
          <p:cNvPr id="3" name="Content Placeholder 2">
            <a:extLst>
              <a:ext uri="{FF2B5EF4-FFF2-40B4-BE49-F238E27FC236}">
                <a16:creationId xmlns:a16="http://schemas.microsoft.com/office/drawing/2014/main" id="{0CFC9047-C207-E2CA-5571-4081FE496B95}"/>
              </a:ext>
            </a:extLst>
          </p:cNvPr>
          <p:cNvSpPr>
            <a:spLocks noGrp="1"/>
          </p:cNvSpPr>
          <p:nvPr>
            <p:ph idx="1"/>
          </p:nvPr>
        </p:nvSpPr>
        <p:spPr>
          <a:xfrm>
            <a:off x="838200" y="1825625"/>
            <a:ext cx="10515600" cy="4667250"/>
          </a:xfrm>
        </p:spPr>
        <p:txBody>
          <a:bodyPr>
            <a:normAutofit fontScale="77500" lnSpcReduction="20000"/>
          </a:bodyPr>
          <a:lstStyle/>
          <a:p>
            <a:pPr marL="114300" indent="0">
              <a:buNone/>
            </a:pPr>
            <a:r>
              <a:rPr lang="el-GR" altLang="el-GR" sz="2800" b="1" dirty="0">
                <a:latin typeface="Calibri" pitchFamily="34" charset="0"/>
              </a:rPr>
              <a:t>Πολλαπλές θηλυκότητες και </a:t>
            </a:r>
            <a:r>
              <a:rPr lang="el-GR" altLang="el-GR" sz="2800" b="1" dirty="0" err="1">
                <a:latin typeface="Calibri" pitchFamily="34" charset="0"/>
              </a:rPr>
              <a:t>αρρενωπότητες</a:t>
            </a:r>
            <a:r>
              <a:rPr lang="el-GR" altLang="el-GR" sz="2800" b="1" dirty="0">
                <a:latin typeface="Calibri" pitchFamily="34" charset="0"/>
              </a:rPr>
              <a:t>:</a:t>
            </a:r>
            <a:endParaRPr lang="el-GR" sz="2800" dirty="0"/>
          </a:p>
          <a:p>
            <a:r>
              <a:rPr lang="el-GR" sz="2800" dirty="0"/>
              <a:t>Μοντέλα αρρενωπότητας και θηλυκότητας δομούνται ιστορικά, κοινωνικά και πολιτισμικά γύρω από ιεραρχικές σχέσεις εξουσίας.</a:t>
            </a:r>
            <a:r>
              <a:rPr lang="en-US" sz="2800" dirty="0"/>
              <a:t> </a:t>
            </a:r>
            <a:endParaRPr lang="en-US" altLang="el-GR" sz="2800" dirty="0">
              <a:latin typeface="Calibri" pitchFamily="34" charset="0"/>
            </a:endParaRPr>
          </a:p>
          <a:p>
            <a:r>
              <a:rPr lang="el-GR" altLang="el-GR" sz="2800" dirty="0">
                <a:latin typeface="Calibri" pitchFamily="34" charset="0"/>
              </a:rPr>
              <a:t>Η αρρενωπότητα και η θηλυκότητα δεν είναι σταθερές, αμετάβλητες κατηγορίες - </a:t>
            </a:r>
            <a:r>
              <a:rPr lang="el-GR" altLang="el-GR" sz="2800" b="1" dirty="0">
                <a:latin typeface="Calibri" pitchFamily="34" charset="0"/>
              </a:rPr>
              <a:t>ρευστό σύνολο συμπεριφορών.</a:t>
            </a:r>
            <a:endParaRPr lang="el-GR" altLang="el-GR" sz="2800" dirty="0">
              <a:latin typeface="Calibri" pitchFamily="34" charset="0"/>
            </a:endParaRPr>
          </a:p>
          <a:p>
            <a:r>
              <a:rPr lang="el-GR" altLang="el-GR" sz="2800" b="1" dirty="0">
                <a:latin typeface="Calibri" pitchFamily="34" charset="0"/>
              </a:rPr>
              <a:t>Διαφέρουν ανάλογα με την εποχή, την κουλτούρα, την εθνικότητα και την κοινωνική τάξη </a:t>
            </a:r>
            <a:r>
              <a:rPr lang="el-GR" dirty="0"/>
              <a:t>(</a:t>
            </a:r>
            <a:r>
              <a:rPr lang="en-US" dirty="0"/>
              <a:t>Connell and </a:t>
            </a:r>
            <a:r>
              <a:rPr lang="en-GB" sz="2800" dirty="0">
                <a:effectLst/>
                <a:latin typeface="SegoeUI-Identity-H"/>
              </a:rPr>
              <a:t>Messerschmidt, 2005).</a:t>
            </a:r>
            <a:r>
              <a:rPr lang="el-GR" altLang="el-GR" sz="2800" b="1" dirty="0">
                <a:latin typeface="Calibri" pitchFamily="34" charset="0"/>
              </a:rPr>
              <a:t> </a:t>
            </a:r>
            <a:endParaRPr lang="en-US" altLang="el-GR" sz="2800" b="1" dirty="0">
              <a:latin typeface="Calibri" pitchFamily="34" charset="0"/>
            </a:endParaRPr>
          </a:p>
          <a:p>
            <a:pPr marL="0" indent="0">
              <a:buNone/>
            </a:pPr>
            <a:endParaRPr lang="en-US" altLang="el-GR" sz="2800" b="1" dirty="0">
              <a:latin typeface="Calibri" pitchFamily="34" charset="0"/>
            </a:endParaRPr>
          </a:p>
          <a:p>
            <a:pPr marL="0" indent="0">
              <a:buNone/>
            </a:pPr>
            <a:endParaRPr lang="en-US" altLang="el-GR" sz="2800" b="1" dirty="0">
              <a:latin typeface="Calibri" pitchFamily="34" charset="0"/>
            </a:endParaRPr>
          </a:p>
          <a:p>
            <a:pPr marL="114300" indent="0">
              <a:buNone/>
            </a:pPr>
            <a:r>
              <a:rPr lang="el-GR" altLang="el-GR" sz="2800" b="1" dirty="0">
                <a:latin typeface="Calibri" pitchFamily="34" charset="0"/>
              </a:rPr>
              <a:t>Ηγεμονική Αρρενωπότητα (</a:t>
            </a:r>
            <a:r>
              <a:rPr lang="en-US" altLang="el-GR" sz="2800" b="1" dirty="0">
                <a:latin typeface="Calibri" pitchFamily="34" charset="0"/>
              </a:rPr>
              <a:t>Hegemonic Masculinity)</a:t>
            </a:r>
          </a:p>
          <a:p>
            <a:pPr marL="114300" indent="0">
              <a:buNone/>
            </a:pPr>
            <a:r>
              <a:rPr lang="el-GR" altLang="el-GR" sz="2800" b="1" dirty="0">
                <a:latin typeface="Calibri" pitchFamily="34" charset="0"/>
              </a:rPr>
              <a:t>Τονισμένη θηλυκότητα (</a:t>
            </a:r>
            <a:r>
              <a:rPr lang="en-US" altLang="el-GR" sz="2800" b="1" dirty="0">
                <a:latin typeface="Calibri" pitchFamily="34" charset="0"/>
              </a:rPr>
              <a:t>Emphasized Femininity)</a:t>
            </a:r>
            <a:endParaRPr lang="el-GR" altLang="el-GR" sz="2800" b="1" dirty="0">
              <a:latin typeface="Calibri" pitchFamily="34" charset="0"/>
            </a:endParaRPr>
          </a:p>
          <a:p>
            <a:pPr marL="114300" indent="0">
              <a:buNone/>
            </a:pPr>
            <a:r>
              <a:rPr lang="el-GR" altLang="el-GR" sz="2800" dirty="0">
                <a:latin typeface="Calibri" pitchFamily="34" charset="0"/>
              </a:rPr>
              <a:t>Ωστόσο, στις πατριαρχικές κοινωνίες οι κοινωνικές νόρμες ωθούν στην επιτέλεση συγκεκριμένων μορφών αρρενωπότητας </a:t>
            </a:r>
            <a:r>
              <a:rPr lang="el-GR" altLang="el-GR" sz="2800" b="1" dirty="0">
                <a:latin typeface="Calibri" pitchFamily="34" charset="0"/>
              </a:rPr>
              <a:t>(ηγεμονική αρρενωπότητα) </a:t>
            </a:r>
            <a:r>
              <a:rPr lang="el-GR" altLang="el-GR" sz="2800" dirty="0">
                <a:latin typeface="Calibri" pitchFamily="34" charset="0"/>
              </a:rPr>
              <a:t>και θηλυκότητας </a:t>
            </a:r>
            <a:r>
              <a:rPr lang="el-GR" altLang="el-GR" sz="2800" b="1" dirty="0">
                <a:latin typeface="Calibri" pitchFamily="34" charset="0"/>
              </a:rPr>
              <a:t>(τονισμένη θηλυκότητα) </a:t>
            </a:r>
            <a:r>
              <a:rPr lang="el-GR" altLang="el-GR" sz="2800" dirty="0">
                <a:latin typeface="Calibri" pitchFamily="34" charset="0"/>
              </a:rPr>
              <a:t>που αποτελούν </a:t>
            </a:r>
            <a:r>
              <a:rPr lang="el-GR" altLang="el-GR" sz="2800" b="1" dirty="0">
                <a:latin typeface="Calibri" pitchFamily="34" charset="0"/>
              </a:rPr>
              <a:t>τα ιδεατά πρότυπα </a:t>
            </a:r>
            <a:r>
              <a:rPr lang="el-GR" altLang="el-GR" sz="2800" dirty="0">
                <a:latin typeface="Calibri" pitchFamily="34" charset="0"/>
              </a:rPr>
              <a:t>και </a:t>
            </a:r>
            <a:r>
              <a:rPr lang="el-GR" altLang="el-GR" sz="2800" b="1" dirty="0">
                <a:latin typeface="Calibri" pitchFamily="34" charset="0"/>
              </a:rPr>
              <a:t>μέτρο για «αξιολόγηση» αντρών και γυναικών</a:t>
            </a:r>
            <a:r>
              <a:rPr lang="el-GR" altLang="el-GR" sz="2800" dirty="0">
                <a:latin typeface="Calibri" pitchFamily="34" charset="0"/>
              </a:rPr>
              <a:t>.</a:t>
            </a:r>
          </a:p>
          <a:p>
            <a:endParaRPr lang="en-US" altLang="el-GR" sz="2800" dirty="0">
              <a:latin typeface="Calibri" pitchFamily="34" charset="0"/>
            </a:endParaRPr>
          </a:p>
          <a:p>
            <a:endParaRPr lang="en-CY" dirty="0"/>
          </a:p>
        </p:txBody>
      </p:sp>
    </p:spTree>
    <p:extLst>
      <p:ext uri="{BB962C8B-B14F-4D97-AF65-F5344CB8AC3E}">
        <p14:creationId xmlns:p14="http://schemas.microsoft.com/office/powerpoint/2010/main" val="10552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785446" y="230133"/>
            <a:ext cx="10621108" cy="4303464"/>
          </a:xfrm>
        </p:spPr>
        <p:txBody>
          <a:bodyPr>
            <a:noAutofit/>
          </a:bodyPr>
          <a:lstStyle/>
          <a:p>
            <a:pPr marL="0" indent="0">
              <a:buNone/>
            </a:pPr>
            <a:r>
              <a:rPr lang="el-GR" sz="2200" b="1" dirty="0"/>
              <a:t>Ηγεμονική αρρενωπότητα:</a:t>
            </a:r>
            <a:endParaRPr lang="el-GR" sz="2200" dirty="0"/>
          </a:p>
          <a:p>
            <a:pPr lvl="1"/>
            <a:r>
              <a:rPr lang="el-GR" sz="2200" dirty="0"/>
              <a:t>πολλαπλές, ποικίλες και διαφορετικές </a:t>
            </a:r>
            <a:r>
              <a:rPr lang="el-GR" sz="2200" dirty="0" err="1"/>
              <a:t>αρρενωπότητες</a:t>
            </a:r>
            <a:r>
              <a:rPr lang="el-GR" sz="2200" dirty="0"/>
              <a:t> με ιεραρχική μεταξύ τους σχέση</a:t>
            </a:r>
          </a:p>
          <a:p>
            <a:pPr lvl="1"/>
            <a:r>
              <a:rPr lang="el-GR" sz="2200" dirty="0"/>
              <a:t>ιδεολογικά νομιμοποιημένη: κυρίαρχος/επιβραβευμένος τρόπος να είναι κανείς άνδρας</a:t>
            </a:r>
          </a:p>
          <a:p>
            <a:pPr lvl="1"/>
            <a:r>
              <a:rPr lang="el-GR" sz="2200" dirty="0"/>
              <a:t>η ηγεμονική αρρενωπότητα επιβεβαιώνει συνεχώς την κυριαρχία της, τόσο απέναντι σε πρότυπα θηλυκότητας, όσο και σε άλλες, περιθωριοποιημένες μορφές αρρενωπότητας</a:t>
            </a:r>
            <a:r>
              <a:rPr lang="en-US" sz="2200" dirty="0"/>
              <a:t> </a:t>
            </a:r>
            <a:r>
              <a:rPr lang="el-GR" sz="2200" dirty="0"/>
              <a:t>(</a:t>
            </a:r>
            <a:r>
              <a:rPr lang="el-GR" sz="2200" dirty="0" err="1"/>
              <a:t>Connell</a:t>
            </a:r>
            <a:r>
              <a:rPr lang="el-GR" sz="2200" dirty="0"/>
              <a:t> &amp; </a:t>
            </a:r>
            <a:r>
              <a:rPr lang="el-GR" sz="2200" dirty="0" err="1"/>
              <a:t>Messerschmidt</a:t>
            </a:r>
            <a:r>
              <a:rPr lang="el-GR" sz="2200" dirty="0"/>
              <a:t>, 2005)</a:t>
            </a:r>
            <a:r>
              <a:rPr lang="en-US" sz="2200" dirty="0"/>
              <a:t> </a:t>
            </a:r>
            <a:endParaRPr lang="el-GR" sz="2200" dirty="0"/>
          </a:p>
          <a:p>
            <a:pPr algn="ctr" eaLnBrk="1" hangingPunct="1">
              <a:buFontTx/>
              <a:buNone/>
            </a:pPr>
            <a:endParaRPr lang="el-GR" altLang="el-GR" sz="2200" b="1" dirty="0"/>
          </a:p>
          <a:p>
            <a:pPr eaLnBrk="1" hangingPunct="1">
              <a:buFontTx/>
              <a:buNone/>
            </a:pPr>
            <a:r>
              <a:rPr lang="el-GR" altLang="el-GR" sz="2200" b="1" dirty="0"/>
              <a:t>Βασικά χαρακτηριστικά Ηγεμονικής Αρρενωπότητας:</a:t>
            </a:r>
            <a:endParaRPr lang="el-GR" altLang="el-GR" sz="2200" dirty="0"/>
          </a:p>
          <a:p>
            <a:pPr eaLnBrk="1" hangingPunct="1">
              <a:buFontTx/>
              <a:buNone/>
            </a:pPr>
            <a:r>
              <a:rPr lang="el-GR" altLang="el-GR" sz="2200" dirty="0"/>
              <a:t>α) Διατήρηση αυστηρών ορίων ανάμεσα στους ρόλους των φύλων </a:t>
            </a:r>
          </a:p>
          <a:p>
            <a:pPr eaLnBrk="1" hangingPunct="1">
              <a:buFontTx/>
              <a:buNone/>
            </a:pPr>
            <a:r>
              <a:rPr lang="el-GR" altLang="el-GR" sz="2200" dirty="0"/>
              <a:t>β) Τονισμένη ετεροφυλοφιλία</a:t>
            </a:r>
          </a:p>
          <a:p>
            <a:pPr eaLnBrk="1" hangingPunct="1">
              <a:buFontTx/>
              <a:buNone/>
            </a:pPr>
            <a:r>
              <a:rPr lang="el-GR" altLang="el-GR" sz="2200" dirty="0"/>
              <a:t>γ) Απόρριψη της ομοφυλοφιλίας (ειδικά ανδρικής)</a:t>
            </a:r>
          </a:p>
          <a:p>
            <a:pPr eaLnBrk="1" hangingPunct="1">
              <a:buFontTx/>
              <a:buNone/>
            </a:pPr>
            <a:endParaRPr lang="el-GR" altLang="el-GR" sz="2200" dirty="0"/>
          </a:p>
          <a:p>
            <a:pPr eaLnBrk="1" hangingPunct="1">
              <a:buFontTx/>
              <a:buNone/>
            </a:pPr>
            <a:endParaRPr lang="el-GR" altLang="el-GR" sz="2200" dirty="0"/>
          </a:p>
          <a:p>
            <a:pPr eaLnBrk="1" hangingPunct="1">
              <a:buFontTx/>
              <a:buNone/>
            </a:pPr>
            <a:endParaRPr lang="el-GR" altLang="el-GR" sz="2200" dirty="0"/>
          </a:p>
        </p:txBody>
      </p:sp>
      <p:pic>
        <p:nvPicPr>
          <p:cNvPr id="7176" name="Picture 8" descr="What is Hegemonic Masculinity and What Is It Doing in Gender Studies?">
            <a:extLst>
              <a:ext uri="{FF2B5EF4-FFF2-40B4-BE49-F238E27FC236}">
                <a16:creationId xmlns:a16="http://schemas.microsoft.com/office/drawing/2014/main" id="{4EB87D50-7E71-2D49-A0FE-7E822F3E4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708" y="5163538"/>
            <a:ext cx="5822583" cy="1694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8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5CCE0-1DA9-EFCC-8663-2164E14DF15B}"/>
              </a:ext>
            </a:extLst>
          </p:cNvPr>
          <p:cNvSpPr>
            <a:spLocks noGrp="1"/>
          </p:cNvSpPr>
          <p:nvPr>
            <p:ph idx="1"/>
          </p:nvPr>
        </p:nvSpPr>
        <p:spPr/>
        <p:txBody>
          <a:bodyPr>
            <a:normAutofit/>
          </a:bodyPr>
          <a:lstStyle/>
          <a:p>
            <a:r>
              <a:rPr lang="el-GR" sz="2200" b="1" dirty="0"/>
              <a:t>Εμφατική/Τονισμένη θηλυκότητα (</a:t>
            </a:r>
            <a:r>
              <a:rPr lang="el-GR" sz="2200" b="1" dirty="0" err="1"/>
              <a:t>emphasized</a:t>
            </a:r>
            <a:r>
              <a:rPr lang="el-GR" sz="2200" b="1" dirty="0"/>
              <a:t> </a:t>
            </a:r>
            <a:r>
              <a:rPr lang="el-GR" sz="2200" b="1" dirty="0" err="1"/>
              <a:t>femininity</a:t>
            </a:r>
            <a:r>
              <a:rPr lang="el-GR" sz="2200" b="1" dirty="0"/>
              <a:t>):</a:t>
            </a:r>
          </a:p>
          <a:p>
            <a:pPr lvl="1"/>
            <a:r>
              <a:rPr lang="el-GR" sz="2200" dirty="0"/>
              <a:t>Δεν υπάρχει κάποια μορφή θηλυκότητας που να θεωρείται «ηγεμονική»</a:t>
            </a:r>
            <a:r>
              <a:rPr lang="en-US" sz="2200" dirty="0"/>
              <a:t> </a:t>
            </a:r>
            <a:r>
              <a:rPr lang="el-GR" sz="2200" dirty="0"/>
              <a:t>και να </a:t>
            </a:r>
            <a:r>
              <a:rPr lang="el-GR" sz="2200" dirty="0" err="1"/>
              <a:t>μπορε</a:t>
            </a:r>
            <a:r>
              <a:rPr lang="en-US" sz="2200" dirty="0" err="1"/>
              <a:t>ί</a:t>
            </a:r>
            <a:r>
              <a:rPr lang="el-GR" sz="2200" dirty="0"/>
              <a:t> να δώσει στις γυναίκες τα πλεονεκτήματα που η ηγεμονική αρρενωπότητα δίνει στους άνδρες</a:t>
            </a:r>
          </a:p>
          <a:p>
            <a:pPr lvl="1"/>
            <a:r>
              <a:rPr lang="el-GR" sz="2200" dirty="0"/>
              <a:t>Συμμόρφωση όλων των μορφών θηλυκότητας στην υποτακτική, παθητική τοποθέτηση των γυναικών έναντι στους άνδρες.</a:t>
            </a:r>
          </a:p>
          <a:p>
            <a:pPr lvl="1"/>
            <a:r>
              <a:rPr lang="el-GR" sz="2200" dirty="0">
                <a:effectLst/>
              </a:rPr>
              <a:t>Οι </a:t>
            </a:r>
            <a:r>
              <a:rPr lang="el-GR" sz="2200" dirty="0" err="1">
                <a:effectLst/>
              </a:rPr>
              <a:t>κανόνες</a:t>
            </a:r>
            <a:r>
              <a:rPr lang="el-GR" sz="2200" dirty="0">
                <a:effectLst/>
              </a:rPr>
              <a:t> και </a:t>
            </a:r>
            <a:r>
              <a:rPr lang="el-GR" sz="2200" dirty="0" err="1">
                <a:effectLst/>
              </a:rPr>
              <a:t>πρακτικές</a:t>
            </a:r>
            <a:r>
              <a:rPr lang="el-GR" sz="2200" dirty="0">
                <a:effectLst/>
              </a:rPr>
              <a:t> που </a:t>
            </a:r>
            <a:r>
              <a:rPr lang="el-GR" sz="2200" dirty="0" err="1">
                <a:effectLst/>
              </a:rPr>
              <a:t>καθορίζουν</a:t>
            </a:r>
            <a:r>
              <a:rPr lang="el-GR" sz="2200" dirty="0">
                <a:effectLst/>
              </a:rPr>
              <a:t> τη «</a:t>
            </a:r>
            <a:r>
              <a:rPr lang="el-GR" sz="2200" dirty="0" err="1">
                <a:effectLst/>
              </a:rPr>
              <a:t>σωστη</a:t>
            </a:r>
            <a:r>
              <a:rPr lang="el-GR" sz="2200" dirty="0">
                <a:effectLst/>
              </a:rPr>
              <a:t>́» </a:t>
            </a:r>
            <a:r>
              <a:rPr lang="el-GR" sz="2200" dirty="0" err="1">
                <a:effectLst/>
              </a:rPr>
              <a:t>γυναίκα</a:t>
            </a:r>
            <a:r>
              <a:rPr lang="el-GR" sz="2200" dirty="0">
                <a:effectLst/>
              </a:rPr>
              <a:t> στην </a:t>
            </a:r>
            <a:r>
              <a:rPr lang="el-GR" sz="2200" dirty="0" err="1">
                <a:effectLst/>
              </a:rPr>
              <a:t>εμφάνιση</a:t>
            </a:r>
            <a:r>
              <a:rPr lang="el-GR" sz="2200" dirty="0">
                <a:effectLst/>
              </a:rPr>
              <a:t> και στη </a:t>
            </a:r>
            <a:r>
              <a:rPr lang="el-GR" sz="2200" dirty="0" err="1">
                <a:effectLst/>
              </a:rPr>
              <a:t>συμπεριφορα</a:t>
            </a:r>
            <a:r>
              <a:rPr lang="el-GR" sz="2200" dirty="0">
                <a:effectLst/>
              </a:rPr>
              <a:t>́. </a:t>
            </a:r>
            <a:endParaRPr lang="el-GR" sz="2200" dirty="0"/>
          </a:p>
          <a:p>
            <a:pPr lvl="1"/>
            <a:r>
              <a:rPr lang="el-GR" sz="2200" dirty="0">
                <a:effectLst/>
              </a:rPr>
              <a:t>Η </a:t>
            </a:r>
            <a:r>
              <a:rPr lang="el-GR" sz="2200" dirty="0" err="1">
                <a:effectLst/>
              </a:rPr>
              <a:t>θηλυκότητα</a:t>
            </a:r>
            <a:r>
              <a:rPr lang="el-GR" sz="2200" dirty="0">
                <a:effectLst/>
              </a:rPr>
              <a:t> </a:t>
            </a:r>
            <a:r>
              <a:rPr lang="el-GR" sz="2200" dirty="0" err="1">
                <a:effectLst/>
              </a:rPr>
              <a:t>συχνα</a:t>
            </a:r>
            <a:r>
              <a:rPr lang="el-GR" sz="2200" dirty="0">
                <a:effectLst/>
              </a:rPr>
              <a:t>́ </a:t>
            </a:r>
            <a:r>
              <a:rPr lang="el-GR" sz="2200" dirty="0" err="1">
                <a:effectLst/>
              </a:rPr>
              <a:t>καθορίζεται</a:t>
            </a:r>
            <a:r>
              <a:rPr lang="el-GR" sz="2200" dirty="0">
                <a:effectLst/>
              </a:rPr>
              <a:t> </a:t>
            </a:r>
            <a:r>
              <a:rPr lang="el-GR" sz="2200" dirty="0" err="1">
                <a:effectLst/>
              </a:rPr>
              <a:t>απο</a:t>
            </a:r>
            <a:r>
              <a:rPr lang="el-GR" sz="2200" dirty="0">
                <a:effectLst/>
              </a:rPr>
              <a:t>́ τη </a:t>
            </a:r>
            <a:r>
              <a:rPr lang="el-GR" sz="2200" dirty="0" err="1">
                <a:effectLst/>
              </a:rPr>
              <a:t>σχέση</a:t>
            </a:r>
            <a:r>
              <a:rPr lang="el-GR" sz="2200" dirty="0">
                <a:effectLst/>
              </a:rPr>
              <a:t> μιας </a:t>
            </a:r>
            <a:r>
              <a:rPr lang="el-GR" sz="2200" dirty="0" err="1">
                <a:effectLst/>
              </a:rPr>
              <a:t>γυναίκας</a:t>
            </a:r>
            <a:r>
              <a:rPr lang="el-GR" sz="2200" dirty="0">
                <a:effectLst/>
              </a:rPr>
              <a:t> με τα </a:t>
            </a:r>
            <a:r>
              <a:rPr lang="el-GR" sz="2200" dirty="0" err="1">
                <a:effectLst/>
              </a:rPr>
              <a:t>κυρίαρχα</a:t>
            </a:r>
            <a:r>
              <a:rPr lang="el-GR" sz="2200" dirty="0">
                <a:effectLst/>
              </a:rPr>
              <a:t> </a:t>
            </a:r>
            <a:r>
              <a:rPr lang="el-GR" sz="2200" dirty="0" err="1">
                <a:effectLst/>
              </a:rPr>
              <a:t>πρότυπα</a:t>
            </a:r>
            <a:r>
              <a:rPr lang="el-GR" sz="2200" dirty="0">
                <a:effectLst/>
              </a:rPr>
              <a:t> </a:t>
            </a:r>
            <a:r>
              <a:rPr lang="el-GR" sz="2200" dirty="0" err="1">
                <a:effectLst/>
              </a:rPr>
              <a:t>ομορφιάς</a:t>
            </a:r>
            <a:r>
              <a:rPr lang="el-GR" sz="2200" dirty="0">
                <a:effectLst/>
              </a:rPr>
              <a:t>, την </a:t>
            </a:r>
            <a:r>
              <a:rPr lang="el-GR" sz="2200" dirty="0" err="1">
                <a:effectLst/>
              </a:rPr>
              <a:t>ικανότητα</a:t>
            </a:r>
            <a:r>
              <a:rPr lang="el-GR" sz="2200" dirty="0">
                <a:effectLst/>
              </a:rPr>
              <a:t> της να </a:t>
            </a:r>
            <a:r>
              <a:rPr lang="el-GR" sz="2200" dirty="0" err="1">
                <a:effectLst/>
              </a:rPr>
              <a:t>ευχαριστει</a:t>
            </a:r>
            <a:r>
              <a:rPr lang="el-GR" sz="2200" dirty="0">
                <a:effectLst/>
              </a:rPr>
              <a:t>́, να </a:t>
            </a:r>
            <a:r>
              <a:rPr lang="el-GR" sz="2200" dirty="0" err="1">
                <a:effectLst/>
              </a:rPr>
              <a:t>δείχνει</a:t>
            </a:r>
            <a:r>
              <a:rPr lang="el-GR" sz="2200" dirty="0">
                <a:effectLst/>
              </a:rPr>
              <a:t> </a:t>
            </a:r>
            <a:r>
              <a:rPr lang="el-GR" sz="2200" dirty="0" err="1">
                <a:effectLst/>
              </a:rPr>
              <a:t>αυταπάρνηση</a:t>
            </a:r>
            <a:r>
              <a:rPr lang="el-GR" sz="2200" dirty="0">
                <a:effectLst/>
              </a:rPr>
              <a:t> και να </a:t>
            </a:r>
            <a:r>
              <a:rPr lang="el-GR" sz="2200" dirty="0" err="1">
                <a:effectLst/>
              </a:rPr>
              <a:t>φροντίζει</a:t>
            </a:r>
            <a:r>
              <a:rPr lang="el-GR" sz="2200" dirty="0">
                <a:effectLst/>
              </a:rPr>
              <a:t> την </a:t>
            </a:r>
            <a:r>
              <a:rPr lang="el-GR" sz="2200" dirty="0" err="1">
                <a:effectLst/>
              </a:rPr>
              <a:t>οικογένεια</a:t>
            </a:r>
            <a:r>
              <a:rPr lang="el-GR" sz="2200" dirty="0">
                <a:effectLst/>
              </a:rPr>
              <a:t>́ της. </a:t>
            </a:r>
            <a:endParaRPr lang="el-GR" sz="2200" dirty="0"/>
          </a:p>
          <a:p>
            <a:endParaRPr lang="en-CY" sz="2200" dirty="0"/>
          </a:p>
        </p:txBody>
      </p:sp>
      <p:sp>
        <p:nvSpPr>
          <p:cNvPr id="4" name="Title 1">
            <a:extLst>
              <a:ext uri="{FF2B5EF4-FFF2-40B4-BE49-F238E27FC236}">
                <a16:creationId xmlns:a16="http://schemas.microsoft.com/office/drawing/2014/main" id="{AD427C99-8CF5-EEDA-27BF-5CCAADDD1022}"/>
              </a:ext>
            </a:extLst>
          </p:cNvPr>
          <p:cNvSpPr>
            <a:spLocks noGrp="1"/>
          </p:cNvSpPr>
          <p:nvPr>
            <p:ph type="title"/>
          </p:nvPr>
        </p:nvSpPr>
        <p:spPr/>
        <p:txBody>
          <a:bodyPr/>
          <a:lstStyle/>
          <a:p>
            <a:r>
              <a:rPr lang="el-GR" dirty="0"/>
              <a:t>Φύλο και Ηγεμονία - </a:t>
            </a:r>
            <a:r>
              <a:rPr lang="el-GR" sz="4400" b="1" dirty="0" err="1"/>
              <a:t>Raewyn</a:t>
            </a:r>
            <a:r>
              <a:rPr lang="el-GR" sz="4400" b="1" dirty="0"/>
              <a:t> </a:t>
            </a:r>
            <a:r>
              <a:rPr lang="el-GR" sz="4400" b="1" dirty="0" err="1"/>
              <a:t>Connell</a:t>
            </a:r>
            <a:r>
              <a:rPr lang="el-GR" sz="4400" b="1" dirty="0"/>
              <a:t> </a:t>
            </a:r>
            <a:endParaRPr lang="en-CY" dirty="0"/>
          </a:p>
        </p:txBody>
      </p:sp>
    </p:spTree>
    <p:extLst>
      <p:ext uri="{BB962C8B-B14F-4D97-AF65-F5344CB8AC3E}">
        <p14:creationId xmlns:p14="http://schemas.microsoft.com/office/powerpoint/2010/main" val="19188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Freeform: Shape 410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3D29D0-43B8-3A07-18E5-10CE21E98420}"/>
              </a:ext>
            </a:extLst>
          </p:cNvPr>
          <p:cNvSpPr>
            <a:spLocks noGrp="1"/>
          </p:cNvSpPr>
          <p:nvPr>
            <p:ph type="title"/>
          </p:nvPr>
        </p:nvSpPr>
        <p:spPr>
          <a:xfrm>
            <a:off x="1137034" y="609597"/>
            <a:ext cx="9392421" cy="1330841"/>
          </a:xfrm>
        </p:spPr>
        <p:txBody>
          <a:bodyPr>
            <a:normAutofit/>
          </a:bodyPr>
          <a:lstStyle/>
          <a:p>
            <a:r>
              <a:rPr lang="el-GR" b="1" dirty="0"/>
              <a:t>Περ</a:t>
            </a:r>
            <a:r>
              <a:rPr lang="en-US" b="1" dirty="0" err="1"/>
              <a:t>ί</a:t>
            </a:r>
            <a:r>
              <a:rPr lang="el-GR" b="1" dirty="0" err="1"/>
              <a:t>ληψη</a:t>
            </a:r>
            <a:r>
              <a:rPr lang="el-GR" b="1" dirty="0"/>
              <a:t> </a:t>
            </a:r>
            <a:r>
              <a:rPr lang="el-GR" b="1" dirty="0" err="1"/>
              <a:t>παραμυθιο</a:t>
            </a:r>
            <a:r>
              <a:rPr lang="en-US" b="1" dirty="0" err="1"/>
              <a:t>ύ</a:t>
            </a:r>
            <a:br>
              <a:rPr lang="el-GR" b="1" dirty="0"/>
            </a:br>
            <a:r>
              <a:rPr lang="el-GR" b="1" dirty="0"/>
              <a:t>«Κόκκινο. Η ιστορία ενός κραγιονιού»</a:t>
            </a:r>
            <a:endParaRPr lang="en-CY" b="1" dirty="0"/>
          </a:p>
        </p:txBody>
      </p:sp>
      <p:sp>
        <p:nvSpPr>
          <p:cNvPr id="3" name="Content Placeholder 2">
            <a:extLst>
              <a:ext uri="{FF2B5EF4-FFF2-40B4-BE49-F238E27FC236}">
                <a16:creationId xmlns:a16="http://schemas.microsoft.com/office/drawing/2014/main" id="{C96FC2A3-B736-10ED-7B44-1947EB88CDB9}"/>
              </a:ext>
            </a:extLst>
          </p:cNvPr>
          <p:cNvSpPr>
            <a:spLocks noGrp="1"/>
          </p:cNvSpPr>
          <p:nvPr>
            <p:ph idx="1"/>
          </p:nvPr>
        </p:nvSpPr>
        <p:spPr>
          <a:xfrm>
            <a:off x="425825" y="2198362"/>
            <a:ext cx="6398308" cy="3917773"/>
          </a:xfrm>
        </p:spPr>
        <p:txBody>
          <a:bodyPr>
            <a:noAutofit/>
          </a:bodyPr>
          <a:lstStyle/>
          <a:p>
            <a:pPr marL="0" indent="0">
              <a:buNone/>
            </a:pPr>
            <a:r>
              <a:rPr lang="el-GR" sz="2000" b="0" i="0" dirty="0">
                <a:effectLst/>
              </a:rPr>
              <a:t>Το Κόκκινο έχει μια φωτεινή κόκκινη ετικέτα, αλλά στην πραγματικότητα είναι Μπλε. Ο δάσκαλός του προσπαθεί να τον βοηθήσει να είναι κόκκινο... Η μητέρα του προσπαθεί να τον βοηθήσει να είναι κόκκινο... Και το ψαλίδι προσπαθεί να τον βοηθήσει να είναι κόκκινο... Τέλος, ένας καινούριος φίλος, το Βατόμουρο, προσφέρει μια ολοκαίνουρια προοπτική και το Κόκκινο</a:t>
            </a:r>
            <a:r>
              <a:rPr lang="en-GB" sz="2000" b="0" i="0" dirty="0">
                <a:effectLst/>
              </a:rPr>
              <a:t> </a:t>
            </a:r>
            <a:r>
              <a:rPr lang="el-GR" sz="2000" b="0" i="0" dirty="0">
                <a:effectLst/>
              </a:rPr>
              <a:t>ανακαλύπτει αυτό που γνωρίζουν όλοι οι αναγνώστες. Είναι </a:t>
            </a:r>
            <a:r>
              <a:rPr lang="en-US" sz="2000" b="0" i="0" dirty="0">
                <a:effectLst/>
              </a:rPr>
              <a:t>M</a:t>
            </a:r>
            <a:r>
              <a:rPr lang="el-GR" sz="2000" b="0" i="0" dirty="0" err="1">
                <a:effectLst/>
              </a:rPr>
              <a:t>πλε</a:t>
            </a:r>
            <a:r>
              <a:rPr lang="el-GR" sz="2000" b="0" i="0" dirty="0">
                <a:effectLst/>
              </a:rPr>
              <a:t>!</a:t>
            </a:r>
            <a:endParaRPr lang="en-US" sz="2000" b="0" i="0" dirty="0">
              <a:effectLst/>
            </a:endParaRPr>
          </a:p>
          <a:p>
            <a:pPr marL="0" indent="0">
              <a:buNone/>
            </a:pPr>
            <a:br>
              <a:rPr lang="el-GR" sz="2000" dirty="0"/>
            </a:br>
            <a:r>
              <a:rPr lang="el-GR" sz="2000" b="0" i="0" dirty="0">
                <a:effectLst/>
              </a:rPr>
              <a:t>Αυτό το αστείο, συγκινητικό, πολύχρωμο φωτογραφικό βιβλίο σχετικά με την εύρεση του θάρρους να είσαι αληθινός στον εαυτό σου μπορεί να διαβαστεί σε πολλά επίπεδα και προσφέρει κάτι για όλους!</a:t>
            </a:r>
            <a:r>
              <a:rPr lang="en-US" sz="2000" b="0" i="0" dirty="0">
                <a:effectLst/>
              </a:rPr>
              <a:t> </a:t>
            </a:r>
          </a:p>
          <a:p>
            <a:pPr marL="0" indent="0">
              <a:buNone/>
            </a:pPr>
            <a:endParaRPr lang="en-US" sz="2000" dirty="0"/>
          </a:p>
          <a:p>
            <a:pPr marL="0" indent="0">
              <a:buNone/>
            </a:pPr>
            <a:r>
              <a:rPr lang="en-GB" sz="2000" b="0" i="0" dirty="0">
                <a:solidFill>
                  <a:schemeClr val="accent1">
                    <a:lumMod val="75000"/>
                  </a:schemeClr>
                </a:solidFill>
                <a:effectLst/>
              </a:rPr>
              <a:t>https://</a:t>
            </a:r>
            <a:r>
              <a:rPr lang="en-GB" sz="2000" b="0" i="0" dirty="0" err="1">
                <a:solidFill>
                  <a:schemeClr val="accent1">
                    <a:lumMod val="75000"/>
                  </a:schemeClr>
                </a:solidFill>
                <a:effectLst/>
              </a:rPr>
              <a:t>www.michaelhallstudio.com</a:t>
            </a:r>
            <a:r>
              <a:rPr lang="en-GB" sz="2000" b="0" i="0" dirty="0">
                <a:solidFill>
                  <a:schemeClr val="accent1">
                    <a:lumMod val="75000"/>
                  </a:schemeClr>
                </a:solidFill>
                <a:effectLst/>
              </a:rPr>
              <a:t>/books/</a:t>
            </a:r>
            <a:r>
              <a:rPr lang="en-GB" sz="2000" b="0" i="0" dirty="0" err="1">
                <a:solidFill>
                  <a:schemeClr val="accent1">
                    <a:lumMod val="75000"/>
                  </a:schemeClr>
                </a:solidFill>
                <a:effectLst/>
              </a:rPr>
              <a:t>bk_red.html</a:t>
            </a:r>
            <a:endParaRPr lang="el-GR" sz="2000" b="0" i="0" dirty="0">
              <a:solidFill>
                <a:schemeClr val="accent1">
                  <a:lumMod val="75000"/>
                </a:schemeClr>
              </a:solidFill>
              <a:effectLst/>
            </a:endParaRPr>
          </a:p>
          <a:p>
            <a:endParaRPr lang="el-GR" sz="2000" b="0" i="0" dirty="0">
              <a:effectLst/>
            </a:endParaRPr>
          </a:p>
          <a:p>
            <a:endParaRPr lang="en-CY" sz="2000" dirty="0"/>
          </a:p>
        </p:txBody>
      </p:sp>
      <p:pic>
        <p:nvPicPr>
          <p:cNvPr id="4098" name="Picture 2" descr="RED by Michael Hall | Book Trailer | Be True to You! - YouTube">
            <a:extLst>
              <a:ext uri="{FF2B5EF4-FFF2-40B4-BE49-F238E27FC236}">
                <a16:creationId xmlns:a16="http://schemas.microsoft.com/office/drawing/2014/main" id="{31148D5B-85C4-3BF3-274A-96BD98F89A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6977671" y="2671433"/>
            <a:ext cx="4788505" cy="2681562"/>
          </a:xfrm>
          <a:prstGeom prst="rect">
            <a:avLst/>
          </a:prstGeom>
          <a:noFill/>
          <a:extLst>
            <a:ext uri="{909E8E84-426E-40DD-AFC4-6F175D3DCCD1}">
              <a14:hiddenFill xmlns:a14="http://schemas.microsoft.com/office/drawing/2010/main">
                <a:solidFill>
                  <a:srgbClr val="FFFFFF"/>
                </a:solidFill>
              </a14:hiddenFill>
            </a:ext>
          </a:extLst>
        </p:spPr>
      </p:pic>
      <p:sp>
        <p:nvSpPr>
          <p:cNvPr id="4107" name="Freeform: Shape 410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3035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9" name="Rectangle 10248">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3708E-4B9D-C1E7-B049-20A4891DB0A4}"/>
              </a:ext>
            </a:extLst>
          </p:cNvPr>
          <p:cNvSpPr>
            <a:spLocks noGrp="1"/>
          </p:cNvSpPr>
          <p:nvPr>
            <p:ph type="title"/>
          </p:nvPr>
        </p:nvSpPr>
        <p:spPr>
          <a:xfrm>
            <a:off x="5430129" y="486184"/>
            <a:ext cx="6118403" cy="1325563"/>
          </a:xfrm>
        </p:spPr>
        <p:txBody>
          <a:bodyPr>
            <a:normAutofit/>
          </a:bodyPr>
          <a:lstStyle/>
          <a:p>
            <a:r>
              <a:rPr lang="el-GR" b="1" dirty="0"/>
              <a:t>Θ</a:t>
            </a:r>
            <a:r>
              <a:rPr lang="en-GB" b="1" dirty="0" err="1"/>
              <a:t>έ</a:t>
            </a:r>
            <a:r>
              <a:rPr lang="el-GR" b="1" dirty="0" err="1"/>
              <a:t>ματα</a:t>
            </a:r>
            <a:r>
              <a:rPr lang="el-GR" b="1" dirty="0"/>
              <a:t> προς συζήτηση</a:t>
            </a:r>
            <a:endParaRPr lang="en-CY" b="1" dirty="0"/>
          </a:p>
        </p:txBody>
      </p:sp>
      <p:pic>
        <p:nvPicPr>
          <p:cNvPr id="10242" name="Picture 2" descr="Red: A Crayon's Story. The perfect children's book at the perfect time. |  Cool Mom Picks">
            <a:extLst>
              <a:ext uri="{FF2B5EF4-FFF2-40B4-BE49-F238E27FC236}">
                <a16:creationId xmlns:a16="http://schemas.microsoft.com/office/drawing/2014/main" id="{6FD79A37-64F7-FA56-E82B-19E39AEA7C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3184" y="486184"/>
            <a:ext cx="3921202" cy="273503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Overview">
            <a:extLst>
              <a:ext uri="{FF2B5EF4-FFF2-40B4-BE49-F238E27FC236}">
                <a16:creationId xmlns:a16="http://schemas.microsoft.com/office/drawing/2014/main" id="{937A3513-8DEE-038B-D847-C8C5B845C7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8822" y="3543300"/>
            <a:ext cx="3755565" cy="281304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3385B66-4FCF-4204-4ACF-E1E97275F4BB}"/>
              </a:ext>
            </a:extLst>
          </p:cNvPr>
          <p:cNvSpPr>
            <a:spLocks noGrp="1"/>
          </p:cNvSpPr>
          <p:nvPr>
            <p:ph idx="1"/>
          </p:nvPr>
        </p:nvSpPr>
        <p:spPr>
          <a:xfrm>
            <a:off x="5430129" y="1946683"/>
            <a:ext cx="6118403" cy="4654141"/>
          </a:xfrm>
        </p:spPr>
        <p:txBody>
          <a:bodyPr>
            <a:normAutofit fontScale="92500" lnSpcReduction="20000"/>
          </a:bodyPr>
          <a:lstStyle/>
          <a:p>
            <a:r>
              <a:rPr lang="en-US" sz="2600" dirty="0"/>
              <a:t>(</a:t>
            </a:r>
            <a:r>
              <a:rPr lang="el-GR" sz="2600" dirty="0"/>
              <a:t>Αυτό)αποδοχή – απόκλιση από κοινωνικές νόρμες</a:t>
            </a:r>
            <a:endParaRPr lang="en-US" sz="2600" dirty="0"/>
          </a:p>
          <a:p>
            <a:r>
              <a:rPr lang="el-GR" sz="2600" dirty="0"/>
              <a:t>Έκφραση φύλου (πολλαπλές θηλυκότητες και </a:t>
            </a:r>
            <a:r>
              <a:rPr lang="el-GR" sz="2600" dirty="0" err="1"/>
              <a:t>αρρενωπότητες</a:t>
            </a:r>
            <a:r>
              <a:rPr lang="el-GR" sz="2600" dirty="0"/>
              <a:t>)</a:t>
            </a:r>
          </a:p>
          <a:p>
            <a:r>
              <a:rPr lang="el-GR" sz="2600" dirty="0"/>
              <a:t>Πολυπλοκότητα (</a:t>
            </a:r>
            <a:r>
              <a:rPr lang="el-GR" sz="2600" dirty="0" err="1"/>
              <a:t>έμφυλων</a:t>
            </a:r>
            <a:r>
              <a:rPr lang="el-GR" sz="2600" dirty="0"/>
              <a:t>) ταυτοτήτων – Πολλαπλότητα και ρευστότητα ταυτοτήτων</a:t>
            </a:r>
          </a:p>
          <a:p>
            <a:r>
              <a:rPr lang="el-GR" sz="2600" dirty="0"/>
              <a:t>Πολλαπλές διαστάσεις εαυτού</a:t>
            </a:r>
          </a:p>
          <a:p>
            <a:r>
              <a:rPr lang="el-GR" sz="2600" dirty="0"/>
              <a:t>Αποδόμηση στερεότυπων (</a:t>
            </a:r>
            <a:r>
              <a:rPr lang="el-GR" sz="2600" dirty="0" err="1"/>
              <a:t>έμφυλα</a:t>
            </a:r>
            <a:r>
              <a:rPr lang="el-GR" sz="2600" dirty="0"/>
              <a:t>, σεξουαλικά, ταξικά, κοινωνικά, εθνικά, ηλικιακά </a:t>
            </a:r>
            <a:r>
              <a:rPr lang="el-GR" sz="2600" dirty="0" err="1"/>
              <a:t>κλπ</a:t>
            </a:r>
            <a:r>
              <a:rPr lang="el-GR" sz="2600" dirty="0"/>
              <a:t>)</a:t>
            </a:r>
          </a:p>
          <a:p>
            <a:r>
              <a:rPr lang="el-GR" sz="2600" dirty="0"/>
              <a:t>Σεβασμός στη διαφορετικότητα</a:t>
            </a:r>
          </a:p>
          <a:p>
            <a:r>
              <a:rPr lang="el-GR" sz="2600" dirty="0"/>
              <a:t>Φιλία </a:t>
            </a:r>
          </a:p>
          <a:p>
            <a:r>
              <a:rPr lang="el-GR" sz="2600" dirty="0"/>
              <a:t>Συναισθήματα </a:t>
            </a:r>
            <a:endParaRPr lang="en-CY" sz="2600" dirty="0"/>
          </a:p>
          <a:p>
            <a:pPr marL="0" indent="0">
              <a:buNone/>
            </a:pPr>
            <a:endParaRPr lang="en-CY" sz="2600" dirty="0"/>
          </a:p>
        </p:txBody>
      </p:sp>
      <p:sp>
        <p:nvSpPr>
          <p:cNvPr id="10251" name="Arc 10250">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08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0" name="Rectangle 1229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Freeform: Shape 1230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C8C6AE-C11E-429E-8E2E-D63334011986}"/>
              </a:ext>
            </a:extLst>
          </p:cNvPr>
          <p:cNvSpPr>
            <a:spLocks noGrp="1"/>
          </p:cNvSpPr>
          <p:nvPr>
            <p:ph type="title"/>
          </p:nvPr>
        </p:nvSpPr>
        <p:spPr>
          <a:xfrm>
            <a:off x="1186877" y="167847"/>
            <a:ext cx="9392421" cy="1330841"/>
          </a:xfrm>
        </p:spPr>
        <p:txBody>
          <a:bodyPr>
            <a:normAutofit/>
          </a:bodyPr>
          <a:lstStyle/>
          <a:p>
            <a:r>
              <a:rPr lang="el-GR" b="1" dirty="0"/>
              <a:t>Σημαντικότητα θέματος</a:t>
            </a:r>
            <a:endParaRPr lang="en-CY" b="1" dirty="0"/>
          </a:p>
        </p:txBody>
      </p:sp>
      <p:sp>
        <p:nvSpPr>
          <p:cNvPr id="3" name="Content Placeholder 2">
            <a:extLst>
              <a:ext uri="{FF2B5EF4-FFF2-40B4-BE49-F238E27FC236}">
                <a16:creationId xmlns:a16="http://schemas.microsoft.com/office/drawing/2014/main" id="{465CBDB4-50FC-D7C8-E560-3ACC5DF35324}"/>
              </a:ext>
            </a:extLst>
          </p:cNvPr>
          <p:cNvSpPr>
            <a:spLocks noGrp="1"/>
          </p:cNvSpPr>
          <p:nvPr>
            <p:ph idx="1"/>
          </p:nvPr>
        </p:nvSpPr>
        <p:spPr>
          <a:xfrm>
            <a:off x="425824" y="1398673"/>
            <a:ext cx="7340600" cy="3917773"/>
          </a:xfrm>
        </p:spPr>
        <p:txBody>
          <a:bodyPr>
            <a:noAutofit/>
          </a:bodyPr>
          <a:lstStyle/>
          <a:p>
            <a:pPr marL="0" indent="0">
              <a:buNone/>
            </a:pPr>
            <a:r>
              <a:rPr lang="el-GR" sz="2000" b="1" dirty="0"/>
              <a:t>Σεξισμός και </a:t>
            </a:r>
            <a:r>
              <a:rPr lang="el-GR" sz="2000" b="1" dirty="0" err="1"/>
              <a:t>έμφυλη</a:t>
            </a:r>
            <a:r>
              <a:rPr lang="el-GR" sz="2000" b="1" dirty="0"/>
              <a:t> βία στο σχολικό περιβάλλον:</a:t>
            </a:r>
          </a:p>
          <a:p>
            <a:pPr>
              <a:buFont typeface="Arial" panose="020B0604020202020204" pitchFamily="34" charset="0"/>
              <a:buChar char="•"/>
            </a:pPr>
            <a:r>
              <a:rPr lang="el-GR" sz="2000" dirty="0" err="1">
                <a:effectLst/>
              </a:rPr>
              <a:t>Σεξιστικα</a:t>
            </a:r>
            <a:r>
              <a:rPr lang="el-GR" sz="2000" dirty="0">
                <a:effectLst/>
              </a:rPr>
              <a:t>́ </a:t>
            </a:r>
            <a:r>
              <a:rPr lang="el-GR" sz="2000" dirty="0" err="1">
                <a:effectLst/>
              </a:rPr>
              <a:t>σχόλια</a:t>
            </a:r>
            <a:r>
              <a:rPr lang="el-GR" sz="2000" dirty="0">
                <a:effectLst/>
              </a:rPr>
              <a:t> / «</a:t>
            </a:r>
            <a:r>
              <a:rPr lang="el-GR" sz="2000" dirty="0" err="1">
                <a:effectLst/>
              </a:rPr>
              <a:t>ανέκδοτα</a:t>
            </a:r>
            <a:r>
              <a:rPr lang="el-GR" sz="2000" dirty="0">
                <a:effectLst/>
              </a:rPr>
              <a:t>» / «</a:t>
            </a:r>
            <a:r>
              <a:rPr lang="el-GR" sz="2000" dirty="0" err="1">
                <a:effectLst/>
              </a:rPr>
              <a:t>πειράγματα</a:t>
            </a:r>
            <a:r>
              <a:rPr lang="el-GR" sz="2000" dirty="0">
                <a:effectLst/>
              </a:rPr>
              <a:t>» </a:t>
            </a:r>
          </a:p>
          <a:p>
            <a:pPr>
              <a:buFont typeface="Arial" panose="020B0604020202020204" pitchFamily="34" charset="0"/>
              <a:buChar char="•"/>
            </a:pPr>
            <a:r>
              <a:rPr lang="el-GR" sz="2000" dirty="0" err="1">
                <a:effectLst/>
              </a:rPr>
              <a:t>Σεξιστικη</a:t>
            </a:r>
            <a:r>
              <a:rPr lang="el-GR" sz="2000" dirty="0">
                <a:effectLst/>
              </a:rPr>
              <a:t>́ </a:t>
            </a:r>
            <a:r>
              <a:rPr lang="el-GR" sz="2000" dirty="0" err="1">
                <a:effectLst/>
              </a:rPr>
              <a:t>γλώσσα</a:t>
            </a:r>
            <a:r>
              <a:rPr lang="el-GR" sz="2000" dirty="0">
                <a:effectLst/>
              </a:rPr>
              <a:t> </a:t>
            </a:r>
          </a:p>
          <a:p>
            <a:pPr>
              <a:buFont typeface="Arial" panose="020B0604020202020204" pitchFamily="34" charset="0"/>
              <a:buChar char="•"/>
            </a:pPr>
            <a:r>
              <a:rPr lang="el-GR" sz="2000" dirty="0" err="1">
                <a:effectLst/>
              </a:rPr>
              <a:t>Έμφυλες</a:t>
            </a:r>
            <a:r>
              <a:rPr lang="el-GR" sz="2000" dirty="0">
                <a:effectLst/>
              </a:rPr>
              <a:t> </a:t>
            </a:r>
            <a:r>
              <a:rPr lang="el-GR" sz="2000" dirty="0" err="1">
                <a:effectLst/>
              </a:rPr>
              <a:t>προσδοκίες</a:t>
            </a:r>
            <a:r>
              <a:rPr lang="el-GR" sz="2000" dirty="0">
                <a:effectLst/>
              </a:rPr>
              <a:t> και </a:t>
            </a:r>
            <a:r>
              <a:rPr lang="el-GR" sz="2000" dirty="0" err="1">
                <a:effectLst/>
              </a:rPr>
              <a:t>στερεότυπα</a:t>
            </a:r>
            <a:r>
              <a:rPr lang="el-GR" sz="2000" dirty="0">
                <a:effectLst/>
              </a:rPr>
              <a:t> (προς </a:t>
            </a:r>
            <a:r>
              <a:rPr lang="el-GR" sz="2000" dirty="0" err="1">
                <a:effectLst/>
              </a:rPr>
              <a:t>παιδια</a:t>
            </a:r>
            <a:r>
              <a:rPr lang="el-GR" sz="2000" dirty="0">
                <a:effectLst/>
              </a:rPr>
              <a:t>́ και </a:t>
            </a:r>
            <a:r>
              <a:rPr lang="el-GR" sz="2000" dirty="0" err="1">
                <a:effectLst/>
              </a:rPr>
              <a:t>εκπαιδευτικούς</a:t>
            </a:r>
            <a:r>
              <a:rPr lang="el-GR" sz="2000" dirty="0">
                <a:effectLst/>
              </a:rPr>
              <a:t>) </a:t>
            </a:r>
          </a:p>
          <a:p>
            <a:pPr>
              <a:buFont typeface="Arial" panose="020B0604020202020204" pitchFamily="34" charset="0"/>
              <a:buChar char="•"/>
            </a:pPr>
            <a:r>
              <a:rPr lang="el-GR" sz="2000" dirty="0"/>
              <a:t>Κυριαρχία ηγεμονικής αρρενωπότητας:</a:t>
            </a:r>
          </a:p>
          <a:p>
            <a:pPr lvl="1"/>
            <a:r>
              <a:rPr lang="el-GR" sz="2000" dirty="0">
                <a:effectLst/>
              </a:rPr>
              <a:t>Το </a:t>
            </a:r>
            <a:r>
              <a:rPr lang="el-GR" sz="2000" dirty="0" err="1">
                <a:effectLst/>
              </a:rPr>
              <a:t>ανδρικο</a:t>
            </a:r>
            <a:r>
              <a:rPr lang="el-GR" sz="2000" dirty="0">
                <a:effectLst/>
              </a:rPr>
              <a:t>́ </a:t>
            </a:r>
            <a:r>
              <a:rPr lang="el-GR" sz="2000" dirty="0" err="1">
                <a:effectLst/>
              </a:rPr>
              <a:t>γένος</a:t>
            </a:r>
            <a:r>
              <a:rPr lang="el-GR" sz="2000" dirty="0">
                <a:effectLst/>
              </a:rPr>
              <a:t> κυριαρχεί στη </a:t>
            </a:r>
            <a:r>
              <a:rPr lang="el-GR" sz="2000" dirty="0" err="1">
                <a:effectLst/>
              </a:rPr>
              <a:t>γλώσσα</a:t>
            </a:r>
            <a:r>
              <a:rPr lang="el-GR" sz="2000" dirty="0">
                <a:effectLst/>
              </a:rPr>
              <a:t>, </a:t>
            </a:r>
            <a:r>
              <a:rPr lang="el-GR" sz="2000" dirty="0" err="1">
                <a:effectLst/>
              </a:rPr>
              <a:t>βιβλία</a:t>
            </a:r>
            <a:r>
              <a:rPr lang="el-GR" sz="2000" dirty="0">
                <a:effectLst/>
              </a:rPr>
              <a:t>,  </a:t>
            </a:r>
            <a:r>
              <a:rPr lang="el-GR" sz="2000" dirty="0" err="1">
                <a:effectLst/>
              </a:rPr>
              <a:t>επιτεύγματα</a:t>
            </a:r>
            <a:r>
              <a:rPr lang="el-GR" sz="2000" dirty="0">
                <a:effectLst/>
              </a:rPr>
              <a:t> </a:t>
            </a:r>
          </a:p>
          <a:p>
            <a:pPr lvl="1"/>
            <a:r>
              <a:rPr lang="el-GR" sz="2000" dirty="0">
                <a:effectLst/>
              </a:rPr>
              <a:t>Αγόρια </a:t>
            </a:r>
            <a:r>
              <a:rPr lang="el-GR" sz="2000" dirty="0" err="1"/>
              <a:t>κ</a:t>
            </a:r>
            <a:r>
              <a:rPr lang="el-GR" sz="2000" dirty="0" err="1">
                <a:effectLst/>
              </a:rPr>
              <a:t>υριαρχούν</a:t>
            </a:r>
            <a:r>
              <a:rPr lang="el-GR" sz="2000" dirty="0">
                <a:effectLst/>
              </a:rPr>
              <a:t> στον χώρο, στον </a:t>
            </a:r>
            <a:r>
              <a:rPr lang="el-GR" sz="2000" dirty="0" err="1">
                <a:effectLst/>
              </a:rPr>
              <a:t>θόρυβο</a:t>
            </a:r>
            <a:r>
              <a:rPr lang="el-GR" sz="2000" dirty="0">
                <a:effectLst/>
              </a:rPr>
              <a:t>, στα αθλήματα. </a:t>
            </a:r>
          </a:p>
          <a:p>
            <a:pPr lvl="1"/>
            <a:r>
              <a:rPr lang="en-GB" sz="2000" dirty="0">
                <a:effectLst/>
              </a:rPr>
              <a:t>Manterrupting and mansplaining</a:t>
            </a:r>
            <a:r>
              <a:rPr lang="el-GR" sz="2000" dirty="0">
                <a:effectLst/>
              </a:rPr>
              <a:t>: </a:t>
            </a:r>
            <a:r>
              <a:rPr lang="el-GR" sz="2000" dirty="0"/>
              <a:t>Τ</a:t>
            </a:r>
            <a:r>
              <a:rPr lang="el-GR" sz="2000" dirty="0">
                <a:effectLst/>
              </a:rPr>
              <a:t>α αγόρια πιο </a:t>
            </a:r>
            <a:r>
              <a:rPr lang="el-GR" sz="2000" dirty="0" err="1">
                <a:effectLst/>
              </a:rPr>
              <a:t>εύκολα</a:t>
            </a:r>
            <a:r>
              <a:rPr lang="el-GR" sz="2000" dirty="0">
                <a:effectLst/>
              </a:rPr>
              <a:t> </a:t>
            </a:r>
            <a:r>
              <a:rPr lang="el-GR" sz="2000" dirty="0" err="1">
                <a:effectLst/>
              </a:rPr>
              <a:t>διακόπτουν</a:t>
            </a:r>
            <a:r>
              <a:rPr lang="el-GR" sz="2000" dirty="0">
                <a:effectLst/>
              </a:rPr>
              <a:t> τους </a:t>
            </a:r>
            <a:r>
              <a:rPr lang="el-GR" sz="2000" dirty="0" err="1">
                <a:effectLst/>
              </a:rPr>
              <a:t>άλλους</a:t>
            </a:r>
            <a:r>
              <a:rPr lang="el-GR" sz="2000" dirty="0">
                <a:effectLst/>
              </a:rPr>
              <a:t>. </a:t>
            </a:r>
            <a:r>
              <a:rPr lang="el-GR" sz="2000" dirty="0" err="1">
                <a:effectLst/>
              </a:rPr>
              <a:t>Ακούγονται</a:t>
            </a:r>
            <a:r>
              <a:rPr lang="el-GR" sz="2000" dirty="0">
                <a:effectLst/>
              </a:rPr>
              <a:t> </a:t>
            </a:r>
            <a:r>
              <a:rPr lang="el-GR" sz="2000" dirty="0" err="1">
                <a:effectLst/>
              </a:rPr>
              <a:t>περισσότερο</a:t>
            </a:r>
            <a:r>
              <a:rPr lang="el-GR" sz="2000" dirty="0">
                <a:effectLst/>
              </a:rPr>
              <a:t>. </a:t>
            </a:r>
          </a:p>
          <a:p>
            <a:pPr>
              <a:buFont typeface="Arial" panose="020B0604020202020204" pitchFamily="34" charset="0"/>
              <a:buChar char="•"/>
            </a:pPr>
            <a:r>
              <a:rPr lang="el-GR" sz="2000" dirty="0" err="1">
                <a:effectLst/>
              </a:rPr>
              <a:t>Ομοφοβία</a:t>
            </a:r>
            <a:r>
              <a:rPr lang="el-GR" sz="2000" dirty="0">
                <a:effectLst/>
              </a:rPr>
              <a:t>, </a:t>
            </a:r>
            <a:r>
              <a:rPr lang="el-GR" sz="2000" dirty="0" err="1">
                <a:effectLst/>
              </a:rPr>
              <a:t>τρανσφοβία</a:t>
            </a:r>
            <a:r>
              <a:rPr lang="el-GR" sz="2000" dirty="0">
                <a:effectLst/>
              </a:rPr>
              <a:t>:</a:t>
            </a:r>
          </a:p>
          <a:p>
            <a:pPr lvl="1"/>
            <a:r>
              <a:rPr lang="el-GR" sz="2000" dirty="0">
                <a:effectLst/>
              </a:rPr>
              <a:t>Περιθωριοποίηση εναλλακτικών </a:t>
            </a:r>
            <a:r>
              <a:rPr lang="el-GR" sz="2000" dirty="0" err="1">
                <a:effectLst/>
              </a:rPr>
              <a:t>αρρενωποτήτων</a:t>
            </a:r>
            <a:r>
              <a:rPr lang="el-GR" sz="2000" dirty="0">
                <a:effectLst/>
              </a:rPr>
              <a:t> / θηλυκοτήτων</a:t>
            </a:r>
          </a:p>
          <a:p>
            <a:pPr lvl="1"/>
            <a:r>
              <a:rPr lang="el-GR" sz="2000" dirty="0">
                <a:effectLst/>
              </a:rPr>
              <a:t>Υψηλά ποσοστά βίας </a:t>
            </a:r>
            <a:r>
              <a:rPr lang="el-GR" sz="2000" b="0" i="0" dirty="0">
                <a:effectLst/>
              </a:rPr>
              <a:t>ΛΟΑΤΚΙ+ παιδιών (πειράγματα, υποτιμητικά σχόλια, περιθωριοποίηση) </a:t>
            </a:r>
            <a:endParaRPr lang="en-CY" sz="2000" dirty="0"/>
          </a:p>
        </p:txBody>
      </p:sp>
      <p:pic>
        <p:nvPicPr>
          <p:cNvPr id="12292" name="Picture 4" descr="Preventing and combating sexism">
            <a:extLst>
              <a:ext uri="{FF2B5EF4-FFF2-40B4-BE49-F238E27FC236}">
                <a16:creationId xmlns:a16="http://schemas.microsoft.com/office/drawing/2014/main" id="{2304C102-E186-2825-C90B-E9EB2E57F4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31746" y="2671433"/>
            <a:ext cx="4027893" cy="2263164"/>
          </a:xfrm>
          <a:prstGeom prst="rect">
            <a:avLst/>
          </a:prstGeom>
          <a:noFill/>
          <a:extLst>
            <a:ext uri="{909E8E84-426E-40DD-AFC4-6F175D3DCCD1}">
              <a14:hiddenFill xmlns:a14="http://schemas.microsoft.com/office/drawing/2010/main">
                <a:solidFill>
                  <a:srgbClr val="FFFFFF"/>
                </a:solidFill>
              </a14:hiddenFill>
            </a:ext>
          </a:extLst>
        </p:spPr>
      </p:pic>
      <p:sp>
        <p:nvSpPr>
          <p:cNvPr id="12304" name="Freeform: Shape 1230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799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292C-7131-3EE6-49A5-69F3172EE37E}"/>
              </a:ext>
            </a:extLst>
          </p:cNvPr>
          <p:cNvSpPr>
            <a:spLocks noGrp="1"/>
          </p:cNvSpPr>
          <p:nvPr>
            <p:ph type="title"/>
          </p:nvPr>
        </p:nvSpPr>
        <p:spPr/>
        <p:txBody>
          <a:bodyPr/>
          <a:lstStyle/>
          <a:p>
            <a:r>
              <a:rPr lang="el-GR" b="1" dirty="0"/>
              <a:t>Θεματικές Ενότητες μέσα από το Αναλυτικό Πρόγραμμα Αγωγής Ζωής/Αγωγής Υγείας </a:t>
            </a:r>
            <a:endParaRPr lang="en-CY" b="1" dirty="0"/>
          </a:p>
        </p:txBody>
      </p:sp>
      <p:sp>
        <p:nvSpPr>
          <p:cNvPr id="3" name="Content Placeholder 2">
            <a:extLst>
              <a:ext uri="{FF2B5EF4-FFF2-40B4-BE49-F238E27FC236}">
                <a16:creationId xmlns:a16="http://schemas.microsoft.com/office/drawing/2014/main" id="{C910511F-F03B-BD32-EE73-D10C8699A3F3}"/>
              </a:ext>
            </a:extLst>
          </p:cNvPr>
          <p:cNvSpPr>
            <a:spLocks noGrp="1"/>
          </p:cNvSpPr>
          <p:nvPr>
            <p:ph idx="1"/>
          </p:nvPr>
        </p:nvSpPr>
        <p:spPr>
          <a:xfrm>
            <a:off x="838200" y="1825625"/>
            <a:ext cx="10515600" cy="4846638"/>
          </a:xfrm>
        </p:spPr>
        <p:txBody>
          <a:bodyPr>
            <a:normAutofit fontScale="70000" lnSpcReduction="20000"/>
          </a:bodyPr>
          <a:lstStyle/>
          <a:p>
            <a:pPr marL="0" indent="0">
              <a:buNone/>
            </a:pPr>
            <a:r>
              <a:rPr lang="el-GR" sz="3200" b="1" u="sng" dirty="0"/>
              <a:t>Α τάξη:</a:t>
            </a:r>
          </a:p>
          <a:p>
            <a:pPr marL="0" indent="0">
              <a:buNone/>
            </a:pPr>
            <a:r>
              <a:rPr lang="el-GR" sz="3200" b="1" dirty="0"/>
              <a:t>Ανάπτυξη και ενδυνάμωση εαυτού:</a:t>
            </a:r>
          </a:p>
          <a:p>
            <a:pPr>
              <a:buFontTx/>
              <a:buChar char="-"/>
            </a:pPr>
            <a:r>
              <a:rPr lang="el-GR" sz="3200" dirty="0"/>
              <a:t>Αυτοεκτίμηση – ενδυνάμωση </a:t>
            </a:r>
            <a:r>
              <a:rPr lang="el-GR" sz="3200" dirty="0" err="1"/>
              <a:t>αυτοεικόνας</a:t>
            </a:r>
            <a:endParaRPr lang="el-GR" sz="3200" dirty="0"/>
          </a:p>
          <a:p>
            <a:pPr>
              <a:buFontTx/>
              <a:buChar char="-"/>
            </a:pPr>
            <a:r>
              <a:rPr lang="el-GR" sz="3200" dirty="0"/>
              <a:t>Αξία σεβασμού </a:t>
            </a:r>
          </a:p>
          <a:p>
            <a:pPr marL="457200" indent="-457200">
              <a:buAutoNum type="arabicPeriod"/>
            </a:pPr>
            <a:endParaRPr lang="el-GR" sz="3200" u="sng" dirty="0"/>
          </a:p>
          <a:p>
            <a:pPr marL="0" indent="0">
              <a:buNone/>
            </a:pPr>
            <a:r>
              <a:rPr lang="el-GR" sz="3200" b="1" dirty="0"/>
              <a:t>Δημιουργία και Βελτίωση Κοινωνικού Εαυτού</a:t>
            </a:r>
          </a:p>
          <a:p>
            <a:pPr marL="0" indent="0">
              <a:buNone/>
            </a:pPr>
            <a:r>
              <a:rPr lang="el-GR" sz="3200" dirty="0"/>
              <a:t> - Φιλία και υγιείς διαπροσωπικές σχέσεις </a:t>
            </a:r>
            <a:endParaRPr lang="el-GR" sz="3200" b="1" dirty="0"/>
          </a:p>
          <a:p>
            <a:pPr marL="0" indent="0">
              <a:buNone/>
            </a:pPr>
            <a:endParaRPr lang="el-GR" sz="3200" dirty="0"/>
          </a:p>
          <a:p>
            <a:pPr marL="0" indent="0">
              <a:buNone/>
            </a:pPr>
            <a:r>
              <a:rPr lang="el-GR" sz="3200" b="1" u="sng" dirty="0"/>
              <a:t>Β΄</a:t>
            </a:r>
            <a:r>
              <a:rPr lang="en-US" sz="3200" b="1" u="sng" dirty="0"/>
              <a:t> </a:t>
            </a:r>
            <a:r>
              <a:rPr lang="el-GR" sz="3200" b="1" u="sng" dirty="0"/>
              <a:t>τάξη:</a:t>
            </a:r>
          </a:p>
          <a:p>
            <a:pPr marL="0" indent="0">
              <a:buNone/>
            </a:pPr>
            <a:r>
              <a:rPr lang="el-GR" sz="3200" dirty="0" err="1"/>
              <a:t>Διαπολιτισμικότητα</a:t>
            </a:r>
            <a:r>
              <a:rPr lang="el-GR" sz="3200" dirty="0"/>
              <a:t>, αποδοχή και διαχείριση διαφορετικότητας</a:t>
            </a:r>
          </a:p>
          <a:p>
            <a:pPr>
              <a:buFontTx/>
              <a:buChar char="-"/>
            </a:pPr>
            <a:r>
              <a:rPr lang="el-GR" sz="3200" dirty="0"/>
              <a:t>Ομοιότητες και διαφορές ατόμων</a:t>
            </a:r>
          </a:p>
          <a:p>
            <a:pPr>
              <a:buFontTx/>
              <a:buChar char="-"/>
            </a:pPr>
            <a:r>
              <a:rPr lang="el-GR" sz="3200" dirty="0"/>
              <a:t>Οφέλη ποικιλομορφίας </a:t>
            </a:r>
          </a:p>
          <a:p>
            <a:pPr>
              <a:buFontTx/>
              <a:buChar char="-"/>
            </a:pPr>
            <a:r>
              <a:rPr lang="el-GR" sz="3200" dirty="0"/>
              <a:t>Στερεότυπα μέσω παραμυθιών και ΜΜΕ </a:t>
            </a:r>
          </a:p>
          <a:p>
            <a:endParaRPr lang="en-CY" dirty="0"/>
          </a:p>
        </p:txBody>
      </p:sp>
    </p:spTree>
    <p:extLst>
      <p:ext uri="{BB962C8B-B14F-4D97-AF65-F5344CB8AC3E}">
        <p14:creationId xmlns:p14="http://schemas.microsoft.com/office/powerpoint/2010/main" val="369916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81241-4CAA-502B-D8A7-E04B94FDF0A8}"/>
              </a:ext>
            </a:extLst>
          </p:cNvPr>
          <p:cNvSpPr>
            <a:spLocks noGrp="1"/>
          </p:cNvSpPr>
          <p:nvPr>
            <p:ph idx="1"/>
          </p:nvPr>
        </p:nvSpPr>
        <p:spPr>
          <a:xfrm>
            <a:off x="838200" y="825500"/>
            <a:ext cx="10515600" cy="5719763"/>
          </a:xfrm>
        </p:spPr>
        <p:txBody>
          <a:bodyPr>
            <a:normAutofit/>
          </a:bodyPr>
          <a:lstStyle/>
          <a:p>
            <a:pPr marL="0" indent="0">
              <a:buNone/>
            </a:pPr>
            <a:r>
              <a:rPr lang="el-GR" sz="2200" b="1" u="sng" dirty="0"/>
              <a:t>Γ τάξη:</a:t>
            </a:r>
          </a:p>
          <a:p>
            <a:pPr marL="0" indent="0">
              <a:buNone/>
            </a:pPr>
            <a:r>
              <a:rPr lang="el-GR" sz="2200" b="1" dirty="0"/>
              <a:t>Οικογενειακός προγραμματισμός, σεξουαλική και αναπαραγωγική Υγεία</a:t>
            </a:r>
          </a:p>
          <a:p>
            <a:pPr>
              <a:buFontTx/>
              <a:buChar char="-"/>
            </a:pPr>
            <a:r>
              <a:rPr lang="el-GR" sz="2200" dirty="0"/>
              <a:t>Αποδόμηση στερεοτυπικών ρόλων των φύλων</a:t>
            </a:r>
          </a:p>
          <a:p>
            <a:pPr marL="0" indent="0">
              <a:buNone/>
            </a:pPr>
            <a:endParaRPr lang="el-GR" sz="2200" dirty="0"/>
          </a:p>
          <a:p>
            <a:pPr marL="0" indent="0">
              <a:buNone/>
            </a:pPr>
            <a:r>
              <a:rPr lang="el-GR" sz="2200" b="1" dirty="0" err="1"/>
              <a:t>Διαπολιτισμικότητα</a:t>
            </a:r>
            <a:r>
              <a:rPr lang="el-GR" sz="2200" b="1" dirty="0"/>
              <a:t>, αποδοχή και διαχείριση διαφορετικότητας </a:t>
            </a:r>
          </a:p>
          <a:p>
            <a:pPr>
              <a:buFontTx/>
              <a:buChar char="-"/>
            </a:pPr>
            <a:r>
              <a:rPr lang="el-GR" sz="2200" dirty="0"/>
              <a:t>Στερεότυπα και αποδόμησή τους σε σχέση με τις διαφορές ατόμων από διάφορα πλαίσια </a:t>
            </a:r>
          </a:p>
          <a:p>
            <a:pPr>
              <a:buFontTx/>
              <a:buChar char="-"/>
            </a:pPr>
            <a:r>
              <a:rPr lang="el-GR" sz="2200" dirty="0"/>
              <a:t>Σεβασμός στη διαφορετικότητα </a:t>
            </a:r>
          </a:p>
          <a:p>
            <a:pPr>
              <a:buFontTx/>
              <a:buChar char="-"/>
            </a:pPr>
            <a:endParaRPr lang="el-GR" sz="2200" dirty="0"/>
          </a:p>
          <a:p>
            <a:pPr marL="0" indent="0">
              <a:buNone/>
            </a:pPr>
            <a:r>
              <a:rPr lang="el-GR" sz="2200" b="1" u="sng" dirty="0"/>
              <a:t>Δ τάξη:</a:t>
            </a:r>
          </a:p>
          <a:p>
            <a:pPr marL="0" indent="0">
              <a:buNone/>
            </a:pPr>
            <a:r>
              <a:rPr lang="el-GR" sz="2200" b="1" dirty="0"/>
              <a:t>Ανάπτυξη κοινωνικών δεξιοτήτων και υγιών διαπροσωπικών σχέσεων</a:t>
            </a:r>
          </a:p>
          <a:p>
            <a:pPr>
              <a:buFontTx/>
              <a:buChar char="-"/>
            </a:pPr>
            <a:r>
              <a:rPr lang="el-GR" sz="2200" dirty="0"/>
              <a:t>Το φαινόμενο του εκφοβισμού: έννοια, μορφές, τρόποι αντιμετώπισης και προστασίας </a:t>
            </a:r>
          </a:p>
          <a:p>
            <a:pPr marL="0" indent="0">
              <a:buNone/>
            </a:pPr>
            <a:endParaRPr lang="en-CY" sz="2200" dirty="0"/>
          </a:p>
        </p:txBody>
      </p:sp>
    </p:spTree>
    <p:extLst>
      <p:ext uri="{BB962C8B-B14F-4D97-AF65-F5344CB8AC3E}">
        <p14:creationId xmlns:p14="http://schemas.microsoft.com/office/powerpoint/2010/main" val="307871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7479B-A5D2-76AF-794B-757158E70525}"/>
              </a:ext>
            </a:extLst>
          </p:cNvPr>
          <p:cNvSpPr>
            <a:spLocks noGrp="1"/>
          </p:cNvSpPr>
          <p:nvPr>
            <p:ph idx="1"/>
          </p:nvPr>
        </p:nvSpPr>
        <p:spPr>
          <a:xfrm>
            <a:off x="838200" y="790575"/>
            <a:ext cx="10515600" cy="5805488"/>
          </a:xfrm>
        </p:spPr>
        <p:txBody>
          <a:bodyPr>
            <a:normAutofit/>
          </a:bodyPr>
          <a:lstStyle/>
          <a:p>
            <a:pPr marL="0" indent="0">
              <a:buNone/>
            </a:pPr>
            <a:r>
              <a:rPr lang="el-GR" sz="2200" b="1" u="sng" dirty="0"/>
              <a:t>Ε΄ τάξη:</a:t>
            </a:r>
          </a:p>
          <a:p>
            <a:pPr marL="0" indent="0">
              <a:buNone/>
            </a:pPr>
            <a:r>
              <a:rPr lang="el-GR" sz="2200" b="1" dirty="0"/>
              <a:t>Ανάπτυξη και εξέλιξη εαυτού:</a:t>
            </a:r>
          </a:p>
          <a:p>
            <a:pPr>
              <a:buFontTx/>
              <a:buChar char="-"/>
            </a:pPr>
            <a:r>
              <a:rPr lang="el-GR" sz="2200" dirty="0"/>
              <a:t>Διαστάσεις εαυτού (σωματική, νοητική, συναισθηματική, κοινωνική και ηθική) </a:t>
            </a:r>
          </a:p>
          <a:p>
            <a:pPr>
              <a:buFontTx/>
              <a:buChar char="-"/>
            </a:pPr>
            <a:r>
              <a:rPr lang="el-GR" sz="2200" dirty="0"/>
              <a:t>Εφηβεία</a:t>
            </a:r>
          </a:p>
          <a:p>
            <a:pPr marL="0" indent="0">
              <a:buNone/>
            </a:pPr>
            <a:endParaRPr lang="el-GR" sz="2200" dirty="0"/>
          </a:p>
          <a:p>
            <a:pPr marL="0" indent="0">
              <a:buNone/>
            </a:pPr>
            <a:r>
              <a:rPr lang="el-GR" sz="2200" b="1" dirty="0" err="1"/>
              <a:t>Διαπολιτισμικότητα</a:t>
            </a:r>
            <a:r>
              <a:rPr lang="el-GR" sz="2200" b="1" dirty="0"/>
              <a:t>, αποδοχή και διαχείριση διαφορετικότητας </a:t>
            </a:r>
          </a:p>
          <a:p>
            <a:pPr>
              <a:buFontTx/>
              <a:buChar char="-"/>
            </a:pPr>
            <a:r>
              <a:rPr lang="el-GR" sz="2200" dirty="0"/>
              <a:t>Υγιής συνύπαρξη / συμβίωση όλων των ατόμων</a:t>
            </a:r>
          </a:p>
          <a:p>
            <a:pPr>
              <a:buFontTx/>
              <a:buChar char="-"/>
            </a:pPr>
            <a:r>
              <a:rPr lang="el-GR" sz="2200" dirty="0"/>
              <a:t>Στερεότυπα στο άμεσο και ευρύτερο περιβάλλον</a:t>
            </a:r>
          </a:p>
          <a:p>
            <a:pPr>
              <a:buFontTx/>
              <a:buChar char="-"/>
            </a:pPr>
            <a:endParaRPr lang="el-GR" sz="2200" dirty="0"/>
          </a:p>
          <a:p>
            <a:pPr marL="0" indent="0">
              <a:buNone/>
            </a:pPr>
            <a:r>
              <a:rPr lang="el-GR" sz="2200" b="1" u="sng" dirty="0" err="1"/>
              <a:t>Στ</a:t>
            </a:r>
            <a:r>
              <a:rPr lang="el-GR" sz="2200" b="1" u="sng" dirty="0"/>
              <a:t>΄ τάξη:</a:t>
            </a:r>
          </a:p>
          <a:p>
            <a:pPr marL="0" indent="0">
              <a:buNone/>
            </a:pPr>
            <a:r>
              <a:rPr lang="el-GR" sz="2200" b="1" dirty="0"/>
              <a:t>Ανάπτυξη κοινωνικών δεξιοτήτων και υγιών διαπροσωπικών σχέσεων</a:t>
            </a:r>
          </a:p>
          <a:p>
            <a:pPr>
              <a:buFontTx/>
              <a:buChar char="-"/>
            </a:pPr>
            <a:r>
              <a:rPr lang="el-GR" sz="2200" dirty="0"/>
              <a:t>Φιλία / Επιρροές φίλων</a:t>
            </a:r>
          </a:p>
          <a:p>
            <a:pPr marL="0" indent="0">
              <a:buNone/>
            </a:pPr>
            <a:endParaRPr lang="en-CY" sz="2200" dirty="0"/>
          </a:p>
          <a:p>
            <a:pPr marL="0" indent="0">
              <a:buNone/>
            </a:pPr>
            <a:endParaRPr lang="el-GR" sz="2200" dirty="0"/>
          </a:p>
          <a:p>
            <a:pPr marL="0" indent="0">
              <a:buNone/>
            </a:pPr>
            <a:endParaRPr lang="en-CY" sz="2200" dirty="0"/>
          </a:p>
        </p:txBody>
      </p:sp>
    </p:spTree>
    <p:extLst>
      <p:ext uri="{BB962C8B-B14F-4D97-AF65-F5344CB8AC3E}">
        <p14:creationId xmlns:p14="http://schemas.microsoft.com/office/powerpoint/2010/main" val="119117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4EA0F2-EA9C-69EC-75F4-B4B2F7B50BB5}"/>
              </a:ext>
            </a:extLst>
          </p:cNvPr>
          <p:cNvSpPr>
            <a:spLocks noGrp="1"/>
          </p:cNvSpPr>
          <p:nvPr>
            <p:ph type="title"/>
          </p:nvPr>
        </p:nvSpPr>
        <p:spPr>
          <a:xfrm>
            <a:off x="1137036" y="548640"/>
            <a:ext cx="9543405" cy="1188720"/>
          </a:xfrm>
        </p:spPr>
        <p:txBody>
          <a:bodyPr>
            <a:normAutofit/>
          </a:bodyPr>
          <a:lstStyle/>
          <a:p>
            <a:r>
              <a:rPr lang="el-GR" dirty="0">
                <a:solidFill>
                  <a:schemeClr val="tx1">
                    <a:lumMod val="85000"/>
                    <a:lumOff val="15000"/>
                  </a:schemeClr>
                </a:solidFill>
              </a:rPr>
              <a:t>Προτεινόμενες δραστηριότητες </a:t>
            </a:r>
            <a:endParaRPr lang="en-CY"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MrsQuimbyReads | Teaching Resources: Red, A Crayon's Story">
            <a:extLst>
              <a:ext uri="{FF2B5EF4-FFF2-40B4-BE49-F238E27FC236}">
                <a16:creationId xmlns:a16="http://schemas.microsoft.com/office/drawing/2014/main" id="{18B42CA7-E700-2A1D-367C-5054EB562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669" y="2125170"/>
            <a:ext cx="5418138" cy="418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5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6751-2ECA-A942-6AD0-5546B336F2F1}"/>
              </a:ext>
            </a:extLst>
          </p:cNvPr>
          <p:cNvSpPr>
            <a:spLocks noGrp="1"/>
          </p:cNvSpPr>
          <p:nvPr>
            <p:ph type="title"/>
          </p:nvPr>
        </p:nvSpPr>
        <p:spPr/>
        <p:txBody>
          <a:bodyPr/>
          <a:lstStyle/>
          <a:p>
            <a:r>
              <a:rPr lang="el-GR" b="1" dirty="0"/>
              <a:t>Δομή παρουσίασης</a:t>
            </a:r>
            <a:endParaRPr lang="en-CY" b="1" dirty="0"/>
          </a:p>
        </p:txBody>
      </p:sp>
      <p:sp>
        <p:nvSpPr>
          <p:cNvPr id="3" name="Content Placeholder 2">
            <a:extLst>
              <a:ext uri="{FF2B5EF4-FFF2-40B4-BE49-F238E27FC236}">
                <a16:creationId xmlns:a16="http://schemas.microsoft.com/office/drawing/2014/main" id="{883906D1-59F1-1238-417F-89819869D819}"/>
              </a:ext>
            </a:extLst>
          </p:cNvPr>
          <p:cNvSpPr>
            <a:spLocks noGrp="1"/>
          </p:cNvSpPr>
          <p:nvPr>
            <p:ph idx="1"/>
          </p:nvPr>
        </p:nvSpPr>
        <p:spPr/>
        <p:txBody>
          <a:bodyPr/>
          <a:lstStyle/>
          <a:p>
            <a:pPr marL="514350" indent="-514350">
              <a:buAutoNum type="arabicParenR"/>
            </a:pPr>
            <a:r>
              <a:rPr lang="el-GR" dirty="0"/>
              <a:t>Βασικές έννοιες</a:t>
            </a:r>
          </a:p>
          <a:p>
            <a:pPr marL="514350" indent="-514350">
              <a:buAutoNum type="arabicParenR"/>
            </a:pPr>
            <a:r>
              <a:rPr lang="el-GR" dirty="0"/>
              <a:t>Περίληψη παραμυθιού</a:t>
            </a:r>
          </a:p>
          <a:p>
            <a:pPr marL="514350" indent="-514350">
              <a:buAutoNum type="arabicParenR"/>
            </a:pPr>
            <a:r>
              <a:rPr lang="el-GR" dirty="0"/>
              <a:t>Θέματα προς συζήτηση</a:t>
            </a:r>
          </a:p>
          <a:p>
            <a:pPr marL="514350" indent="-514350">
              <a:buAutoNum type="arabicParenR"/>
            </a:pPr>
            <a:r>
              <a:rPr lang="el-GR" dirty="0"/>
              <a:t>Σημαντικότητα θέματος</a:t>
            </a:r>
          </a:p>
          <a:p>
            <a:pPr marL="514350" indent="-514350">
              <a:buAutoNum type="arabicParenR"/>
            </a:pPr>
            <a:r>
              <a:rPr lang="el-GR" dirty="0"/>
              <a:t>Θεματικές ενότητες μέσα από το Αναλυτικό Πρόγραμμα Αγωγής Ζωής / Αγωγής Υγείας</a:t>
            </a:r>
          </a:p>
          <a:p>
            <a:pPr marL="514350" indent="-514350">
              <a:buAutoNum type="arabicParenR"/>
            </a:pPr>
            <a:r>
              <a:rPr lang="el-GR" dirty="0"/>
              <a:t>Προτεινόμενες δραστηριότητες</a:t>
            </a:r>
            <a:endParaRPr lang="en-CY" dirty="0"/>
          </a:p>
        </p:txBody>
      </p:sp>
    </p:spTree>
    <p:extLst>
      <p:ext uri="{BB962C8B-B14F-4D97-AF65-F5344CB8AC3E}">
        <p14:creationId xmlns:p14="http://schemas.microsoft.com/office/powerpoint/2010/main" val="1991767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7A9BB-8902-B4F1-2032-A7B4C40E9552}"/>
              </a:ext>
            </a:extLst>
          </p:cNvPr>
          <p:cNvSpPr>
            <a:spLocks noGrp="1"/>
          </p:cNvSpPr>
          <p:nvPr>
            <p:ph type="title"/>
          </p:nvPr>
        </p:nvSpPr>
        <p:spPr>
          <a:xfrm>
            <a:off x="1137034" y="609600"/>
            <a:ext cx="6889366" cy="1322887"/>
          </a:xfrm>
        </p:spPr>
        <p:txBody>
          <a:bodyPr>
            <a:normAutofit/>
          </a:bodyPr>
          <a:lstStyle/>
          <a:p>
            <a:r>
              <a:rPr lang="el-GR" dirty="0"/>
              <a:t>1. </a:t>
            </a:r>
            <a:r>
              <a:rPr lang="el-GR" dirty="0" err="1"/>
              <a:t>Αφόρμηση</a:t>
            </a:r>
            <a:r>
              <a:rPr lang="el-GR" dirty="0"/>
              <a:t>: Με ένα κόκκινο ζωγραφίζω…</a:t>
            </a:r>
            <a:endParaRPr lang="en-CY" dirty="0"/>
          </a:p>
        </p:txBody>
      </p:sp>
      <p:sp>
        <p:nvSpPr>
          <p:cNvPr id="3088" name="Freeform: Shape 3087">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C7E5E37-F54A-FE07-E126-836DE24A812B}"/>
              </a:ext>
            </a:extLst>
          </p:cNvPr>
          <p:cNvSpPr>
            <a:spLocks noGrp="1"/>
          </p:cNvSpPr>
          <p:nvPr>
            <p:ph idx="1"/>
          </p:nvPr>
        </p:nvSpPr>
        <p:spPr>
          <a:xfrm>
            <a:off x="1137034" y="2194102"/>
            <a:ext cx="7232265" cy="3230883"/>
          </a:xfrm>
        </p:spPr>
        <p:txBody>
          <a:bodyPr>
            <a:noAutofit/>
          </a:bodyPr>
          <a:lstStyle/>
          <a:p>
            <a:r>
              <a:rPr lang="el-GR" sz="2200" dirty="0"/>
              <a:t>Παρουσίαση ενός κόκκινου κραγιονιού.</a:t>
            </a:r>
          </a:p>
          <a:p>
            <a:r>
              <a:rPr lang="el-GR" sz="2200" b="1" dirty="0"/>
              <a:t>Ερώτημα: Τι μπορούμε να ζωγραφίσουμε με ένα κόκκινο;</a:t>
            </a:r>
          </a:p>
          <a:p>
            <a:pPr lvl="0">
              <a:buFont typeface="Arial" panose="020B0604020202020204" pitchFamily="34" charset="0"/>
              <a:buChar char="•"/>
            </a:pPr>
            <a:r>
              <a:rPr lang="el-GR" sz="2200" dirty="0"/>
              <a:t>Τα παιδιά γράφουν ανώνυμα σε ένα χαρτάκι τις σκέψεις τους και τις τοποθετούν σε ένα κουτί.</a:t>
            </a:r>
          </a:p>
          <a:p>
            <a:pPr>
              <a:buFont typeface="Arial" panose="020B0604020202020204" pitchFamily="34" charset="0"/>
              <a:buChar char="•"/>
            </a:pPr>
            <a:r>
              <a:rPr lang="el-GR" sz="2200" dirty="0"/>
              <a:t> Μεγαλόφωνη ανάγνωση ιδεών, ώστε να ξεκινήσει η συζήτηση. </a:t>
            </a:r>
            <a:endParaRPr lang="en-US" sz="2200" dirty="0"/>
          </a:p>
          <a:p>
            <a:pPr>
              <a:buFont typeface="Arial" panose="020B0604020202020204" pitchFamily="34" charset="0"/>
              <a:buChar char="•"/>
            </a:pPr>
            <a:r>
              <a:rPr lang="el-GR" sz="2200" dirty="0"/>
              <a:t> Εντοπισμός </a:t>
            </a:r>
            <a:r>
              <a:rPr lang="el-GR" sz="2200" b="1" dirty="0"/>
              <a:t>κοινών μοτίβων </a:t>
            </a:r>
            <a:r>
              <a:rPr lang="el-GR" sz="2200" dirty="0"/>
              <a:t>σε σχέση με τις σκέψεις/παρατηρήσεις παιδιών – Καταγραφή στον πίνακα. </a:t>
            </a:r>
            <a:endParaRPr lang="en-US" sz="2200" dirty="0"/>
          </a:p>
          <a:p>
            <a:pPr>
              <a:buFont typeface="Arial" panose="020B0604020202020204" pitchFamily="34" charset="0"/>
              <a:buChar char="•"/>
            </a:pPr>
            <a:r>
              <a:rPr lang="el-GR" sz="2200" b="1" dirty="0"/>
              <a:t>Παρουσίαση εξωφύλλου βιβλίου (όπου το Κόκκινο κραγιόνι έχει μπλε μύτη):</a:t>
            </a:r>
          </a:p>
          <a:p>
            <a:pPr marL="457200" lvl="1" indent="0">
              <a:buNone/>
            </a:pPr>
            <a:r>
              <a:rPr lang="el-GR" sz="1800" b="1" dirty="0"/>
              <a:t> </a:t>
            </a:r>
            <a:r>
              <a:rPr lang="el-GR" sz="1800" dirty="0"/>
              <a:t>– Προβληματισμός εάν με το κόκκινο μπορούμε να ζωγραφίσουμε κι άλλα, διαφορετικά πράγματα.</a:t>
            </a:r>
            <a:endParaRPr lang="en-CY" sz="1800" dirty="0"/>
          </a:p>
          <a:p>
            <a:endParaRPr lang="el-GR" sz="2200" dirty="0"/>
          </a:p>
          <a:p>
            <a:endParaRPr lang="en-CY" sz="2200" dirty="0"/>
          </a:p>
        </p:txBody>
      </p:sp>
      <p:sp>
        <p:nvSpPr>
          <p:cNvPr id="3090" name="Freeform: Shape 3089">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d a Crayon's Story">
            <a:extLst>
              <a:ext uri="{FF2B5EF4-FFF2-40B4-BE49-F238E27FC236}">
                <a16:creationId xmlns:a16="http://schemas.microsoft.com/office/drawing/2014/main" id="{0C3C3877-A7F5-80FC-B722-3B370DD301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45322" y="-1556888"/>
            <a:ext cx="1968951" cy="787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9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4E4C3EF-7EE6-A74C-E74F-C19E64E23692}"/>
              </a:ext>
            </a:extLst>
          </p:cNvPr>
          <p:cNvSpPr>
            <a:spLocks noGrp="1"/>
          </p:cNvSpPr>
          <p:nvPr>
            <p:ph type="title"/>
          </p:nvPr>
        </p:nvSpPr>
        <p:spPr>
          <a:xfrm>
            <a:off x="828675" y="681475"/>
            <a:ext cx="10534650" cy="817403"/>
          </a:xfrm>
        </p:spPr>
        <p:txBody>
          <a:bodyPr vert="horz" lIns="91440" tIns="45720" rIns="91440" bIns="45720" rtlCol="0" anchor="b">
            <a:normAutofit/>
          </a:bodyPr>
          <a:lstStyle/>
          <a:p>
            <a:r>
              <a:rPr lang="en-US" kern="1200" dirty="0">
                <a:solidFill>
                  <a:schemeClr val="tx1"/>
                </a:solidFill>
                <a:latin typeface="+mj-lt"/>
                <a:ea typeface="+mj-ea"/>
                <a:cs typeface="+mj-cs"/>
              </a:rPr>
              <a:t>2. </a:t>
            </a:r>
            <a:r>
              <a:rPr lang="en-US" kern="1200" dirty="0" err="1">
                <a:solidFill>
                  <a:schemeClr val="tx1"/>
                </a:solidFill>
                <a:latin typeface="+mj-lt"/>
                <a:ea typeface="+mj-ea"/>
                <a:cs typeface="+mj-cs"/>
              </a:rPr>
              <a:t>Αφήγηση</a:t>
            </a:r>
            <a:r>
              <a:rPr lang="en-US" kern="1200" dirty="0">
                <a:solidFill>
                  <a:schemeClr val="tx1"/>
                </a:solidFill>
                <a:latin typeface="+mj-lt"/>
                <a:ea typeface="+mj-ea"/>
                <a:cs typeface="+mj-cs"/>
              </a:rPr>
              <a:t> πα</a:t>
            </a:r>
            <a:r>
              <a:rPr lang="en-US" kern="1200" dirty="0" err="1">
                <a:solidFill>
                  <a:schemeClr val="tx1"/>
                </a:solidFill>
                <a:latin typeface="+mj-lt"/>
                <a:ea typeface="+mj-ea"/>
                <a:cs typeface="+mj-cs"/>
              </a:rPr>
              <a:t>ρ</a:t>
            </a:r>
            <a:r>
              <a:rPr lang="en-US" kern="1200" dirty="0">
                <a:solidFill>
                  <a:schemeClr val="tx1"/>
                </a:solidFill>
                <a:latin typeface="+mj-lt"/>
                <a:ea typeface="+mj-ea"/>
                <a:cs typeface="+mj-cs"/>
              </a:rPr>
              <a:t>α</a:t>
            </a:r>
            <a:r>
              <a:rPr lang="en-US" kern="1200" dirty="0" err="1">
                <a:solidFill>
                  <a:schemeClr val="tx1"/>
                </a:solidFill>
                <a:latin typeface="+mj-lt"/>
                <a:ea typeface="+mj-ea"/>
                <a:cs typeface="+mj-cs"/>
              </a:rPr>
              <a:t>μυθιού</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5088EB5-4C98-13A7-BF2F-B6495003C81C}"/>
              </a:ext>
            </a:extLst>
          </p:cNvPr>
          <p:cNvSpPr>
            <a:spLocks noGrp="1"/>
          </p:cNvSpPr>
          <p:nvPr>
            <p:ph idx="1"/>
          </p:nvPr>
        </p:nvSpPr>
        <p:spPr>
          <a:xfrm>
            <a:off x="-1" y="2180353"/>
            <a:ext cx="8426823" cy="397567"/>
          </a:xfrm>
        </p:spPr>
        <p:txBody>
          <a:bodyPr vert="horz" lIns="91440" tIns="45720" rIns="91440" bIns="45720" rtlCol="0">
            <a:normAutofit/>
          </a:bodyPr>
          <a:lstStyle/>
          <a:p>
            <a:pPr algn="ctr"/>
            <a:r>
              <a:rPr lang="en-US" sz="2200" kern="1200" dirty="0" err="1">
                <a:solidFill>
                  <a:schemeClr val="tx1"/>
                </a:solidFill>
                <a:latin typeface="+mn-lt"/>
                <a:ea typeface="+mn-ea"/>
                <a:cs typeface="+mn-cs"/>
              </a:rPr>
              <a:t>Αφήγηση</a:t>
            </a:r>
            <a:r>
              <a:rPr lang="en-US" sz="2200" kern="1200" dirty="0">
                <a:solidFill>
                  <a:schemeClr val="tx1"/>
                </a:solidFill>
                <a:latin typeface="+mn-lt"/>
                <a:ea typeface="+mn-ea"/>
                <a:cs typeface="+mn-cs"/>
              </a:rPr>
              <a:t> πα</a:t>
            </a:r>
            <a:r>
              <a:rPr lang="en-US" sz="2200" kern="1200" dirty="0" err="1">
                <a:solidFill>
                  <a:schemeClr val="tx1"/>
                </a:solidFill>
                <a:latin typeface="+mn-lt"/>
                <a:ea typeface="+mn-ea"/>
                <a:cs typeface="+mn-cs"/>
              </a:rPr>
              <a:t>ρ</a:t>
            </a:r>
            <a:r>
              <a:rPr lang="en-US" sz="2200" kern="1200" dirty="0">
                <a:solidFill>
                  <a:schemeClr val="tx1"/>
                </a:solidFill>
                <a:latin typeface="+mn-lt"/>
                <a:ea typeface="+mn-ea"/>
                <a:cs typeface="+mn-cs"/>
              </a:rPr>
              <a:t>α</a:t>
            </a:r>
            <a:r>
              <a:rPr lang="en-US" sz="2200" kern="1200" dirty="0" err="1">
                <a:solidFill>
                  <a:schemeClr val="tx1"/>
                </a:solidFill>
                <a:latin typeface="+mn-lt"/>
                <a:ea typeface="+mn-ea"/>
                <a:cs typeface="+mn-cs"/>
              </a:rPr>
              <a:t>μυθιού</a:t>
            </a:r>
            <a:r>
              <a:rPr lang="en-US" sz="2200" kern="1200" dirty="0">
                <a:solidFill>
                  <a:schemeClr val="tx1"/>
                </a:solidFill>
                <a:latin typeface="+mn-lt"/>
                <a:ea typeface="+mn-ea"/>
                <a:cs typeface="+mn-cs"/>
              </a:rPr>
              <a:t> απ</a:t>
            </a:r>
            <a:r>
              <a:rPr lang="en-US" sz="2200" kern="1200" dirty="0" err="1">
                <a:solidFill>
                  <a:schemeClr val="tx1"/>
                </a:solidFill>
                <a:latin typeface="+mn-lt"/>
                <a:ea typeface="+mn-ea"/>
                <a:cs typeface="+mn-cs"/>
              </a:rPr>
              <a:t>ό</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την</a:t>
            </a:r>
            <a:r>
              <a:rPr lang="en-US" sz="2200" kern="1200" dirty="0">
                <a:solidFill>
                  <a:schemeClr val="tx1"/>
                </a:solidFill>
                <a:latin typeface="+mn-lt"/>
                <a:ea typeface="+mn-ea"/>
                <a:cs typeface="+mn-cs"/>
              </a:rPr>
              <a:t>/</a:t>
            </a:r>
            <a:r>
              <a:rPr lang="en-US" sz="2200" kern="1200" dirty="0" err="1">
                <a:solidFill>
                  <a:schemeClr val="tx1"/>
                </a:solidFill>
                <a:latin typeface="+mn-lt"/>
                <a:ea typeface="+mn-ea"/>
                <a:cs typeface="+mn-cs"/>
              </a:rPr>
              <a:t>τον</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εκ</a:t>
            </a:r>
            <a:r>
              <a:rPr lang="en-US" sz="2200" kern="1200" dirty="0">
                <a:solidFill>
                  <a:schemeClr val="tx1"/>
                </a:solidFill>
                <a:latin typeface="+mn-lt"/>
                <a:ea typeface="+mn-ea"/>
                <a:cs typeface="+mn-cs"/>
              </a:rPr>
              <a:t>πα</a:t>
            </a:r>
            <a:r>
              <a:rPr lang="en-US" sz="2200" kern="1200" dirty="0" err="1">
                <a:solidFill>
                  <a:schemeClr val="tx1"/>
                </a:solidFill>
                <a:latin typeface="+mn-lt"/>
                <a:ea typeface="+mn-ea"/>
                <a:cs typeface="+mn-cs"/>
              </a:rPr>
              <a:t>ιδευτικό</a:t>
            </a:r>
            <a:r>
              <a:rPr lang="el-GR" sz="2200" kern="1200" dirty="0">
                <a:solidFill>
                  <a:schemeClr val="tx1"/>
                </a:solidFill>
                <a:latin typeface="+mn-lt"/>
                <a:ea typeface="+mn-ea"/>
                <a:cs typeface="+mn-cs"/>
              </a:rPr>
              <a:t>.</a:t>
            </a:r>
            <a:endParaRPr lang="en-US" sz="2200" kern="1200" dirty="0">
              <a:solidFill>
                <a:schemeClr val="tx1"/>
              </a:solidFill>
              <a:latin typeface="+mn-lt"/>
              <a:ea typeface="+mn-ea"/>
              <a:cs typeface="+mn-cs"/>
            </a:endParaRPr>
          </a:p>
        </p:txBody>
      </p:sp>
      <p:pic>
        <p:nvPicPr>
          <p:cNvPr id="4" name="Picture 3" descr="Diagram&#10;&#10;Description automatically generated with medium confidence">
            <a:extLst>
              <a:ext uri="{FF2B5EF4-FFF2-40B4-BE49-F238E27FC236}">
                <a16:creationId xmlns:a16="http://schemas.microsoft.com/office/drawing/2014/main" id="{661D79C4-1ABA-088E-EF15-27254E59F6CC}"/>
              </a:ext>
            </a:extLst>
          </p:cNvPr>
          <p:cNvPicPr>
            <a:picLocks noChangeAspect="1"/>
          </p:cNvPicPr>
          <p:nvPr/>
        </p:nvPicPr>
        <p:blipFill>
          <a:blip r:embed="rId2"/>
          <a:stretch>
            <a:fillRect/>
          </a:stretch>
        </p:blipFill>
        <p:spPr>
          <a:xfrm>
            <a:off x="828675" y="2710561"/>
            <a:ext cx="10744200" cy="3653025"/>
          </a:xfrm>
          <a:prstGeom prst="rect">
            <a:avLst/>
          </a:prstGeom>
        </p:spPr>
      </p:pic>
    </p:spTree>
    <p:extLst>
      <p:ext uri="{BB962C8B-B14F-4D97-AF65-F5344CB8AC3E}">
        <p14:creationId xmlns:p14="http://schemas.microsoft.com/office/powerpoint/2010/main" val="3622016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B20765-32E6-BBE7-51BE-41F0061727A9}"/>
              </a:ext>
            </a:extLst>
          </p:cNvPr>
          <p:cNvSpPr>
            <a:spLocks noGrp="1"/>
          </p:cNvSpPr>
          <p:nvPr>
            <p:ph type="title"/>
          </p:nvPr>
        </p:nvSpPr>
        <p:spPr>
          <a:xfrm>
            <a:off x="1137034" y="609597"/>
            <a:ext cx="9764329" cy="1330841"/>
          </a:xfrm>
        </p:spPr>
        <p:txBody>
          <a:bodyPr>
            <a:normAutofit fontScale="90000"/>
          </a:bodyPr>
          <a:lstStyle/>
          <a:p>
            <a:r>
              <a:rPr lang="en-CY" sz="4100" dirty="0"/>
              <a:t>3. </a:t>
            </a:r>
            <a:r>
              <a:rPr lang="el-GR" sz="4100" dirty="0" err="1"/>
              <a:t>Νοηματικ</a:t>
            </a:r>
            <a:r>
              <a:rPr lang="en-CY" sz="4100" dirty="0"/>
              <a:t>ή</a:t>
            </a:r>
            <a:r>
              <a:rPr lang="el-GR" sz="4100" dirty="0"/>
              <a:t> επεξεργασία παραμυθιού -</a:t>
            </a:r>
            <a:br>
              <a:rPr lang="el-GR" sz="4100" dirty="0"/>
            </a:br>
            <a:r>
              <a:rPr lang="el-GR" sz="4100" dirty="0"/>
              <a:t>«Συμφωνώ», «Διαφωνώ», «Το σκέφτομαι ακόμα»</a:t>
            </a:r>
            <a:endParaRPr lang="en-CY" sz="4100" dirty="0"/>
          </a:p>
        </p:txBody>
      </p:sp>
      <p:sp>
        <p:nvSpPr>
          <p:cNvPr id="3" name="Content Placeholder 2">
            <a:extLst>
              <a:ext uri="{FF2B5EF4-FFF2-40B4-BE49-F238E27FC236}">
                <a16:creationId xmlns:a16="http://schemas.microsoft.com/office/drawing/2014/main" id="{140BD99B-EBCC-D11C-7FEB-FCD2D2F3485E}"/>
              </a:ext>
            </a:extLst>
          </p:cNvPr>
          <p:cNvSpPr>
            <a:spLocks noGrp="1"/>
          </p:cNvSpPr>
          <p:nvPr>
            <p:ph idx="1"/>
          </p:nvPr>
        </p:nvSpPr>
        <p:spPr>
          <a:xfrm>
            <a:off x="425823" y="2061836"/>
            <a:ext cx="9392421" cy="3917773"/>
          </a:xfrm>
        </p:spPr>
        <p:txBody>
          <a:bodyPr>
            <a:noAutofit/>
          </a:bodyPr>
          <a:lstStyle/>
          <a:p>
            <a:pPr marL="0" lvl="0" indent="0">
              <a:buNone/>
            </a:pPr>
            <a:r>
              <a:rPr lang="el-GR" sz="2000" b="1" dirty="0"/>
              <a:t>«Συμφωνώ», «Διαφωνώ», «Το σκέφτομαι ακόμα»</a:t>
            </a:r>
            <a:r>
              <a:rPr lang="el-GR" sz="2000" dirty="0"/>
              <a:t> </a:t>
            </a:r>
            <a:endParaRPr lang="en-CY" sz="2000" dirty="0"/>
          </a:p>
          <a:p>
            <a:pPr>
              <a:buFont typeface="Arial" panose="020B0604020202020204" pitchFamily="34" charset="0"/>
              <a:buChar char="•"/>
            </a:pPr>
            <a:r>
              <a:rPr lang="el-GR" sz="2000" dirty="0"/>
              <a:t> Η τάξη χωρίζεται σε τρεις γωνιές. Σε κάθε γωνιά υπάρχει μια καρτέλα: «Συμφωνώ», «Διαφωνώ», «Το σκέφτομαι ακόμα». </a:t>
            </a:r>
          </a:p>
          <a:p>
            <a:pPr>
              <a:buFont typeface="Arial" panose="020B0604020202020204" pitchFamily="34" charset="0"/>
              <a:buChar char="•"/>
            </a:pPr>
            <a:r>
              <a:rPr lang="el-GR" sz="2000" dirty="0"/>
              <a:t> Η εκπαιδευτικός διαβάζει κάποιες δηλώσεις και τα παιδιά καλούνται να τοποθετηθούν σε μια από τις τρεις γωνιές.</a:t>
            </a:r>
          </a:p>
          <a:p>
            <a:pPr marL="0" indent="0">
              <a:buNone/>
            </a:pPr>
            <a:endParaRPr lang="el-GR" sz="2000" dirty="0"/>
          </a:p>
          <a:p>
            <a:pPr marL="0" indent="0">
              <a:buNone/>
            </a:pPr>
            <a:r>
              <a:rPr lang="el-GR" sz="2000" u="sng" dirty="0"/>
              <a:t>ΔΗΛΩΣΕΙΣ: </a:t>
            </a:r>
            <a:endParaRPr lang="el-GR" sz="2000" dirty="0"/>
          </a:p>
          <a:p>
            <a:pPr marL="457200" indent="-457200">
              <a:buFont typeface="Tw Cen MT" panose="020B0602020104020603" pitchFamily="34" charset="0"/>
              <a:buAutoNum type="arabicPeriod"/>
            </a:pPr>
            <a:r>
              <a:rPr lang="el-GR" sz="2000" dirty="0"/>
              <a:t>Στην αρχή το Κόκκινο ένιωθε πολύ απογοητευμένο.</a:t>
            </a:r>
          </a:p>
          <a:p>
            <a:pPr marL="457200" indent="-457200">
              <a:buAutoNum type="arabicPeriod"/>
            </a:pPr>
            <a:r>
              <a:rPr lang="el-GR" sz="2000" dirty="0"/>
              <a:t>Τα υπόλοιπα κραγιόνια στήριζαν το Κόκκινο.</a:t>
            </a:r>
          </a:p>
          <a:p>
            <a:pPr marL="457200" indent="-457200">
              <a:buAutoNum type="arabicPeriod"/>
            </a:pPr>
            <a:r>
              <a:rPr lang="el-GR" sz="2000" dirty="0"/>
              <a:t>Το Βατόμουρο (νέος φίλος) έδωσε μια σημαντική ευκαιρία στο Κόκκινο να εκφραστεί με τον τρόπο που ένιωθε καλύτερα.</a:t>
            </a:r>
          </a:p>
          <a:p>
            <a:pPr marL="457200" indent="-457200">
              <a:buFont typeface="Tw Cen MT" panose="020B0602020104020603" pitchFamily="34" charset="0"/>
              <a:buAutoNum type="arabicPeriod"/>
            </a:pPr>
            <a:r>
              <a:rPr lang="el-GR" sz="2000" dirty="0"/>
              <a:t>Ο Κόκκινο ένιωσε χαρά όταν κατάλαβε πως τελικά είναι Μπλε.</a:t>
            </a:r>
          </a:p>
          <a:p>
            <a:pPr marL="457200" indent="-457200">
              <a:buFont typeface="Tw Cen MT" panose="020B0602020104020603" pitchFamily="34" charset="0"/>
              <a:buAutoNum type="arabicPeriod"/>
            </a:pPr>
            <a:r>
              <a:rPr lang="el-GR" sz="2000" dirty="0"/>
              <a:t>Μερικές φορές τα πράγματα δεν είναι όπως φαίνονται.</a:t>
            </a:r>
          </a:p>
          <a:p>
            <a:pPr marL="0" indent="0">
              <a:buNone/>
            </a:pPr>
            <a:endParaRPr lang="el-GR" sz="2000" dirty="0"/>
          </a:p>
          <a:p>
            <a:pPr>
              <a:buFont typeface="Arial" panose="020B0604020202020204" pitchFamily="34" charset="0"/>
              <a:buChar char="•"/>
            </a:pPr>
            <a:r>
              <a:rPr lang="el-GR" sz="2000" dirty="0"/>
              <a:t> Στη συνέχεια, τα παιδιά </a:t>
            </a:r>
            <a:r>
              <a:rPr lang="el-GR" sz="2000" dirty="0" err="1"/>
              <a:t>ερωτούνται</a:t>
            </a:r>
            <a:r>
              <a:rPr lang="el-GR" sz="2000" dirty="0"/>
              <a:t> γιατί έχουν επιλέξει αυτή τη θέση, εκφράζοντας τα επιχειρήματά τους.</a:t>
            </a:r>
          </a:p>
          <a:p>
            <a:pPr>
              <a:buFont typeface="Arial" panose="020B0604020202020204" pitchFamily="34" charset="0"/>
              <a:buChar char="•"/>
            </a:pPr>
            <a:r>
              <a:rPr lang="el-GR" sz="2000" dirty="0"/>
              <a:t> Αφού ακούσουν τα επιχειρήματα των συμμαθητών/</a:t>
            </a:r>
            <a:r>
              <a:rPr lang="el-GR" sz="2000" dirty="0" err="1"/>
              <a:t>ριών</a:t>
            </a:r>
            <a:r>
              <a:rPr lang="el-GR" sz="2000" dirty="0"/>
              <a:t> τους, μπορούν να αλλάξουν θέση, σε περίπτωση που έχουν αλλάξει γνώμη.</a:t>
            </a:r>
            <a:endParaRPr lang="en-CY" sz="2000" dirty="0"/>
          </a:p>
          <a:p>
            <a:endParaRPr lang="en-CY" sz="2000" dirty="0"/>
          </a:p>
        </p:txBody>
      </p:sp>
      <p:pic>
        <p:nvPicPr>
          <p:cNvPr id="5122" name="Picture 2" descr="Agree, Disagree, Don't Know Display Posters (teacher made)">
            <a:extLst>
              <a:ext uri="{FF2B5EF4-FFF2-40B4-BE49-F238E27FC236}">
                <a16:creationId xmlns:a16="http://schemas.microsoft.com/office/drawing/2014/main" id="{93C5A9F4-5D88-DF88-C780-DAD6884287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13069" y="3462918"/>
            <a:ext cx="3661995" cy="1830997"/>
          </a:xfrm>
          <a:prstGeom prst="rect">
            <a:avLst/>
          </a:prstGeom>
          <a:noFill/>
          <a:extLst>
            <a:ext uri="{909E8E84-426E-40DD-AFC4-6F175D3DCCD1}">
              <a14:hiddenFill xmlns:a14="http://schemas.microsoft.com/office/drawing/2010/main">
                <a:solidFill>
                  <a:srgbClr val="FFFFFF"/>
                </a:solidFill>
              </a14:hiddenFill>
            </a:ext>
          </a:extLst>
        </p:spPr>
      </p:pic>
      <p:sp>
        <p:nvSpPr>
          <p:cNvPr id="5131" name="Freeform: Shape 513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11353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9D23DFAC-D0FA-F077-947C-6CE1ADB44C98}"/>
              </a:ext>
            </a:extLst>
          </p:cNvPr>
          <p:cNvSpPr>
            <a:spLocks noGrp="1"/>
          </p:cNvSpPr>
          <p:nvPr>
            <p:ph type="title"/>
          </p:nvPr>
        </p:nvSpPr>
        <p:spPr>
          <a:xfrm>
            <a:off x="1137034" y="609597"/>
            <a:ext cx="10164379" cy="1330841"/>
          </a:xfrm>
        </p:spPr>
        <p:txBody>
          <a:bodyPr>
            <a:normAutofit fontScale="90000"/>
          </a:bodyPr>
          <a:lstStyle/>
          <a:p>
            <a:r>
              <a:rPr lang="en-CY" sz="4100" dirty="0"/>
              <a:t>3. </a:t>
            </a:r>
            <a:r>
              <a:rPr lang="el-GR" sz="4100" dirty="0" err="1"/>
              <a:t>Νοηματικ</a:t>
            </a:r>
            <a:r>
              <a:rPr lang="en-CY" sz="4100" dirty="0"/>
              <a:t>ή</a:t>
            </a:r>
            <a:r>
              <a:rPr lang="el-GR" sz="4100" dirty="0"/>
              <a:t> επεξεργασία παραμυθιού -</a:t>
            </a:r>
            <a:br>
              <a:rPr lang="el-GR" sz="4100" dirty="0"/>
            </a:br>
            <a:r>
              <a:rPr lang="el-GR" sz="4100" dirty="0"/>
              <a:t>«Συμφωνώ», «Διαφωνώ», «Το σκέφτομαι ακόμα»</a:t>
            </a:r>
            <a:endParaRPr lang="en-CY" sz="4100" dirty="0"/>
          </a:p>
        </p:txBody>
      </p:sp>
      <p:sp>
        <p:nvSpPr>
          <p:cNvPr id="3" name="Content Placeholder 2">
            <a:extLst>
              <a:ext uri="{FF2B5EF4-FFF2-40B4-BE49-F238E27FC236}">
                <a16:creationId xmlns:a16="http://schemas.microsoft.com/office/drawing/2014/main" id="{405650EE-C7D7-78B0-7094-F0EB7B0515E2}"/>
              </a:ext>
            </a:extLst>
          </p:cNvPr>
          <p:cNvSpPr>
            <a:spLocks noGrp="1"/>
          </p:cNvSpPr>
          <p:nvPr>
            <p:ph idx="1"/>
          </p:nvPr>
        </p:nvSpPr>
        <p:spPr>
          <a:xfrm>
            <a:off x="925705" y="2501031"/>
            <a:ext cx="4958966" cy="3917773"/>
          </a:xfrm>
        </p:spPr>
        <p:txBody>
          <a:bodyPr>
            <a:normAutofit/>
          </a:bodyPr>
          <a:lstStyle/>
          <a:p>
            <a:pPr>
              <a:buFont typeface="Arial" panose="020B0604020202020204" pitchFamily="34" charset="0"/>
              <a:buChar char="•"/>
            </a:pPr>
            <a:r>
              <a:rPr lang="el-GR" sz="2200" dirty="0"/>
              <a:t> Στη συνέχεια, τα παιδιά </a:t>
            </a:r>
            <a:r>
              <a:rPr lang="el-GR" sz="2200" dirty="0" err="1"/>
              <a:t>ερωτούνται</a:t>
            </a:r>
            <a:r>
              <a:rPr lang="el-GR" sz="2200" dirty="0"/>
              <a:t> γιατί έχουν επιλέξει αυτή τη θέση, εκφράζοντας τα επιχειρήματά τους.</a:t>
            </a:r>
          </a:p>
          <a:p>
            <a:pPr>
              <a:buFont typeface="Arial" panose="020B0604020202020204" pitchFamily="34" charset="0"/>
              <a:buChar char="•"/>
            </a:pPr>
            <a:r>
              <a:rPr lang="el-GR" sz="2200" dirty="0"/>
              <a:t> Αφού ακούσουν τα επιχειρήματα των συμμαθητών/</a:t>
            </a:r>
            <a:r>
              <a:rPr lang="el-GR" sz="2200" dirty="0" err="1"/>
              <a:t>ριών</a:t>
            </a:r>
            <a:r>
              <a:rPr lang="el-GR" sz="2200" dirty="0"/>
              <a:t> τους, μπορούν να αλλάξουν θέση, σε περίπτωση που έχουν αλλάξει γνώμη.</a:t>
            </a:r>
            <a:endParaRPr lang="en-CY" sz="2200" dirty="0"/>
          </a:p>
          <a:p>
            <a:endParaRPr lang="en-CY" sz="2200" dirty="0"/>
          </a:p>
        </p:txBody>
      </p:sp>
      <p:pic>
        <p:nvPicPr>
          <p:cNvPr id="6146" name="Picture 2" descr="How to Explain and Support Your Opinions in English - YouTube">
            <a:extLst>
              <a:ext uri="{FF2B5EF4-FFF2-40B4-BE49-F238E27FC236}">
                <a16:creationId xmlns:a16="http://schemas.microsoft.com/office/drawing/2014/main" id="{3982EC56-407B-986B-8A22-ECA1A0F63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63" b="5533"/>
          <a:stretch/>
        </p:blipFill>
        <p:spPr bwMode="auto">
          <a:xfrm>
            <a:off x="6524625" y="2852249"/>
            <a:ext cx="3226486" cy="3005947"/>
          </a:xfrm>
          <a:prstGeom prst="ellipse">
            <a:avLst/>
          </a:prstGeom>
          <a:noFill/>
          <a:extLst>
            <a:ext uri="{909E8E84-426E-40DD-AFC4-6F175D3DCCD1}">
              <a14:hiddenFill xmlns:a14="http://schemas.microsoft.com/office/drawing/2010/main">
                <a:solidFill>
                  <a:srgbClr val="FFFFFF"/>
                </a:solidFill>
              </a14:hiddenFill>
            </a:ext>
          </a:extLst>
        </p:spPr>
      </p:pic>
      <p:sp>
        <p:nvSpPr>
          <p:cNvPr id="6155" name="Freeform: Shape 615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74493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Freeform: Shape 717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679329-1EBB-3F35-EE80-23AB789F3E21}"/>
              </a:ext>
            </a:extLst>
          </p:cNvPr>
          <p:cNvSpPr>
            <a:spLocks noGrp="1"/>
          </p:cNvSpPr>
          <p:nvPr>
            <p:ph type="title"/>
          </p:nvPr>
        </p:nvSpPr>
        <p:spPr>
          <a:xfrm>
            <a:off x="1137034" y="609597"/>
            <a:ext cx="10089766" cy="1330841"/>
          </a:xfrm>
        </p:spPr>
        <p:txBody>
          <a:bodyPr>
            <a:normAutofit/>
          </a:bodyPr>
          <a:lstStyle/>
          <a:p>
            <a:r>
              <a:rPr lang="el-GR" dirty="0"/>
              <a:t>4. Το Κόκκινο νιώθει… / Παγωμένες εικόνες</a:t>
            </a:r>
            <a:endParaRPr lang="en-CY" dirty="0"/>
          </a:p>
        </p:txBody>
      </p:sp>
      <p:sp>
        <p:nvSpPr>
          <p:cNvPr id="3" name="Content Placeholder 2">
            <a:extLst>
              <a:ext uri="{FF2B5EF4-FFF2-40B4-BE49-F238E27FC236}">
                <a16:creationId xmlns:a16="http://schemas.microsoft.com/office/drawing/2014/main" id="{25AAD36F-DC81-05DB-2B0F-66AFC84DB325}"/>
              </a:ext>
            </a:extLst>
          </p:cNvPr>
          <p:cNvSpPr>
            <a:spLocks noGrp="1"/>
          </p:cNvSpPr>
          <p:nvPr>
            <p:ph idx="1"/>
          </p:nvPr>
        </p:nvSpPr>
        <p:spPr>
          <a:xfrm>
            <a:off x="367591" y="2012621"/>
            <a:ext cx="7075807" cy="4469138"/>
          </a:xfrm>
        </p:spPr>
        <p:txBody>
          <a:bodyPr>
            <a:noAutofit/>
          </a:bodyPr>
          <a:lstStyle/>
          <a:p>
            <a:pPr marL="0" indent="0">
              <a:buNone/>
            </a:pPr>
            <a:r>
              <a:rPr lang="el-GR" sz="2200" b="1" dirty="0"/>
              <a:t>Το Κόκκινο νιώθει…</a:t>
            </a:r>
          </a:p>
          <a:p>
            <a:r>
              <a:rPr lang="el-GR" sz="2200" dirty="0"/>
              <a:t>Τα παιδιά κρατούν ένα περίγραμμα κραγιονιού και γράφουν τα διάφορα συναισθήματα του Κόκκινου κατά τη διάρκεια της ιστορίας.</a:t>
            </a:r>
          </a:p>
          <a:p>
            <a:pPr marL="0" indent="0">
              <a:buNone/>
            </a:pPr>
            <a:endParaRPr lang="el-GR" sz="2200" dirty="0"/>
          </a:p>
          <a:p>
            <a:pPr marL="0" indent="0">
              <a:buNone/>
            </a:pPr>
            <a:r>
              <a:rPr lang="el-GR" sz="2200" b="1" dirty="0"/>
              <a:t>Παγωμένες εικόνες:</a:t>
            </a:r>
          </a:p>
          <a:p>
            <a:r>
              <a:rPr lang="el-GR" sz="2200" dirty="0"/>
              <a:t>Η/</a:t>
            </a:r>
            <a:r>
              <a:rPr lang="en-US" sz="2200" dirty="0"/>
              <a:t>O</a:t>
            </a:r>
            <a:r>
              <a:rPr lang="el-GR" sz="2200" dirty="0"/>
              <a:t> εκπαιδευτικός ρίχνει το ζάρι των συναισθημάτων.</a:t>
            </a:r>
          </a:p>
          <a:p>
            <a:r>
              <a:rPr lang="el-GR" sz="2200" dirty="0"/>
              <a:t> Ανάλογα με το συναίσθημα που φέρνει το ζάρι, τα παιδιά αναφέρουν τη σκηνή που το Κόκκινο ένιωσε κάτι τέτοιο στην ιστορία.</a:t>
            </a:r>
          </a:p>
          <a:p>
            <a:r>
              <a:rPr lang="el-GR" sz="2200" dirty="0"/>
              <a:t> Η/Ο εκπαιδευτικός δείχνει την αντίστοιχη εικόνα από το παραμύθι και τα παιδιά αναπαριστούν σκηνές από την ιστορία, κάνοντας παγωμένες εικόνες.</a:t>
            </a:r>
            <a:endParaRPr lang="en-CY" sz="2200" dirty="0"/>
          </a:p>
        </p:txBody>
      </p:sp>
      <p:pic>
        <p:nvPicPr>
          <p:cNvPr id="7170" name="Picture 2" descr="CRAYONS BK OF FEELINGS – Paper Works Philippides">
            <a:extLst>
              <a:ext uri="{FF2B5EF4-FFF2-40B4-BE49-F238E27FC236}">
                <a16:creationId xmlns:a16="http://schemas.microsoft.com/office/drawing/2014/main" id="{A68239F8-FE06-68C8-ADDE-0C6A30C5EA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1" t="22622" r="4296" b="24968"/>
          <a:stretch/>
        </p:blipFill>
        <p:spPr bwMode="auto">
          <a:xfrm>
            <a:off x="7709141" y="2987077"/>
            <a:ext cx="4319488" cy="2555067"/>
          </a:xfrm>
          <a:prstGeom prst="rect">
            <a:avLst/>
          </a:prstGeom>
          <a:noFill/>
          <a:extLst>
            <a:ext uri="{909E8E84-426E-40DD-AFC4-6F175D3DCCD1}">
              <a14:hiddenFill xmlns:a14="http://schemas.microsoft.com/office/drawing/2010/main">
                <a:solidFill>
                  <a:srgbClr val="FFFFFF"/>
                </a:solidFill>
              </a14:hiddenFill>
            </a:ext>
          </a:extLst>
        </p:spPr>
      </p:pic>
      <p:sp>
        <p:nvSpPr>
          <p:cNvPr id="7179" name="Freeform: Shape 717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2" name="Picture 4" descr="CRAYONS BK OF FEELINGS – Paper Works Philippides">
            <a:extLst>
              <a:ext uri="{FF2B5EF4-FFF2-40B4-BE49-F238E27FC236}">
                <a16:creationId xmlns:a16="http://schemas.microsoft.com/office/drawing/2014/main" id="{CCAE7B29-2AA6-0283-DCC9-F1F3A85A9E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37" t="3148" r="2963" b="80594"/>
          <a:stretch/>
        </p:blipFill>
        <p:spPr bwMode="auto">
          <a:xfrm>
            <a:off x="7443400" y="2987076"/>
            <a:ext cx="2164149" cy="54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555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Freeform: Shape 820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E780E2-55D6-294A-912D-C590059D5DA2}"/>
              </a:ext>
            </a:extLst>
          </p:cNvPr>
          <p:cNvSpPr>
            <a:spLocks noGrp="1"/>
          </p:cNvSpPr>
          <p:nvPr>
            <p:ph type="title"/>
          </p:nvPr>
        </p:nvSpPr>
        <p:spPr>
          <a:xfrm>
            <a:off x="1137034" y="609597"/>
            <a:ext cx="9392421" cy="1330841"/>
          </a:xfrm>
        </p:spPr>
        <p:txBody>
          <a:bodyPr>
            <a:normAutofit/>
          </a:bodyPr>
          <a:lstStyle/>
          <a:p>
            <a:r>
              <a:rPr lang="el-GR" dirty="0"/>
              <a:t>5. Διάδρομος σκέψης</a:t>
            </a:r>
            <a:endParaRPr lang="en-CY" dirty="0"/>
          </a:p>
        </p:txBody>
      </p:sp>
      <p:sp>
        <p:nvSpPr>
          <p:cNvPr id="3" name="Content Placeholder 2">
            <a:extLst>
              <a:ext uri="{FF2B5EF4-FFF2-40B4-BE49-F238E27FC236}">
                <a16:creationId xmlns:a16="http://schemas.microsoft.com/office/drawing/2014/main" id="{D0A7FD5A-9923-7C88-8077-815DD4E5707B}"/>
              </a:ext>
            </a:extLst>
          </p:cNvPr>
          <p:cNvSpPr>
            <a:spLocks noGrp="1"/>
          </p:cNvSpPr>
          <p:nvPr>
            <p:ph idx="1"/>
          </p:nvPr>
        </p:nvSpPr>
        <p:spPr>
          <a:xfrm>
            <a:off x="1137033" y="2198362"/>
            <a:ext cx="5920991" cy="3917773"/>
          </a:xfrm>
        </p:spPr>
        <p:txBody>
          <a:bodyPr>
            <a:noAutofit/>
          </a:bodyPr>
          <a:lstStyle/>
          <a:p>
            <a:r>
              <a:rPr lang="el-GR" sz="2200" dirty="0"/>
              <a:t>Τα παιδιά δημιουργούν ένα </a:t>
            </a:r>
            <a:r>
              <a:rPr lang="el-GR" sz="2200" b="1" dirty="0"/>
              <a:t>διάδρομο σκέψης </a:t>
            </a:r>
            <a:r>
              <a:rPr lang="el-GR" sz="2200" dirty="0"/>
              <a:t>(τα μισά παιδιά στη μια σειρά και τα άλλα μισά απέναντι).</a:t>
            </a:r>
          </a:p>
          <a:p>
            <a:r>
              <a:rPr lang="el-GR" sz="2200" dirty="0"/>
              <a:t>Από τον διάδρομο περνά το Κόκκινο, φορώντας ένα κόκκινο μανδύα.</a:t>
            </a:r>
          </a:p>
          <a:p>
            <a:r>
              <a:rPr lang="el-GR" sz="2200" dirty="0"/>
              <a:t>Καθώς περνά η μια πλευρά εκφράζει τα αρχικά </a:t>
            </a:r>
            <a:r>
              <a:rPr lang="el-GR" sz="2200" b="1" dirty="0"/>
              <a:t>αρνητικά σχόλια </a:t>
            </a:r>
            <a:r>
              <a:rPr lang="el-GR" sz="2200" dirty="0"/>
              <a:t>που άκουγε το Κόκκινο αρχικά από τα υπόλοιπα κραγιόνια και η άλλη πλευρά τα </a:t>
            </a:r>
            <a:r>
              <a:rPr lang="el-GR" sz="2200" b="1" dirty="0"/>
              <a:t>θετικά, ενθαρρυντικά σχόλια </a:t>
            </a:r>
            <a:r>
              <a:rPr lang="el-GR" sz="2200" dirty="0"/>
              <a:t>που άκουσε στο τέλος.</a:t>
            </a:r>
          </a:p>
          <a:p>
            <a:r>
              <a:rPr lang="el-GR" sz="2200" dirty="0"/>
              <a:t>Βγαίνοντας από τον διάδρομο της σκέψης, το Κόκκινο εκφράζει ποια σχόλια κρατά και γιατί.</a:t>
            </a:r>
          </a:p>
          <a:p>
            <a:pPr marL="0" indent="0">
              <a:buNone/>
            </a:pPr>
            <a:endParaRPr lang="el-GR" sz="2200" dirty="0"/>
          </a:p>
        </p:txBody>
      </p:sp>
      <p:pic>
        <p:nvPicPr>
          <p:cNvPr id="8194" name="Picture 2" descr="Conscience Alley - Drama Resource">
            <a:extLst>
              <a:ext uri="{FF2B5EF4-FFF2-40B4-BE49-F238E27FC236}">
                <a16:creationId xmlns:a16="http://schemas.microsoft.com/office/drawing/2014/main" id="{55E26B54-7847-591F-CF95-BFA1C1CBC0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0300" y="2527629"/>
            <a:ext cx="4541239" cy="2951805"/>
          </a:xfrm>
          <a:prstGeom prst="rect">
            <a:avLst/>
          </a:prstGeom>
          <a:noFill/>
          <a:extLst>
            <a:ext uri="{909E8E84-426E-40DD-AFC4-6F175D3DCCD1}">
              <a14:hiddenFill xmlns:a14="http://schemas.microsoft.com/office/drawing/2010/main">
                <a:solidFill>
                  <a:srgbClr val="FFFFFF"/>
                </a:solidFill>
              </a14:hiddenFill>
            </a:ext>
          </a:extLst>
        </p:spPr>
      </p:pic>
      <p:sp>
        <p:nvSpPr>
          <p:cNvPr id="8203" name="Freeform: Shape 820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88868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Freeform: Shape 922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911A3B-CDD2-94E4-AB69-212CAB9E9457}"/>
              </a:ext>
            </a:extLst>
          </p:cNvPr>
          <p:cNvSpPr>
            <a:spLocks noGrp="1"/>
          </p:cNvSpPr>
          <p:nvPr>
            <p:ph type="title"/>
          </p:nvPr>
        </p:nvSpPr>
        <p:spPr>
          <a:xfrm>
            <a:off x="1186877" y="365496"/>
            <a:ext cx="9392421" cy="1330841"/>
          </a:xfrm>
        </p:spPr>
        <p:txBody>
          <a:bodyPr>
            <a:normAutofit/>
          </a:bodyPr>
          <a:lstStyle/>
          <a:p>
            <a:r>
              <a:rPr lang="el-GR" dirty="0"/>
              <a:t>6. Σπάζοντας τα στερεότυπα </a:t>
            </a:r>
            <a:endParaRPr lang="en-CY" dirty="0"/>
          </a:p>
        </p:txBody>
      </p:sp>
      <p:sp>
        <p:nvSpPr>
          <p:cNvPr id="3" name="Content Placeholder 2">
            <a:extLst>
              <a:ext uri="{FF2B5EF4-FFF2-40B4-BE49-F238E27FC236}">
                <a16:creationId xmlns:a16="http://schemas.microsoft.com/office/drawing/2014/main" id="{A291D932-3CB3-A1A6-7FF4-095A18C09D88}"/>
              </a:ext>
            </a:extLst>
          </p:cNvPr>
          <p:cNvSpPr>
            <a:spLocks noGrp="1"/>
          </p:cNvSpPr>
          <p:nvPr>
            <p:ph idx="1"/>
          </p:nvPr>
        </p:nvSpPr>
        <p:spPr>
          <a:xfrm>
            <a:off x="622300" y="1926142"/>
            <a:ext cx="7407479" cy="3917773"/>
          </a:xfrm>
        </p:spPr>
        <p:txBody>
          <a:bodyPr>
            <a:noAutofit/>
          </a:bodyPr>
          <a:lstStyle/>
          <a:p>
            <a:r>
              <a:rPr lang="el-GR" sz="2000" dirty="0">
                <a:effectLst/>
                <a:latin typeface="Cambria" panose="02040503050406030204" pitchFamily="18" charset="0"/>
                <a:ea typeface="MS Mincho" panose="02020609040205080304" pitchFamily="49" charset="-128"/>
                <a:cs typeface="Times New Roman" panose="02020603050405020304" pitchFamily="18" charset="0"/>
              </a:rPr>
              <a:t>Κρεμάλα με την έννοια </a:t>
            </a:r>
            <a:r>
              <a:rPr lang="el-GR" sz="2000" b="1" dirty="0">
                <a:effectLst/>
                <a:latin typeface="Cambria" panose="02040503050406030204" pitchFamily="18" charset="0"/>
                <a:ea typeface="MS Mincho" panose="02020609040205080304" pitchFamily="49" charset="-128"/>
                <a:cs typeface="Times New Roman" panose="02020603050405020304" pitchFamily="18" charset="0"/>
              </a:rPr>
              <a:t>«στερεότυπο».</a:t>
            </a:r>
          </a:p>
          <a:p>
            <a:r>
              <a:rPr lang="el-GR" sz="2000" b="1" dirty="0">
                <a:effectLst/>
                <a:latin typeface="Cambria" panose="02040503050406030204" pitchFamily="18" charset="0"/>
                <a:ea typeface="MS Mincho" panose="02020609040205080304" pitchFamily="49" charset="-128"/>
                <a:cs typeface="Times New Roman" panose="02020603050405020304" pitchFamily="18" charset="0"/>
              </a:rPr>
              <a:t>Επεξήγηση έννοιας</a:t>
            </a:r>
            <a:r>
              <a:rPr lang="en-US" sz="2000" b="1" dirty="0">
                <a:latin typeface="Cambria" panose="02040503050406030204" pitchFamily="18" charset="0"/>
                <a:ea typeface="MS Mincho" panose="02020609040205080304" pitchFamily="49" charset="-128"/>
                <a:cs typeface="Times New Roman" panose="02020603050405020304" pitchFamily="18" charset="0"/>
              </a:rPr>
              <a:t>:</a:t>
            </a:r>
            <a:r>
              <a:rPr lang="el-GR" sz="2000" dirty="0">
                <a:effectLst/>
                <a:latin typeface="Cambria" panose="02040503050406030204" pitchFamily="18" charset="0"/>
                <a:ea typeface="MS Mincho" panose="02020609040205080304" pitchFamily="49" charset="-128"/>
                <a:cs typeface="Times New Roman" panose="02020603050405020304" pitchFamily="18" charset="0"/>
              </a:rPr>
              <a:t> «</a:t>
            </a:r>
            <a:r>
              <a:rPr lang="el-GR" sz="2000" dirty="0">
                <a:latin typeface="Cambria" panose="02040503050406030204" pitchFamily="18" charset="0"/>
                <a:ea typeface="MS Mincho" panose="02020609040205080304" pitchFamily="49" charset="-128"/>
                <a:cs typeface="Times New Roman" panose="02020603050405020304" pitchFamily="18" charset="0"/>
              </a:rPr>
              <a:t>Γ</a:t>
            </a:r>
            <a:r>
              <a:rPr lang="el-GR" sz="2000" dirty="0">
                <a:effectLst/>
                <a:latin typeface="Cambria" panose="02040503050406030204" pitchFamily="18" charset="0"/>
                <a:ea typeface="MS Mincho" panose="02020609040205080304" pitchFamily="49" charset="-128"/>
                <a:cs typeface="Times New Roman" panose="02020603050405020304" pitchFamily="18" charset="0"/>
              </a:rPr>
              <a:t>ενικεύσεις για συγκεκριμένα άτομα ή ομάδες ατόμων που κυριαρχούν στις αντιλήψεις μας σε σχέση με την εμφάνιση, την ηλικία, το φύλο, την οικονομική κατάσταση, το οικογενειακό υπόβαθρο, την εθνικότητα, τη γλώσσα </a:t>
            </a:r>
            <a:r>
              <a:rPr lang="el-GR" sz="2000" dirty="0" err="1">
                <a:effectLst/>
                <a:latin typeface="Cambria" panose="02040503050406030204" pitchFamily="18" charset="0"/>
                <a:ea typeface="MS Mincho" panose="02020609040205080304" pitchFamily="49" charset="-128"/>
                <a:cs typeface="Times New Roman" panose="02020603050405020304" pitchFamily="18" charset="0"/>
              </a:rPr>
              <a:t>κλπ</a:t>
            </a:r>
            <a:r>
              <a:rPr lang="el-GR" sz="2000" dirty="0">
                <a:effectLst/>
                <a:latin typeface="Cambria" panose="02040503050406030204" pitchFamily="18" charset="0"/>
                <a:ea typeface="MS Mincho" panose="02020609040205080304" pitchFamily="49" charset="-128"/>
                <a:cs typeface="Times New Roman" panose="02020603050405020304" pitchFamily="18" charset="0"/>
              </a:rPr>
              <a:t>, οι οποίες δεν ισχύουν στην πραγματικότητα για όλα τα άτομα στα οποία αναφέρονται». </a:t>
            </a:r>
          </a:p>
          <a:p>
            <a:r>
              <a:rPr lang="el-GR" sz="2000" b="1" dirty="0" err="1">
                <a:effectLst/>
                <a:latin typeface="Cambria" panose="02040503050406030204" pitchFamily="18" charset="0"/>
                <a:ea typeface="MS Mincho" panose="02020609040205080304" pitchFamily="49" charset="-128"/>
                <a:cs typeface="Times New Roman" panose="02020603050405020304" pitchFamily="18" charset="0"/>
              </a:rPr>
              <a:t>Έ</a:t>
            </a:r>
            <a:r>
              <a:rPr lang="en-US" sz="2000" b="1" dirty="0" err="1">
                <a:effectLst/>
                <a:latin typeface="Cambria" panose="02040503050406030204" pitchFamily="18" charset="0"/>
                <a:ea typeface="MS Mincho" panose="02020609040205080304" pitchFamily="49" charset="-128"/>
                <a:cs typeface="Times New Roman" panose="02020603050405020304" pitchFamily="18" charset="0"/>
              </a:rPr>
              <a:t>μφυλ</a:t>
            </a:r>
            <a:r>
              <a:rPr lang="en-US" sz="2000" b="1" dirty="0">
                <a:effectLst/>
                <a:latin typeface="Cambria" panose="02040503050406030204" pitchFamily="18" charset="0"/>
                <a:ea typeface="MS Mincho" panose="02020609040205080304" pitchFamily="49" charset="-128"/>
                <a:cs typeface="Times New Roman" panose="02020603050405020304" pitchFamily="18" charset="0"/>
              </a:rPr>
              <a:t>α </a:t>
            </a:r>
            <a:r>
              <a:rPr lang="en-US" sz="2000" b="1" dirty="0" err="1">
                <a:effectLst/>
                <a:latin typeface="Cambria" panose="02040503050406030204" pitchFamily="18" charset="0"/>
                <a:ea typeface="MS Mincho" panose="02020609040205080304" pitchFamily="49" charset="-128"/>
                <a:cs typeface="Times New Roman" panose="02020603050405020304" pitchFamily="18" charset="0"/>
              </a:rPr>
              <a:t>στερεότυ</a:t>
            </a:r>
            <a:r>
              <a:rPr lang="en-US" sz="2000" b="1" dirty="0">
                <a:effectLst/>
                <a:latin typeface="Cambria" panose="02040503050406030204" pitchFamily="18" charset="0"/>
                <a:ea typeface="MS Mincho" panose="02020609040205080304" pitchFamily="49" charset="-128"/>
                <a:cs typeface="Times New Roman" panose="02020603050405020304" pitchFamily="18" charset="0"/>
              </a:rPr>
              <a:t>πα</a:t>
            </a:r>
            <a:r>
              <a:rPr lang="el-GR" sz="2000" b="1" dirty="0">
                <a:effectLst/>
                <a:latin typeface="Cambria" panose="02040503050406030204" pitchFamily="18" charset="0"/>
                <a:ea typeface="MS Mincho" panose="02020609040205080304" pitchFamily="49" charset="-128"/>
                <a:cs typeface="Times New Roman" panose="02020603050405020304" pitchFamily="18" charset="0"/>
              </a:rPr>
              <a:t> σε σχέση με: </a:t>
            </a:r>
          </a:p>
          <a:p>
            <a:pPr lvl="1"/>
            <a:r>
              <a:rPr lang="el-GR" sz="2000" dirty="0">
                <a:latin typeface="Cambria" panose="02040503050406030204" pitchFamily="18" charset="0"/>
                <a:ea typeface="MS Mincho" panose="02020609040205080304" pitchFamily="49" charset="-128"/>
                <a:cs typeface="Times New Roman" panose="02020603050405020304" pitchFamily="18" charset="0"/>
              </a:rPr>
              <a:t>π</a:t>
            </a:r>
            <a:r>
              <a:rPr lang="el-GR" sz="2000" dirty="0">
                <a:effectLst/>
                <a:latin typeface="Cambria" panose="02040503050406030204" pitchFamily="18" charset="0"/>
                <a:ea typeface="MS Mincho" panose="02020609040205080304" pitchFamily="49" charset="-128"/>
                <a:cs typeface="Times New Roman" panose="02020603050405020304" pitchFamily="18" charset="0"/>
              </a:rPr>
              <a:t>αιχνίδια</a:t>
            </a:r>
          </a:p>
          <a:p>
            <a:pPr lvl="1"/>
            <a:r>
              <a:rPr lang="el-GR" sz="2000" dirty="0" err="1">
                <a:latin typeface="Cambria" panose="02040503050406030204" pitchFamily="18" charset="0"/>
                <a:ea typeface="MS Mincho" panose="02020609040205080304" pitchFamily="49" charset="-128"/>
                <a:cs typeface="Times New Roman" panose="02020603050405020304" pitchFamily="18" charset="0"/>
              </a:rPr>
              <a:t>δραστηρι</a:t>
            </a:r>
            <a:r>
              <a:rPr lang="en-US" sz="2000" dirty="0" err="1">
                <a:latin typeface="Cambria" panose="02040503050406030204" pitchFamily="18" charset="0"/>
                <a:ea typeface="MS Mincho" panose="02020609040205080304" pitchFamily="49" charset="-128"/>
                <a:cs typeface="Times New Roman" panose="02020603050405020304" pitchFamily="18" charset="0"/>
              </a:rPr>
              <a:t>ό</a:t>
            </a:r>
            <a:r>
              <a:rPr lang="el-GR" sz="2000" dirty="0" err="1">
                <a:latin typeface="Cambria" panose="02040503050406030204" pitchFamily="18" charset="0"/>
                <a:ea typeface="MS Mincho" panose="02020609040205080304" pitchFamily="49" charset="-128"/>
                <a:cs typeface="Times New Roman" panose="02020603050405020304" pitchFamily="18" charset="0"/>
              </a:rPr>
              <a:t>τητες</a:t>
            </a:r>
            <a:r>
              <a:rPr lang="el-GR" sz="2000" dirty="0">
                <a:latin typeface="Cambria" panose="02040503050406030204" pitchFamily="18" charset="0"/>
                <a:ea typeface="MS Mincho" panose="02020609040205080304" pitchFamily="49" charset="-128"/>
                <a:cs typeface="Times New Roman" panose="02020603050405020304" pitchFamily="18" charset="0"/>
              </a:rPr>
              <a:t>/ενδιαφέροντα</a:t>
            </a:r>
          </a:p>
          <a:p>
            <a:pPr lvl="1"/>
            <a:r>
              <a:rPr lang="el-GR" sz="2000" dirty="0" err="1">
                <a:latin typeface="Cambria" panose="02040503050406030204" pitchFamily="18" charset="0"/>
                <a:ea typeface="MS Mincho" panose="02020609040205080304" pitchFamily="49" charset="-128"/>
                <a:cs typeface="Times New Roman" panose="02020603050405020304" pitchFamily="18" charset="0"/>
              </a:rPr>
              <a:t>πρ</a:t>
            </a:r>
            <a:r>
              <a:rPr lang="en-US" sz="2000" dirty="0" err="1">
                <a:latin typeface="Cambria" panose="02040503050406030204" pitchFamily="18" charset="0"/>
                <a:ea typeface="MS Mincho" panose="02020609040205080304" pitchFamily="49" charset="-128"/>
                <a:cs typeface="Times New Roman" panose="02020603050405020304" pitchFamily="18" charset="0"/>
              </a:rPr>
              <a:t>ό</a:t>
            </a:r>
            <a:r>
              <a:rPr lang="el-GR" sz="2000" dirty="0" err="1">
                <a:latin typeface="Cambria" panose="02040503050406030204" pitchFamily="18" charset="0"/>
                <a:ea typeface="MS Mincho" panose="02020609040205080304" pitchFamily="49" charset="-128"/>
                <a:cs typeface="Times New Roman" panose="02020603050405020304" pitchFamily="18" charset="0"/>
              </a:rPr>
              <a:t>τυπα</a:t>
            </a:r>
            <a:r>
              <a:rPr lang="el-GR" sz="2000" dirty="0">
                <a:latin typeface="Cambria" panose="02040503050406030204" pitchFamily="18" charset="0"/>
                <a:ea typeface="MS Mincho" panose="02020609040205080304" pitchFamily="49" charset="-128"/>
                <a:cs typeface="Times New Roman" panose="02020603050405020304" pitchFamily="18" charset="0"/>
              </a:rPr>
              <a:t> ομορφιάς</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p>
            <a:r>
              <a:rPr lang="el-GR" sz="2000" b="1" dirty="0">
                <a:latin typeface="Cambria" panose="02040503050406030204" pitchFamily="18" charset="0"/>
                <a:ea typeface="MS Mincho" panose="02020609040205080304" pitchFamily="49" charset="-128"/>
                <a:cs typeface="Times New Roman" panose="02020603050405020304" pitchFamily="18" charset="0"/>
              </a:rPr>
              <a:t>Εθνικά / ρατσιστικά / φυλετικά στερεότυπα</a:t>
            </a:r>
          </a:p>
          <a:p>
            <a:r>
              <a:rPr lang="el-GR" sz="2000" b="1" dirty="0">
                <a:latin typeface="Cambria" panose="02040503050406030204" pitchFamily="18" charset="0"/>
                <a:ea typeface="MS Mincho" panose="02020609040205080304" pitchFamily="49" charset="-128"/>
                <a:cs typeface="Times New Roman" panose="02020603050405020304" pitchFamily="18" charset="0"/>
              </a:rPr>
              <a:t>Κοινωνικά στερεότυπα</a:t>
            </a:r>
          </a:p>
          <a:p>
            <a:r>
              <a:rPr lang="el-GR" sz="2000" b="1" dirty="0">
                <a:latin typeface="Cambria" panose="02040503050406030204" pitchFamily="18" charset="0"/>
                <a:ea typeface="MS Mincho" panose="02020609040205080304" pitchFamily="49" charset="-128"/>
                <a:cs typeface="Times New Roman" panose="02020603050405020304" pitchFamily="18" charset="0"/>
              </a:rPr>
              <a:t>Ταξικά στερεότυπα</a:t>
            </a:r>
          </a:p>
          <a:p>
            <a:endParaRPr lang="en-US" sz="2000" b="1" dirty="0">
              <a:latin typeface="Cambria" panose="02040503050406030204" pitchFamily="18" charset="0"/>
              <a:ea typeface="MS Mincho" panose="02020609040205080304" pitchFamily="49" charset="-128"/>
              <a:cs typeface="Times New Roman" panose="02020603050405020304" pitchFamily="18" charset="0"/>
            </a:endParaRPr>
          </a:p>
          <a:p>
            <a:pPr>
              <a:buFont typeface="Tw Cen MT" panose="020B0602020104020603" pitchFamily="34" charset="0"/>
              <a:buNone/>
            </a:pPr>
            <a:endParaRPr lang="el-GR" sz="2000" dirty="0"/>
          </a:p>
          <a:p>
            <a:endParaRPr lang="en-CY" sz="2000" b="1"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CY" sz="2000" dirty="0"/>
          </a:p>
        </p:txBody>
      </p:sp>
      <p:pic>
        <p:nvPicPr>
          <p:cNvPr id="9218" name="Picture 2" descr="Breaking the Gender Stereotypes! | KnowLaw">
            <a:extLst>
              <a:ext uri="{FF2B5EF4-FFF2-40B4-BE49-F238E27FC236}">
                <a16:creationId xmlns:a16="http://schemas.microsoft.com/office/drawing/2014/main" id="{33B40A4B-66B3-4A2B-805D-89060CB55A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2692" y="2298700"/>
            <a:ext cx="3736395" cy="2802296"/>
          </a:xfrm>
          <a:prstGeom prst="rect">
            <a:avLst/>
          </a:prstGeom>
          <a:noFill/>
          <a:extLst>
            <a:ext uri="{909E8E84-426E-40DD-AFC4-6F175D3DCCD1}">
              <a14:hiddenFill xmlns:a14="http://schemas.microsoft.com/office/drawing/2010/main">
                <a:solidFill>
                  <a:srgbClr val="FFFFFF"/>
                </a:solidFill>
              </a14:hiddenFill>
            </a:ext>
          </a:extLst>
        </p:spPr>
      </p:pic>
      <p:sp>
        <p:nvSpPr>
          <p:cNvPr id="9227" name="Freeform: Shape 922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8201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9F2D0C6-F110-4EEA-E9FD-615140A139E1}"/>
              </a:ext>
            </a:extLst>
          </p:cNvPr>
          <p:cNvSpPr>
            <a:spLocks noGrp="1"/>
          </p:cNvSpPr>
          <p:nvPr>
            <p:ph idx="1"/>
          </p:nvPr>
        </p:nvSpPr>
        <p:spPr>
          <a:xfrm>
            <a:off x="698499" y="388938"/>
            <a:ext cx="9045575" cy="6540500"/>
          </a:xfrm>
        </p:spPr>
        <p:txBody>
          <a:bodyPr>
            <a:noAutofit/>
          </a:bodyPr>
          <a:lstStyle/>
          <a:p>
            <a:pPr>
              <a:buFont typeface="Tw Cen MT" panose="020B0602020104020603" pitchFamily="34" charset="0"/>
              <a:buNone/>
            </a:pPr>
            <a:r>
              <a:rPr lang="en-US" sz="2000" b="1" dirty="0" err="1"/>
              <a:t>Έ</a:t>
            </a:r>
            <a:r>
              <a:rPr lang="el-GR" sz="2000" b="1" dirty="0" err="1"/>
              <a:t>μφυλη</a:t>
            </a:r>
            <a:r>
              <a:rPr lang="el-GR" sz="2000" b="1" dirty="0"/>
              <a:t> διχοτόμηση στα παιχνίδια:</a:t>
            </a:r>
          </a:p>
          <a:p>
            <a:pPr>
              <a:buFont typeface="Arial" panose="020B0604020202020204" pitchFamily="34" charset="0"/>
              <a:buChar char="•"/>
            </a:pPr>
            <a:r>
              <a:rPr lang="el-GR" sz="2000" dirty="0"/>
              <a:t> Στερεί στα παιδιά εμπειρίες για ανάπτυξη διαφόρων δεξιοτήτων και ενδιαφερόντων.</a:t>
            </a:r>
          </a:p>
          <a:p>
            <a:pPr lvl="1">
              <a:buFont typeface="Arial" panose="020B0604020202020204" pitchFamily="34" charset="0"/>
              <a:buChar char="•"/>
            </a:pPr>
            <a:r>
              <a:rPr lang="el-GR" sz="1800" dirty="0"/>
              <a:t>Τα αγόρια συχνά δεν έχουν εμπειρίες με παιχνίδια που καλλιεργούν την φροντίδα, την οικιακή ευθύνη, την συναισθηματική έκφραση, </a:t>
            </a:r>
            <a:r>
              <a:rPr lang="el-GR" sz="1800" dirty="0" err="1"/>
              <a:t>ενσυναίσθηση</a:t>
            </a:r>
            <a:r>
              <a:rPr lang="el-GR" sz="1800" dirty="0"/>
              <a:t> – Υπεύθυνοι ενήλικες</a:t>
            </a:r>
          </a:p>
          <a:p>
            <a:pPr lvl="1">
              <a:buFont typeface="Arial" panose="020B0604020202020204" pitchFamily="34" charset="0"/>
              <a:buChar char="•"/>
            </a:pPr>
            <a:r>
              <a:rPr lang="el-GR" sz="1800" dirty="0"/>
              <a:t>Τα κορίτσια στερούνται εμπειρίες που αναπτύσσουν χωρική αντίληψη, επίλυση προβλήματος, αθλητικές δεξιότητες</a:t>
            </a:r>
          </a:p>
          <a:p>
            <a:pPr>
              <a:buNone/>
            </a:pPr>
            <a:r>
              <a:rPr lang="el-GR" sz="2000" b="1" dirty="0"/>
              <a:t>Αγόρια:</a:t>
            </a:r>
          </a:p>
          <a:p>
            <a:pPr>
              <a:buFont typeface="Arial" panose="020B0604020202020204" pitchFamily="34" charset="0"/>
              <a:buChar char="•"/>
            </a:pPr>
            <a:r>
              <a:rPr lang="el-GR" sz="2000" dirty="0"/>
              <a:t> κίνηση, αθλητισμός (μπάλες, ποδήλατα, οχήματα)</a:t>
            </a:r>
          </a:p>
          <a:p>
            <a:pPr>
              <a:buFont typeface="Arial" panose="020B0604020202020204" pitchFamily="34" charset="0"/>
              <a:buChar char="•"/>
            </a:pPr>
            <a:r>
              <a:rPr lang="el-GR" sz="2000" dirty="0"/>
              <a:t> στρατιωτικά παιχνίδια (σπαθί, όπλο) </a:t>
            </a:r>
          </a:p>
          <a:p>
            <a:pPr marL="0" indent="0">
              <a:buNone/>
            </a:pPr>
            <a:r>
              <a:rPr lang="el-GR" sz="2000" b="1" dirty="0"/>
              <a:t>Κορίτσια: </a:t>
            </a:r>
          </a:p>
          <a:p>
            <a:pPr>
              <a:buFont typeface="Arial" panose="020B0604020202020204" pitchFamily="34" charset="0"/>
              <a:buChar char="•"/>
            </a:pPr>
            <a:r>
              <a:rPr lang="el-GR" sz="2000" dirty="0"/>
              <a:t> ηθική φροντίδας, μητρικό ένστικτο (κούκλες)</a:t>
            </a:r>
          </a:p>
          <a:p>
            <a:pPr>
              <a:buFont typeface="Arial" panose="020B0604020202020204" pitchFamily="34" charset="0"/>
              <a:buChar char="•"/>
            </a:pPr>
            <a:r>
              <a:rPr lang="el-GR" sz="2000" dirty="0"/>
              <a:t> οικιακός ρόλος (οικιακά αντικείμενα, κουζίνες, κοσμήματα)</a:t>
            </a:r>
          </a:p>
          <a:p>
            <a:pPr>
              <a:buFont typeface="Arial" panose="020B0604020202020204" pitchFamily="34" charset="0"/>
              <a:buChar char="•"/>
            </a:pPr>
            <a:r>
              <a:rPr lang="el-GR" sz="2000" dirty="0"/>
              <a:t>εμφάνιση και ομορφιά (</a:t>
            </a:r>
            <a:r>
              <a:rPr lang="en-US" sz="2000" dirty="0"/>
              <a:t>Barbie</a:t>
            </a:r>
            <a:r>
              <a:rPr lang="el-GR" sz="2000" dirty="0"/>
              <a:t>,</a:t>
            </a:r>
            <a:r>
              <a:rPr lang="en-US" sz="2000" dirty="0"/>
              <a:t> </a:t>
            </a:r>
            <a:r>
              <a:rPr lang="el-GR" sz="2000" dirty="0"/>
              <a:t>σετ για </a:t>
            </a:r>
            <a:r>
              <a:rPr lang="en-US" sz="2000" dirty="0"/>
              <a:t>make-up</a:t>
            </a:r>
            <a:r>
              <a:rPr lang="el-GR" sz="2000" dirty="0"/>
              <a:t>, αρώματα, κοσμήματα </a:t>
            </a:r>
            <a:r>
              <a:rPr lang="el-GR" sz="2000" dirty="0" err="1"/>
              <a:t>κλπ</a:t>
            </a:r>
            <a:r>
              <a:rPr lang="el-GR" sz="2000" dirty="0"/>
              <a:t>)</a:t>
            </a:r>
          </a:p>
          <a:p>
            <a:pPr marL="0" indent="0">
              <a:buNone/>
            </a:pPr>
            <a:endParaRPr lang="el-GR" sz="2000" dirty="0"/>
          </a:p>
          <a:p>
            <a:pPr>
              <a:buFontTx/>
              <a:buNone/>
            </a:pPr>
            <a:r>
              <a:rPr lang="el-GR" sz="2000" b="1" dirty="0"/>
              <a:t>Προβολή βίντεο: Η κριτική της μικρής </a:t>
            </a:r>
            <a:r>
              <a:rPr lang="en-US" sz="2000" b="1" dirty="0"/>
              <a:t>Riley (2011)</a:t>
            </a:r>
            <a:endParaRPr lang="el-GR" sz="2000" b="1" dirty="0"/>
          </a:p>
          <a:p>
            <a:pPr>
              <a:buFont typeface="Tw Cen MT" panose="020B0602020104020603" pitchFamily="34" charset="0"/>
              <a:buNone/>
            </a:pPr>
            <a:r>
              <a:rPr lang="en-US" sz="2000" dirty="0">
                <a:hlinkClick r:id="rId2"/>
              </a:rPr>
              <a:t>https://www.youtube.com/watch?v=-CU040Hqbas</a:t>
            </a:r>
            <a:endParaRPr lang="en-US" sz="2000" dirty="0"/>
          </a:p>
          <a:p>
            <a:pPr>
              <a:buFont typeface="Arial" panose="020B0604020202020204" pitchFamily="34" charset="0"/>
              <a:buChar char="•"/>
            </a:pPr>
            <a:endParaRPr lang="el-GR" sz="2000" dirty="0"/>
          </a:p>
          <a:p>
            <a:pPr>
              <a:buNone/>
            </a:pPr>
            <a:endParaRPr lang="el-GR" sz="2000" dirty="0"/>
          </a:p>
          <a:p>
            <a:endParaRPr lang="en-CY" sz="2000" dirty="0"/>
          </a:p>
        </p:txBody>
      </p:sp>
      <p:pic>
        <p:nvPicPr>
          <p:cNvPr id="4" name="Picture 3" descr="Girls Dolls Boys Guns.jpeg">
            <a:extLst>
              <a:ext uri="{FF2B5EF4-FFF2-40B4-BE49-F238E27FC236}">
                <a16:creationId xmlns:a16="http://schemas.microsoft.com/office/drawing/2014/main" id="{82357C1F-AA3F-3920-FEDB-3A5035AB42C4}"/>
              </a:ext>
            </a:extLst>
          </p:cNvPr>
          <p:cNvPicPr>
            <a:picLocks noChangeAspect="1"/>
          </p:cNvPicPr>
          <p:nvPr/>
        </p:nvPicPr>
        <p:blipFill rotWithShape="1">
          <a:blip r:embed="rId3" cstate="print"/>
          <a:srcRect l="14093" r="26336"/>
          <a:stretch/>
        </p:blipFill>
        <p:spPr>
          <a:xfrm>
            <a:off x="9454854" y="2061836"/>
            <a:ext cx="2675983" cy="2526801"/>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1660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DF10BB-678F-7B1A-7BDA-874769C1D31D}"/>
              </a:ext>
            </a:extLst>
          </p:cNvPr>
          <p:cNvSpPr>
            <a:spLocks noGrp="1"/>
          </p:cNvSpPr>
          <p:nvPr>
            <p:ph type="title"/>
          </p:nvPr>
        </p:nvSpPr>
        <p:spPr>
          <a:xfrm>
            <a:off x="1137034" y="609597"/>
            <a:ext cx="9392421" cy="1330841"/>
          </a:xfrm>
        </p:spPr>
        <p:txBody>
          <a:bodyPr>
            <a:normAutofit/>
          </a:bodyPr>
          <a:lstStyle/>
          <a:p>
            <a:r>
              <a:rPr lang="el-GR" dirty="0"/>
              <a:t>7. </a:t>
            </a:r>
            <a:r>
              <a:rPr lang="el-GR" dirty="0" err="1"/>
              <a:t>Πρότζεκτ</a:t>
            </a:r>
            <a:r>
              <a:rPr lang="el-GR" dirty="0"/>
              <a:t>: «Υπάρχουν περισσότερα σε εμένα, από όσα μπορείς να δεις»</a:t>
            </a:r>
            <a:endParaRPr lang="en-CY" dirty="0"/>
          </a:p>
        </p:txBody>
      </p:sp>
      <p:sp>
        <p:nvSpPr>
          <p:cNvPr id="3" name="Content Placeholder 2">
            <a:extLst>
              <a:ext uri="{FF2B5EF4-FFF2-40B4-BE49-F238E27FC236}">
                <a16:creationId xmlns:a16="http://schemas.microsoft.com/office/drawing/2014/main" id="{4C81B43E-AF43-B2B0-5CDF-8B59147FF9FF}"/>
              </a:ext>
            </a:extLst>
          </p:cNvPr>
          <p:cNvSpPr>
            <a:spLocks noGrp="1"/>
          </p:cNvSpPr>
          <p:nvPr>
            <p:ph idx="1"/>
          </p:nvPr>
        </p:nvSpPr>
        <p:spPr>
          <a:xfrm>
            <a:off x="1137034" y="2440799"/>
            <a:ext cx="6152766" cy="3917773"/>
          </a:xfrm>
        </p:spPr>
        <p:txBody>
          <a:bodyPr>
            <a:normAutofit/>
          </a:bodyPr>
          <a:lstStyle/>
          <a:p>
            <a:r>
              <a:rPr lang="el-GR" sz="2200" dirty="0"/>
              <a:t>Κάθε παιδί παίρνει ένα περίγραμμα κραγιονιού (άδειο ή με καθοδήγηση π.χ. «Μου αρέσει..», «Δεν μου αρέσει…», «Αισθάνομαι…»</a:t>
            </a:r>
            <a:r>
              <a:rPr lang="en-GB" sz="2200" dirty="0"/>
              <a:t> </a:t>
            </a:r>
            <a:r>
              <a:rPr lang="el-GR" sz="2200" dirty="0"/>
              <a:t>)</a:t>
            </a:r>
          </a:p>
          <a:p>
            <a:r>
              <a:rPr lang="el-GR" sz="2200" dirty="0"/>
              <a:t>Τα παιδιά συμπληρώνουν και χρωματίζουν.</a:t>
            </a:r>
          </a:p>
          <a:p>
            <a:r>
              <a:rPr lang="el-GR" sz="2200" dirty="0"/>
              <a:t>Παρουσιάζουν το κραγιόνι στην ολομέλεια. Αποκαλύπτουν όψεις του εαυτού τους που οι συμμαθητές/</a:t>
            </a:r>
            <a:r>
              <a:rPr lang="el-GR" sz="2200" dirty="0" err="1"/>
              <a:t>τριες</a:t>
            </a:r>
            <a:r>
              <a:rPr lang="el-GR" sz="2200" dirty="0"/>
              <a:t> δεν γνώριζαν προηγουμένως.</a:t>
            </a:r>
            <a:endParaRPr lang="en-CY" sz="2200" dirty="0"/>
          </a:p>
        </p:txBody>
      </p:sp>
      <p:pic>
        <p:nvPicPr>
          <p:cNvPr id="5" name="Picture 4" descr="Text, letter&#10;&#10;Description automatically generated with medium confidence">
            <a:extLst>
              <a:ext uri="{FF2B5EF4-FFF2-40B4-BE49-F238E27FC236}">
                <a16:creationId xmlns:a16="http://schemas.microsoft.com/office/drawing/2014/main" id="{61FDBC3D-C0F1-DB5A-256A-61207468FBD7}"/>
              </a:ext>
            </a:extLst>
          </p:cNvPr>
          <p:cNvPicPr>
            <a:picLocks noChangeAspect="1"/>
          </p:cNvPicPr>
          <p:nvPr/>
        </p:nvPicPr>
        <p:blipFill>
          <a:blip r:embed="rId2"/>
          <a:stretch>
            <a:fillRect/>
          </a:stretch>
        </p:blipFill>
        <p:spPr>
          <a:xfrm>
            <a:off x="8786811" y="1484924"/>
            <a:ext cx="3142866" cy="5048783"/>
          </a:xfrm>
          <a:prstGeom prst="rect">
            <a:avLst/>
          </a:prstGeom>
        </p:spPr>
      </p:pic>
      <p:sp>
        <p:nvSpPr>
          <p:cNvPr id="22"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49072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1519B4B-E196-0CE6-3FFA-850B9CFA7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60" r="-2" b="16747"/>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5D5FD76-4031-F524-2523-7534674CAB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83" r="-2" b="6423"/>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D0E180C6-0554-E213-C1B3-75255549C1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34" r="-2" b="717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185" name="Straight Connector 7176">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0D1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374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BC9E2-C4F8-504E-8450-16A80999B995}"/>
              </a:ext>
            </a:extLst>
          </p:cNvPr>
          <p:cNvPicPr>
            <a:picLocks noChangeAspect="1"/>
          </p:cNvPicPr>
          <p:nvPr/>
        </p:nvPicPr>
        <p:blipFill rotWithShape="1">
          <a:blip r:embed="rId2"/>
          <a:srcRect l="2547" r="2930" b="-1"/>
          <a:stretch/>
        </p:blipFill>
        <p:spPr>
          <a:xfrm>
            <a:off x="1321891" y="1325563"/>
            <a:ext cx="7620648" cy="5494020"/>
          </a:xfrm>
          <a:prstGeom prst="rect">
            <a:avLst/>
          </a:prstGeom>
        </p:spPr>
      </p:pic>
      <p:sp>
        <p:nvSpPr>
          <p:cNvPr id="8" name="Title 1">
            <a:extLst>
              <a:ext uri="{FF2B5EF4-FFF2-40B4-BE49-F238E27FC236}">
                <a16:creationId xmlns:a16="http://schemas.microsoft.com/office/drawing/2014/main" id="{A6CFD755-6066-B945-BFF0-54C14C52BCD7}"/>
              </a:ext>
            </a:extLst>
          </p:cNvPr>
          <p:cNvSpPr>
            <a:spLocks noGrp="1"/>
          </p:cNvSpPr>
          <p:nvPr>
            <p:ph type="title"/>
          </p:nvPr>
        </p:nvSpPr>
        <p:spPr>
          <a:xfrm>
            <a:off x="1457179" y="0"/>
            <a:ext cx="10515600" cy="1325563"/>
          </a:xfrm>
        </p:spPr>
        <p:txBody>
          <a:bodyPr/>
          <a:lstStyle/>
          <a:p>
            <a:r>
              <a:rPr lang="el-GR" b="1" dirty="0"/>
              <a:t>Βασικές έννοιες</a:t>
            </a:r>
            <a:endParaRPr lang="en-CY" b="1" dirty="0"/>
          </a:p>
        </p:txBody>
      </p:sp>
      <p:sp>
        <p:nvSpPr>
          <p:cNvPr id="5" name="TextBox 4">
            <a:extLst>
              <a:ext uri="{FF2B5EF4-FFF2-40B4-BE49-F238E27FC236}">
                <a16:creationId xmlns:a16="http://schemas.microsoft.com/office/drawing/2014/main" id="{B16499FE-BE0B-EC48-B291-2A8392CA0216}"/>
              </a:ext>
            </a:extLst>
          </p:cNvPr>
          <p:cNvSpPr txBox="1"/>
          <p:nvPr/>
        </p:nvSpPr>
        <p:spPr>
          <a:xfrm>
            <a:off x="9081084" y="6283996"/>
            <a:ext cx="3110916" cy="369332"/>
          </a:xfrm>
          <a:prstGeom prst="rect">
            <a:avLst/>
          </a:prstGeom>
          <a:noFill/>
        </p:spPr>
        <p:txBody>
          <a:bodyPr wrap="none" rtlCol="0">
            <a:spAutoFit/>
          </a:bodyPr>
          <a:lstStyle/>
          <a:p>
            <a:r>
              <a:rPr lang="en-GB" dirty="0"/>
              <a:t>https://</a:t>
            </a:r>
            <a:r>
              <a:rPr lang="en-GB" dirty="0" err="1"/>
              <a:t>www.genderbread.org</a:t>
            </a:r>
            <a:r>
              <a:rPr lang="en-GB" dirty="0"/>
              <a:t>/</a:t>
            </a:r>
            <a:endParaRPr lang="en-CY" dirty="0"/>
          </a:p>
        </p:txBody>
      </p:sp>
    </p:spTree>
    <p:extLst>
      <p:ext uri="{BB962C8B-B14F-4D97-AF65-F5344CB8AC3E}">
        <p14:creationId xmlns:p14="http://schemas.microsoft.com/office/powerpoint/2010/main" val="2573384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17BE9E-47D4-9E8A-ACAB-FE02662D8505}"/>
              </a:ext>
            </a:extLst>
          </p:cNvPr>
          <p:cNvSpPr>
            <a:spLocks noGrp="1"/>
          </p:cNvSpPr>
          <p:nvPr>
            <p:ph type="title"/>
          </p:nvPr>
        </p:nvSpPr>
        <p:spPr>
          <a:xfrm>
            <a:off x="1137034" y="609597"/>
            <a:ext cx="9392421" cy="1330841"/>
          </a:xfrm>
        </p:spPr>
        <p:txBody>
          <a:bodyPr>
            <a:normAutofit/>
          </a:bodyPr>
          <a:lstStyle/>
          <a:p>
            <a:r>
              <a:rPr lang="el-GR" dirty="0"/>
              <a:t>8. Κλείσιμο/Αξιολόγηση: </a:t>
            </a:r>
            <a:r>
              <a:rPr lang="en-US" dirty="0"/>
              <a:t>Gallery walk</a:t>
            </a:r>
            <a:endParaRPr lang="en-CY" dirty="0"/>
          </a:p>
        </p:txBody>
      </p:sp>
      <p:sp>
        <p:nvSpPr>
          <p:cNvPr id="3" name="Content Placeholder 2">
            <a:extLst>
              <a:ext uri="{FF2B5EF4-FFF2-40B4-BE49-F238E27FC236}">
                <a16:creationId xmlns:a16="http://schemas.microsoft.com/office/drawing/2014/main" id="{A91FD424-F02B-B270-A217-43590B79760C}"/>
              </a:ext>
            </a:extLst>
          </p:cNvPr>
          <p:cNvSpPr>
            <a:spLocks noGrp="1"/>
          </p:cNvSpPr>
          <p:nvPr>
            <p:ph idx="1"/>
          </p:nvPr>
        </p:nvSpPr>
        <p:spPr>
          <a:xfrm>
            <a:off x="1137034" y="2198362"/>
            <a:ext cx="5657466" cy="3917773"/>
          </a:xfrm>
        </p:spPr>
        <p:txBody>
          <a:bodyPr>
            <a:noAutofit/>
          </a:bodyPr>
          <a:lstStyle/>
          <a:p>
            <a:pPr>
              <a:buFont typeface="Arial" panose="020B0604020202020204" pitchFamily="34" charset="0"/>
              <a:buChar char="•"/>
            </a:pPr>
            <a:r>
              <a:rPr lang="el-GR" sz="2200" dirty="0"/>
              <a:t>Κάθε παιδί γράφει σε ένα χαρτί κάτι σημαντικό που του/της αποτυπώθηκε από το μάθημα (π.χ. σχόλιο, σλόγκαν, σύνθημα, ερώτημα/προβληματισμός, ζωγραφιά).</a:t>
            </a:r>
          </a:p>
          <a:p>
            <a:pPr>
              <a:buFont typeface="Arial" panose="020B0604020202020204" pitchFamily="34" charset="0"/>
              <a:buChar char="•"/>
            </a:pPr>
            <a:r>
              <a:rPr lang="el-GR" sz="2200" dirty="0"/>
              <a:t>Τα παιδιά τοποθετούν το χαρτάκι τους σε διάφορα σημεία της τάξης (θρανία, τοίχος, πίνακας).</a:t>
            </a:r>
          </a:p>
          <a:p>
            <a:pPr>
              <a:buFont typeface="Arial" panose="020B0604020202020204" pitchFamily="34" charset="0"/>
              <a:buChar char="•"/>
            </a:pPr>
            <a:r>
              <a:rPr lang="en-US" sz="2200" dirty="0"/>
              <a:t>Gallery walk:</a:t>
            </a:r>
            <a:r>
              <a:rPr lang="el-GR" sz="2200" dirty="0"/>
              <a:t> Τα παιδιά κινούνται στην τάξη, βλέπουν τα χαρτάκια των συμμαθητών/</a:t>
            </a:r>
            <a:r>
              <a:rPr lang="el-GR" sz="2200" dirty="0" err="1"/>
              <a:t>ριών</a:t>
            </a:r>
            <a:r>
              <a:rPr lang="el-GR" sz="2200" dirty="0"/>
              <a:t> τους και σχολιάζουν, ρωτούν, απαντούν, κάνουν συνδέσεις, συμπεραίνουν, ερμηνεύουν.</a:t>
            </a:r>
            <a:endParaRPr lang="en-CY" sz="2200" dirty="0"/>
          </a:p>
          <a:p>
            <a:endParaRPr lang="en-CY" sz="2200" dirty="0"/>
          </a:p>
        </p:txBody>
      </p:sp>
      <p:pic>
        <p:nvPicPr>
          <p:cNvPr id="4" name="Picture 2" descr="Pin on I &lt;3 Math">
            <a:extLst>
              <a:ext uri="{FF2B5EF4-FFF2-40B4-BE49-F238E27FC236}">
                <a16:creationId xmlns:a16="http://schemas.microsoft.com/office/drawing/2014/main" id="{9542D15A-1C52-01CC-2A8A-D38DC421C9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02" r="9098" b="3"/>
          <a:stretch/>
        </p:blipFill>
        <p:spPr bwMode="auto">
          <a:xfrm>
            <a:off x="7916522" y="1940438"/>
            <a:ext cx="3613394" cy="3755915"/>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1409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Explainer: tackling the stigma and myths around sexuality">
            <a:extLst>
              <a:ext uri="{FF2B5EF4-FFF2-40B4-BE49-F238E27FC236}">
                <a16:creationId xmlns:a16="http://schemas.microsoft.com/office/drawing/2014/main" id="{9604E9B7-F66C-0E45-B369-AE38754BD6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87" r="1458"/>
          <a:stretch/>
        </p:blipFill>
        <p:spPr bwMode="auto">
          <a:xfrm>
            <a:off x="326527" y="1056527"/>
            <a:ext cx="11183021" cy="490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5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FF83ED-55F1-1D4E-BB3F-BE5AD8EAB6E1}"/>
              </a:ext>
            </a:extLst>
          </p:cNvPr>
          <p:cNvSpPr>
            <a:spLocks noGrp="1"/>
          </p:cNvSpPr>
          <p:nvPr>
            <p:ph idx="1"/>
          </p:nvPr>
        </p:nvSpPr>
        <p:spPr>
          <a:xfrm>
            <a:off x="2489948" y="233083"/>
            <a:ext cx="7212106" cy="5979739"/>
          </a:xfrm>
        </p:spPr>
        <p:txBody>
          <a:bodyPr/>
          <a:lstStyle/>
          <a:p>
            <a:pPr marL="0" indent="0" algn="ctr">
              <a:buNone/>
            </a:pPr>
            <a:r>
              <a:rPr lang="el-GR" dirty="0"/>
              <a:t> </a:t>
            </a:r>
            <a:r>
              <a:rPr lang="el-GR" sz="2400" b="1" dirty="0"/>
              <a:t>Κοινωνικό Φύλο                      Βιολογικό Φύλο</a:t>
            </a:r>
            <a:endParaRPr lang="en-CY" sz="2400" b="1" dirty="0"/>
          </a:p>
          <a:p>
            <a:pPr marL="0" indent="0" algn="ctr">
              <a:buNone/>
            </a:pPr>
            <a:r>
              <a:rPr lang="el-GR" sz="2400" b="1" dirty="0"/>
              <a:t> </a:t>
            </a:r>
            <a:r>
              <a:rPr lang="en-CY" sz="2400" b="1" dirty="0"/>
              <a:t>(Gender)</a:t>
            </a:r>
            <a:r>
              <a:rPr lang="el-GR" sz="2400" b="1" dirty="0"/>
              <a:t>                                      (</a:t>
            </a:r>
            <a:r>
              <a:rPr lang="en-CY" sz="2400" b="1" dirty="0"/>
              <a:t>Sex)</a:t>
            </a:r>
          </a:p>
        </p:txBody>
      </p:sp>
      <p:pic>
        <p:nvPicPr>
          <p:cNvPr id="6" name="Picture 2" descr="Image">
            <a:extLst>
              <a:ext uri="{FF2B5EF4-FFF2-40B4-BE49-F238E27FC236}">
                <a16:creationId xmlns:a16="http://schemas.microsoft.com/office/drawing/2014/main" id="{35C6A04B-8F12-254A-BE2F-187E5E0EEB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57" b="13202"/>
          <a:stretch/>
        </p:blipFill>
        <p:spPr bwMode="auto">
          <a:xfrm>
            <a:off x="2489947" y="1255059"/>
            <a:ext cx="7212106" cy="560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56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idx="1"/>
          </p:nvPr>
        </p:nvSpPr>
        <p:spPr>
          <a:xfrm>
            <a:off x="750959" y="465325"/>
            <a:ext cx="8328772" cy="6120465"/>
          </a:xfrm>
        </p:spPr>
        <p:txBody>
          <a:bodyPr>
            <a:noAutofit/>
          </a:bodyPr>
          <a:lstStyle/>
          <a:p>
            <a:pPr eaLnBrk="1" hangingPunct="1">
              <a:buFontTx/>
              <a:buNone/>
            </a:pPr>
            <a:r>
              <a:rPr lang="el-GR" sz="4000" b="1" dirty="0"/>
              <a:t>Βιολογικό Φύλο (</a:t>
            </a:r>
            <a:r>
              <a:rPr lang="en-US" sz="4000" b="1" dirty="0"/>
              <a:t>Sex</a:t>
            </a:r>
            <a:r>
              <a:rPr lang="el-GR" sz="4000" b="1" dirty="0"/>
              <a:t>)</a:t>
            </a:r>
            <a:endParaRPr lang="en-US" sz="4000" b="1" dirty="0"/>
          </a:p>
          <a:p>
            <a:pPr eaLnBrk="1" hangingPunct="1">
              <a:buFontTx/>
              <a:buNone/>
            </a:pPr>
            <a:endParaRPr lang="el-GR" sz="2400" dirty="0"/>
          </a:p>
          <a:p>
            <a:pPr>
              <a:lnSpc>
                <a:spcPct val="100000"/>
              </a:lnSpc>
            </a:pPr>
            <a:r>
              <a:rPr lang="el-GR" sz="2400" b="1" dirty="0"/>
              <a:t>Βιολογικά καθορισμένο</a:t>
            </a:r>
            <a:r>
              <a:rPr lang="en-US" sz="2400" b="1" dirty="0"/>
              <a:t>: </a:t>
            </a:r>
            <a:endParaRPr lang="el-GR" sz="2400" b="1" dirty="0"/>
          </a:p>
          <a:p>
            <a:pPr>
              <a:lnSpc>
                <a:spcPct val="100000"/>
              </a:lnSpc>
              <a:buFont typeface="Arial" panose="020B0604020202020204" pitchFamily="34" charset="0"/>
              <a:buChar char="•"/>
            </a:pPr>
            <a:r>
              <a:rPr lang="el-GR" sz="2400" dirty="0"/>
              <a:t> Η βιολογική κατηγορία στην οποία ανήκει ένα άτομο (αρσενικό ή θηλυκό)</a:t>
            </a:r>
          </a:p>
          <a:p>
            <a:pPr>
              <a:lnSpc>
                <a:spcPct val="100000"/>
              </a:lnSpc>
              <a:buFont typeface="Arial" panose="020B0604020202020204" pitchFamily="34" charset="0"/>
              <a:buChar char="•"/>
            </a:pPr>
            <a:r>
              <a:rPr lang="el-GR" sz="2400" dirty="0"/>
              <a:t>Έμφυτο</a:t>
            </a:r>
          </a:p>
          <a:p>
            <a:pPr>
              <a:lnSpc>
                <a:spcPct val="100000"/>
              </a:lnSpc>
              <a:buFont typeface="Arial" panose="020B0604020202020204" pitchFamily="34" charset="0"/>
              <a:buChar char="•"/>
            </a:pPr>
            <a:r>
              <a:rPr lang="el-GR" sz="2400" dirty="0"/>
              <a:t>Δεν αλλάζει</a:t>
            </a:r>
          </a:p>
          <a:p>
            <a:pPr>
              <a:lnSpc>
                <a:spcPct val="100000"/>
              </a:lnSpc>
              <a:buFont typeface="Arial" panose="020B0604020202020204" pitchFamily="34" charset="0"/>
              <a:buChar char="•"/>
            </a:pPr>
            <a:r>
              <a:rPr lang="el-GR" sz="2400" dirty="0"/>
              <a:t>Ο διαχωρισμός αυτός υπάρχει </a:t>
            </a:r>
            <a:r>
              <a:rPr lang="el-GR" sz="2400" u="sng" dirty="0"/>
              <a:t>σχεδόν</a:t>
            </a:r>
            <a:r>
              <a:rPr lang="el-GR" sz="2400" dirty="0"/>
              <a:t> παντού στη φύση (εξαιρέσεις</a:t>
            </a:r>
            <a:r>
              <a:rPr lang="en-US" sz="2400" dirty="0"/>
              <a:t>: </a:t>
            </a:r>
            <a:r>
              <a:rPr lang="el-GR" sz="2400" dirty="0"/>
              <a:t>ερμαφρόδιτοι οργανισμοί, οργανισμοί που μπορούν να αναπαραχθούν μη-σεξουαλικά)</a:t>
            </a:r>
          </a:p>
          <a:p>
            <a:pPr>
              <a:lnSpc>
                <a:spcPct val="100000"/>
              </a:lnSpc>
              <a:buFont typeface="Arial" panose="020B0604020202020204" pitchFamily="34" charset="0"/>
              <a:buChar char="•"/>
            </a:pPr>
            <a:r>
              <a:rPr lang="el-GR" sz="2400" dirty="0"/>
              <a:t>Σημαντική κατηγορία: καθορίζει τον αναπαραγωγικό ρόλο ενός ατόμου</a:t>
            </a:r>
          </a:p>
          <a:p>
            <a:pPr>
              <a:lnSpc>
                <a:spcPct val="100000"/>
              </a:lnSpc>
              <a:buFont typeface="Arial" panose="020B0604020202020204" pitchFamily="34" charset="0"/>
              <a:buChar char="•"/>
            </a:pPr>
            <a:r>
              <a:rPr lang="el-GR" sz="2400" dirty="0"/>
              <a:t>Παγκόσμια ομοιόμορφο</a:t>
            </a:r>
          </a:p>
          <a:p>
            <a:pPr eaLnBrk="1" hangingPunct="1">
              <a:buFontTx/>
              <a:buNone/>
            </a:pPr>
            <a:endParaRPr lang="el-GR" sz="2400" dirty="0">
              <a:latin typeface="Verdana" pitchFamily="34" charset="0"/>
            </a:endParaRPr>
          </a:p>
          <a:p>
            <a:pPr eaLnBrk="1" hangingPunct="1">
              <a:buFontTx/>
              <a:buNone/>
            </a:pPr>
            <a:endParaRPr lang="el-GR" sz="2400" dirty="0">
              <a:latin typeface="Verdana" pitchFamily="34" charset="0"/>
            </a:endParaRPr>
          </a:p>
        </p:txBody>
      </p:sp>
      <p:pic>
        <p:nvPicPr>
          <p:cNvPr id="3" name="Picture 2" descr="Image">
            <a:extLst>
              <a:ext uri="{FF2B5EF4-FFF2-40B4-BE49-F238E27FC236}">
                <a16:creationId xmlns:a16="http://schemas.microsoft.com/office/drawing/2014/main" id="{7BD65830-9A87-4145-BF76-20E038197D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17" b="13202"/>
          <a:stretch/>
        </p:blipFill>
        <p:spPr bwMode="auto">
          <a:xfrm>
            <a:off x="9341223" y="633225"/>
            <a:ext cx="2649070" cy="595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1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idx="1"/>
          </p:nvPr>
        </p:nvSpPr>
        <p:spPr>
          <a:xfrm>
            <a:off x="3156128" y="232752"/>
            <a:ext cx="9035872" cy="6625248"/>
          </a:xfrm>
        </p:spPr>
        <p:txBody>
          <a:bodyPr>
            <a:noAutofit/>
          </a:bodyPr>
          <a:lstStyle/>
          <a:p>
            <a:pPr eaLnBrk="1" hangingPunct="1">
              <a:lnSpc>
                <a:spcPct val="80000"/>
              </a:lnSpc>
              <a:buFontTx/>
              <a:buNone/>
            </a:pPr>
            <a:r>
              <a:rPr lang="el-GR" sz="4000" b="1" dirty="0"/>
              <a:t>Κοινωνικό Φύλο</a:t>
            </a:r>
            <a:r>
              <a:rPr lang="el-GR" sz="4000" dirty="0"/>
              <a:t> </a:t>
            </a:r>
            <a:r>
              <a:rPr lang="el-GR" sz="4000" b="1" dirty="0"/>
              <a:t>(</a:t>
            </a:r>
            <a:r>
              <a:rPr lang="en-US" sz="4000" b="1" dirty="0"/>
              <a:t>Gender</a:t>
            </a:r>
            <a:r>
              <a:rPr lang="el-GR" sz="4000" b="1" dirty="0"/>
              <a:t>)</a:t>
            </a:r>
          </a:p>
          <a:p>
            <a:pPr eaLnBrk="1" hangingPunct="1">
              <a:lnSpc>
                <a:spcPct val="80000"/>
              </a:lnSpc>
              <a:buFontTx/>
              <a:buNone/>
            </a:pPr>
            <a:endParaRPr lang="el-GR" sz="2400" dirty="0"/>
          </a:p>
          <a:p>
            <a:pPr>
              <a:lnSpc>
                <a:spcPct val="100000"/>
              </a:lnSpc>
            </a:pPr>
            <a:r>
              <a:rPr lang="el-GR" sz="2400" b="1" dirty="0"/>
              <a:t>Κοινωνικά δομημένο – Φύλο ως κοινωνική κατασκευή</a:t>
            </a:r>
          </a:p>
          <a:p>
            <a:pPr>
              <a:lnSpc>
                <a:spcPct val="100000"/>
              </a:lnSpc>
              <a:buFont typeface="Arial" panose="020B0604020202020204" pitchFamily="34" charset="0"/>
              <a:buChar char="•"/>
            </a:pPr>
            <a:r>
              <a:rPr lang="el-GR" sz="2400" dirty="0"/>
              <a:t> Διαμορφώνεται από την κοινωνία (ιστορικά προσδιορισμένο)</a:t>
            </a:r>
          </a:p>
          <a:p>
            <a:pPr>
              <a:lnSpc>
                <a:spcPct val="100000"/>
              </a:lnSpc>
              <a:buFont typeface="Arial" panose="020B0604020202020204" pitchFamily="34" charset="0"/>
              <a:buChar char="•"/>
            </a:pPr>
            <a:r>
              <a:rPr lang="el-GR" sz="2400" dirty="0"/>
              <a:t>Η κοινωνική έκφραση του βιολογικού φύλου (όπως καθορίζεται από κάθε κοινωνία)</a:t>
            </a:r>
          </a:p>
          <a:p>
            <a:pPr>
              <a:lnSpc>
                <a:spcPct val="100000"/>
              </a:lnSpc>
              <a:buFont typeface="Arial" panose="020B0604020202020204" pitchFamily="34" charset="0"/>
              <a:buChar char="•"/>
            </a:pPr>
            <a:r>
              <a:rPr lang="el-GR" sz="2400" dirty="0"/>
              <a:t>Οι συμπεριφορές, ρόλοι, αναπαραστάσεις, προσδοκίες και αξίες που αποδίδονται ή αναμένονται από άντρες και γυναίκες</a:t>
            </a:r>
          </a:p>
          <a:p>
            <a:pPr>
              <a:lnSpc>
                <a:spcPct val="100000"/>
              </a:lnSpc>
              <a:buFont typeface="Arial" panose="020B0604020202020204" pitchFamily="34" charset="0"/>
              <a:buChar char="•"/>
            </a:pPr>
            <a:r>
              <a:rPr lang="el-GR" sz="2400" dirty="0"/>
              <a:t>Επίκτητο</a:t>
            </a:r>
          </a:p>
          <a:p>
            <a:pPr>
              <a:lnSpc>
                <a:spcPct val="100000"/>
              </a:lnSpc>
              <a:buFont typeface="Arial" panose="020B0604020202020204" pitchFamily="34" charset="0"/>
              <a:buChar char="•"/>
            </a:pPr>
            <a:r>
              <a:rPr lang="el-GR" sz="2400" dirty="0"/>
              <a:t>Αλλάζει συνέχεια</a:t>
            </a:r>
          </a:p>
          <a:p>
            <a:pPr>
              <a:lnSpc>
                <a:spcPct val="100000"/>
              </a:lnSpc>
              <a:buFont typeface="Arial" panose="020B0604020202020204" pitchFamily="34" charset="0"/>
              <a:buChar char="•"/>
            </a:pPr>
            <a:r>
              <a:rPr lang="el-GR" sz="2400" dirty="0"/>
              <a:t>Διαφέρει από κουλτούρα σε κουλτούρα</a:t>
            </a:r>
          </a:p>
          <a:p>
            <a:pPr>
              <a:lnSpc>
                <a:spcPct val="100000"/>
              </a:lnSpc>
              <a:buFont typeface="Arial" panose="020B0604020202020204" pitchFamily="34" charset="0"/>
              <a:buChar char="•"/>
            </a:pPr>
            <a:r>
              <a:rPr lang="el-GR" sz="2400" b="1" dirty="0"/>
              <a:t>Ρόλοι Κοινωνικού Φύλου </a:t>
            </a:r>
            <a:r>
              <a:rPr lang="el-GR" sz="2400" dirty="0"/>
              <a:t>είναι οι προσδοκίες μας για τις «ορθές» συμπεριφορές και δραστηριότητες των δύο φύλων</a:t>
            </a:r>
            <a:endParaRPr lang="en-US" sz="2400" dirty="0"/>
          </a:p>
          <a:p>
            <a:pPr>
              <a:lnSpc>
                <a:spcPct val="80000"/>
              </a:lnSpc>
              <a:buNone/>
            </a:pPr>
            <a:r>
              <a:rPr lang="el-GR" sz="2400" dirty="0"/>
              <a:t> </a:t>
            </a:r>
          </a:p>
        </p:txBody>
      </p:sp>
      <p:pic>
        <p:nvPicPr>
          <p:cNvPr id="3" name="Picture 2" descr="Image">
            <a:extLst>
              <a:ext uri="{FF2B5EF4-FFF2-40B4-BE49-F238E27FC236}">
                <a16:creationId xmlns:a16="http://schemas.microsoft.com/office/drawing/2014/main" id="{CA310194-1C4F-AA4B-9CBF-4359DEAEC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95" b="13202"/>
          <a:stretch/>
        </p:blipFill>
        <p:spPr bwMode="auto">
          <a:xfrm>
            <a:off x="0" y="905435"/>
            <a:ext cx="2581835" cy="595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92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idx="1"/>
          </p:nvPr>
        </p:nvSpPr>
        <p:spPr>
          <a:xfrm>
            <a:off x="914400" y="614363"/>
            <a:ext cx="6110194" cy="5749364"/>
          </a:xfrm>
        </p:spPr>
        <p:txBody>
          <a:bodyPr>
            <a:noAutofit/>
          </a:bodyPr>
          <a:lstStyle/>
          <a:p>
            <a:pPr marL="0" indent="0">
              <a:buNone/>
            </a:pPr>
            <a:r>
              <a:rPr lang="el-GR" sz="2400" b="1" dirty="0" err="1"/>
              <a:t>Απ</a:t>
            </a:r>
            <a:r>
              <a:rPr lang="en-US" sz="2400" b="1" dirty="0" err="1"/>
              <a:t>ό</a:t>
            </a:r>
            <a:r>
              <a:rPr lang="el-GR" sz="2400" b="1" dirty="0"/>
              <a:t> το βιολογικό στο κοινωνικό φύλο:</a:t>
            </a:r>
          </a:p>
          <a:p>
            <a:pPr marL="0" indent="0">
              <a:buNone/>
            </a:pPr>
            <a:endParaRPr lang="en-US" sz="2400" b="1" dirty="0"/>
          </a:p>
          <a:p>
            <a:pPr>
              <a:buFont typeface="Arial" panose="020B0604020202020204" pitchFamily="34" charset="0"/>
              <a:buChar char="•"/>
            </a:pPr>
            <a:r>
              <a:rPr lang="el-GR" sz="2400" dirty="0"/>
              <a:t>Σημαντικές οι </a:t>
            </a:r>
            <a:r>
              <a:rPr lang="el-GR" sz="2400" b="1" dirty="0"/>
              <a:t>βιολογικές διαφορές </a:t>
            </a:r>
            <a:r>
              <a:rPr lang="el-GR" sz="2400" dirty="0"/>
              <a:t>των αρσενικών και των θηλυκών σε όλες τις ανθρώπινες κοινωνίες.</a:t>
            </a:r>
          </a:p>
          <a:p>
            <a:pPr>
              <a:buFont typeface="Arial" panose="020B0604020202020204" pitchFamily="34" charset="0"/>
              <a:buChar char="•"/>
            </a:pPr>
            <a:r>
              <a:rPr lang="en-US" sz="2400" dirty="0" err="1"/>
              <a:t>Έ</a:t>
            </a:r>
            <a:r>
              <a:rPr lang="el-GR" sz="2400" dirty="0" err="1"/>
              <a:t>κδηλοι</a:t>
            </a:r>
            <a:r>
              <a:rPr lang="el-GR" sz="2400" dirty="0"/>
              <a:t> οι </a:t>
            </a:r>
            <a:r>
              <a:rPr lang="el-GR" sz="2400" b="1" dirty="0"/>
              <a:t>κοινωνικοί</a:t>
            </a:r>
            <a:r>
              <a:rPr lang="el-GR" sz="2400" dirty="0"/>
              <a:t> </a:t>
            </a:r>
            <a:r>
              <a:rPr lang="el-GR" sz="2400" b="1" dirty="0"/>
              <a:t>«κανόνες» </a:t>
            </a:r>
            <a:r>
              <a:rPr lang="el-GR" sz="2400" dirty="0"/>
              <a:t>για το πώς πρέπει να συμπεριφέρονται οι άντρες και οι γυναίκες.</a:t>
            </a:r>
          </a:p>
          <a:p>
            <a:pPr>
              <a:buFont typeface="Arial" panose="020B0604020202020204" pitchFamily="34" charset="0"/>
              <a:buChar char="•"/>
            </a:pPr>
            <a:r>
              <a:rPr lang="el-GR" sz="2400" dirty="0"/>
              <a:t>Αυτοί οι κανόνες μαθαίνονται </a:t>
            </a:r>
            <a:r>
              <a:rPr lang="el-GR" sz="2400" b="1" dirty="0"/>
              <a:t>αβίαστα από τη στιγμή της γέννησης</a:t>
            </a:r>
            <a:r>
              <a:rPr lang="el-GR" sz="2400" dirty="0"/>
              <a:t> και φαίνονται ως </a:t>
            </a:r>
            <a:r>
              <a:rPr lang="el-GR" sz="2400" b="1" dirty="0"/>
              <a:t>«φυσικοί».</a:t>
            </a:r>
          </a:p>
          <a:p>
            <a:pPr>
              <a:buFont typeface="Arial" panose="020B0604020202020204" pitchFamily="34" charset="0"/>
              <a:buChar char="•"/>
            </a:pPr>
            <a:r>
              <a:rPr lang="el-GR" sz="2400" dirty="0"/>
              <a:t>Με μεγάλη ευκολία εντοπίζουμε πότε ένα άτομο συμπεριφέρεται «αφύσικα» σε σχέση με το φύλο του.</a:t>
            </a:r>
          </a:p>
          <a:p>
            <a:pPr>
              <a:buFont typeface="Arial" panose="020B0604020202020204" pitchFamily="34" charset="0"/>
              <a:buChar char="•"/>
            </a:pPr>
            <a:r>
              <a:rPr lang="el-GR" sz="2400" dirty="0"/>
              <a:t>Παραβίαση </a:t>
            </a:r>
            <a:r>
              <a:rPr lang="el-GR" sz="2400" dirty="0" err="1"/>
              <a:t>έμφυλων</a:t>
            </a:r>
            <a:r>
              <a:rPr lang="el-GR" sz="2400" dirty="0"/>
              <a:t> ρόλων: ερμηνεύεται ως πρόβλημα για το άτομο και την κοινωνία.</a:t>
            </a:r>
          </a:p>
        </p:txBody>
      </p:sp>
      <p:pic>
        <p:nvPicPr>
          <p:cNvPr id="6146" name="Picture 2" descr="Difference Between Sex, Gender and Sexuality | All Gay Long">
            <a:extLst>
              <a:ext uri="{FF2B5EF4-FFF2-40B4-BE49-F238E27FC236}">
                <a16:creationId xmlns:a16="http://schemas.microsoft.com/office/drawing/2014/main" id="{ED9F2EE9-D4B5-6545-84BE-2A0ED48C7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283" y="3249638"/>
            <a:ext cx="4972717" cy="322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8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48FB90D-166D-694E-AD0C-C627B772B5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6444" y="804333"/>
            <a:ext cx="6999108"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347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5056</TotalTime>
  <Words>2001</Words>
  <Application>Microsoft Office PowerPoint</Application>
  <PresentationFormat>Widescreen</PresentationFormat>
  <Paragraphs>210</Paragraphs>
  <Slides>30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Cambria</vt:lpstr>
      <vt:lpstr>SegoeUI-Identity-H</vt:lpstr>
      <vt:lpstr>Tw Cen MT</vt:lpstr>
      <vt:lpstr>Verdana</vt:lpstr>
      <vt:lpstr>Office Theme</vt:lpstr>
      <vt:lpstr>PowerPoint Presentation</vt:lpstr>
      <vt:lpstr>Δομή παρουσίασης</vt:lpstr>
      <vt:lpstr>Βασικές έννοιες</vt:lpstr>
      <vt:lpstr>PowerPoint Presentation</vt:lpstr>
      <vt:lpstr>PowerPoint Presentation</vt:lpstr>
      <vt:lpstr>PowerPoint Presentation</vt:lpstr>
      <vt:lpstr>PowerPoint Presentation</vt:lpstr>
      <vt:lpstr>PowerPoint Presentation</vt:lpstr>
      <vt:lpstr>PowerPoint Presentation</vt:lpstr>
      <vt:lpstr>Φύλο και Ηγεμονία - Raewyn Connell </vt:lpstr>
      <vt:lpstr>PowerPoint Presentation</vt:lpstr>
      <vt:lpstr>Φύλο και Ηγεμονία - Raewyn Connell </vt:lpstr>
      <vt:lpstr>Περίληψη παραμυθιού «Κόκκινο. Η ιστορία ενός κραγιονιού»</vt:lpstr>
      <vt:lpstr>Θέματα προς συζήτηση</vt:lpstr>
      <vt:lpstr>Σημαντικότητα θέματος</vt:lpstr>
      <vt:lpstr>Θεματικές Ενότητες μέσα από το Αναλυτικό Πρόγραμμα Αγωγής Ζωής/Αγωγής Υγείας </vt:lpstr>
      <vt:lpstr>PowerPoint Presentation</vt:lpstr>
      <vt:lpstr>PowerPoint Presentation</vt:lpstr>
      <vt:lpstr>Προτεινόμενες δραστηριότητες </vt:lpstr>
      <vt:lpstr>1. Αφόρμηση: Με ένα κόκκινο ζωγραφίζω…</vt:lpstr>
      <vt:lpstr>2. Αφήγηση παραμυθιού</vt:lpstr>
      <vt:lpstr>3. Νοηματική επεξεργασία παραμυθιού - «Συμφωνώ», «Διαφωνώ», «Το σκέφτομαι ακόμα»</vt:lpstr>
      <vt:lpstr>3. Νοηματική επεξεργασία παραμυθιού - «Συμφωνώ», «Διαφωνώ», «Το σκέφτομαι ακόμα»</vt:lpstr>
      <vt:lpstr>4. Το Κόκκινο νιώθει… / Παγωμένες εικόνες</vt:lpstr>
      <vt:lpstr>5. Διάδρομος σκέψης</vt:lpstr>
      <vt:lpstr>6. Σπάζοντας τα στερεότυπα </vt:lpstr>
      <vt:lpstr>PowerPoint Presentation</vt:lpstr>
      <vt:lpstr>7. Πρότζεκτ: «Υπάρχουν περισσότερα σε εμένα, από όσα μπορείς να δεις»</vt:lpstr>
      <vt:lpstr>PowerPoint Presentation</vt:lpstr>
      <vt:lpstr>8. Κλείσιμο/Αξιολόγηση: Gallery walk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ΓΑΛΑΤΕΙΑ ΚΑΛΛΙΤΣΗ</dc:creator>
  <cp:lastModifiedBy>Έλενα Παπαμιχαήλ</cp:lastModifiedBy>
  <cp:revision>74</cp:revision>
  <cp:lastPrinted>2022-10-21T14:51:31Z</cp:lastPrinted>
  <dcterms:created xsi:type="dcterms:W3CDTF">2022-10-08T08:56:16Z</dcterms:created>
  <dcterms:modified xsi:type="dcterms:W3CDTF">2023-02-03T09:42:22Z</dcterms:modified>
</cp:coreProperties>
</file>